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5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5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5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5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5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6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6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6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7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7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0" r:id="rId1"/>
  </p:sldMasterIdLst>
  <p:notesMasterIdLst>
    <p:notesMasterId r:id="rId190"/>
  </p:notesMasterIdLst>
  <p:sldIdLst>
    <p:sldId id="256" r:id="rId2"/>
    <p:sldId id="309"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10" r:id="rId29"/>
    <p:sldId id="311" r:id="rId30"/>
    <p:sldId id="312" r:id="rId31"/>
    <p:sldId id="313" r:id="rId32"/>
    <p:sldId id="314" r:id="rId33"/>
    <p:sldId id="315" r:id="rId34"/>
    <p:sldId id="316" r:id="rId35"/>
    <p:sldId id="317" r:id="rId36"/>
    <p:sldId id="318" r:id="rId37"/>
    <p:sldId id="326" r:id="rId38"/>
    <p:sldId id="327" r:id="rId39"/>
    <p:sldId id="257" r:id="rId40"/>
    <p:sldId id="258" r:id="rId41"/>
    <p:sldId id="259" r:id="rId42"/>
    <p:sldId id="260" r:id="rId43"/>
    <p:sldId id="261" r:id="rId44"/>
    <p:sldId id="262" r:id="rId45"/>
    <p:sldId id="263" r:id="rId46"/>
    <p:sldId id="264" r:id="rId47"/>
    <p:sldId id="266" r:id="rId48"/>
    <p:sldId id="267" r:id="rId49"/>
    <p:sldId id="265" r:id="rId50"/>
    <p:sldId id="268" r:id="rId51"/>
    <p:sldId id="269" r:id="rId52"/>
    <p:sldId id="270" r:id="rId53"/>
    <p:sldId id="271" r:id="rId54"/>
    <p:sldId id="272" r:id="rId55"/>
    <p:sldId id="273" r:id="rId56"/>
    <p:sldId id="274" r:id="rId57"/>
    <p:sldId id="329" r:id="rId58"/>
    <p:sldId id="319" r:id="rId59"/>
    <p:sldId id="320" r:id="rId60"/>
    <p:sldId id="321" r:id="rId61"/>
    <p:sldId id="322" r:id="rId62"/>
    <p:sldId id="323" r:id="rId63"/>
    <p:sldId id="324" r:id="rId64"/>
    <p:sldId id="325" r:id="rId65"/>
    <p:sldId id="328" r:id="rId66"/>
    <p:sldId id="275" r:id="rId67"/>
    <p:sldId id="276" r:id="rId68"/>
    <p:sldId id="277" r:id="rId69"/>
    <p:sldId id="278" r:id="rId70"/>
    <p:sldId id="330" r:id="rId71"/>
    <p:sldId id="279" r:id="rId72"/>
    <p:sldId id="281" r:id="rId73"/>
    <p:sldId id="280" r:id="rId74"/>
    <p:sldId id="282" r:id="rId75"/>
    <p:sldId id="283"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5" r:id="rId89"/>
    <p:sldId id="346" r:id="rId90"/>
    <p:sldId id="343" r:id="rId91"/>
    <p:sldId id="344" r:id="rId92"/>
    <p:sldId id="347" r:id="rId93"/>
    <p:sldId id="348" r:id="rId94"/>
    <p:sldId id="349" r:id="rId95"/>
    <p:sldId id="350" r:id="rId96"/>
    <p:sldId id="351" r:id="rId97"/>
    <p:sldId id="352" r:id="rId98"/>
    <p:sldId id="353" r:id="rId99"/>
    <p:sldId id="407" r:id="rId100"/>
    <p:sldId id="1007" r:id="rId101"/>
    <p:sldId id="1008" r:id="rId102"/>
    <p:sldId id="1009" r:id="rId103"/>
    <p:sldId id="1010" r:id="rId104"/>
    <p:sldId id="1012" r:id="rId105"/>
    <p:sldId id="943" r:id="rId106"/>
    <p:sldId id="944" r:id="rId107"/>
    <p:sldId id="1013" r:id="rId108"/>
    <p:sldId id="1014" r:id="rId109"/>
    <p:sldId id="1015" r:id="rId110"/>
    <p:sldId id="412" r:id="rId111"/>
    <p:sldId id="413" r:id="rId112"/>
    <p:sldId id="429" r:id="rId113"/>
    <p:sldId id="1016" r:id="rId114"/>
    <p:sldId id="1017" r:id="rId115"/>
    <p:sldId id="1029" r:id="rId116"/>
    <p:sldId id="438" r:id="rId117"/>
    <p:sldId id="439" r:id="rId118"/>
    <p:sldId id="436" r:id="rId119"/>
    <p:sldId id="459" r:id="rId120"/>
    <p:sldId id="1054" r:id="rId121"/>
    <p:sldId id="1055" r:id="rId122"/>
    <p:sldId id="1056" r:id="rId123"/>
    <p:sldId id="443" r:id="rId124"/>
    <p:sldId id="444" r:id="rId125"/>
    <p:sldId id="446" r:id="rId126"/>
    <p:sldId id="1057" r:id="rId127"/>
    <p:sldId id="1058" r:id="rId128"/>
    <p:sldId id="1059" r:id="rId129"/>
    <p:sldId id="394" r:id="rId130"/>
    <p:sldId id="392" r:id="rId131"/>
    <p:sldId id="421" r:id="rId132"/>
    <p:sldId id="423" r:id="rId133"/>
    <p:sldId id="1030" r:id="rId134"/>
    <p:sldId id="424" r:id="rId135"/>
    <p:sldId id="1034" r:id="rId136"/>
    <p:sldId id="1035" r:id="rId137"/>
    <p:sldId id="1039" r:id="rId138"/>
    <p:sldId id="1060" r:id="rId139"/>
    <p:sldId id="1061" r:id="rId140"/>
    <p:sldId id="1062" r:id="rId141"/>
    <p:sldId id="1038" r:id="rId142"/>
    <p:sldId id="1036" r:id="rId143"/>
    <p:sldId id="1037" r:id="rId144"/>
    <p:sldId id="1063" r:id="rId145"/>
    <p:sldId id="1064" r:id="rId146"/>
    <p:sldId id="1040" r:id="rId147"/>
    <p:sldId id="1041" r:id="rId148"/>
    <p:sldId id="420" r:id="rId149"/>
    <p:sldId id="1031" r:id="rId150"/>
    <p:sldId id="1032" r:id="rId151"/>
    <p:sldId id="430" r:id="rId152"/>
    <p:sldId id="1033" r:id="rId153"/>
    <p:sldId id="437" r:id="rId154"/>
    <p:sldId id="1087" r:id="rId155"/>
    <p:sldId id="1088" r:id="rId156"/>
    <p:sldId id="1089" r:id="rId157"/>
    <p:sldId id="1090" r:id="rId158"/>
    <p:sldId id="1091" r:id="rId159"/>
    <p:sldId id="1077" r:id="rId160"/>
    <p:sldId id="1078" r:id="rId161"/>
    <p:sldId id="1079" r:id="rId162"/>
    <p:sldId id="1080" r:id="rId163"/>
    <p:sldId id="1081" r:id="rId164"/>
    <p:sldId id="1082" r:id="rId165"/>
    <p:sldId id="1083" r:id="rId166"/>
    <p:sldId id="1084" r:id="rId167"/>
    <p:sldId id="1085" r:id="rId168"/>
    <p:sldId id="1086" r:id="rId169"/>
    <p:sldId id="1018" r:id="rId170"/>
    <p:sldId id="1019" r:id="rId171"/>
    <p:sldId id="1020" r:id="rId172"/>
    <p:sldId id="1021" r:id="rId173"/>
    <p:sldId id="1022" r:id="rId174"/>
    <p:sldId id="1044" r:id="rId175"/>
    <p:sldId id="1025" r:id="rId176"/>
    <p:sldId id="1045" r:id="rId177"/>
    <p:sldId id="1023" r:id="rId178"/>
    <p:sldId id="1024" r:id="rId179"/>
    <p:sldId id="1026" r:id="rId180"/>
    <p:sldId id="1027" r:id="rId181"/>
    <p:sldId id="1028" r:id="rId182"/>
    <p:sldId id="1046" r:id="rId183"/>
    <p:sldId id="1047" r:id="rId184"/>
    <p:sldId id="1049" r:id="rId185"/>
    <p:sldId id="1048" r:id="rId186"/>
    <p:sldId id="1050" r:id="rId187"/>
    <p:sldId id="1051" r:id="rId188"/>
    <p:sldId id="1052" r:id="rId189"/>
  </p:sldIdLst>
  <p:sldSz cx="12192000" cy="6858000"/>
  <p:notesSz cx="9928225" cy="6797675"/>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44" autoAdjust="0"/>
  </p:normalViewPr>
  <p:slideViewPr>
    <p:cSldViewPr snapToGrid="0">
      <p:cViewPr varScale="1">
        <p:scale>
          <a:sx n="74" d="100"/>
          <a:sy n="74" d="100"/>
        </p:scale>
        <p:origin x="96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a:lvl1pPr>
          </a:lstStyle>
          <a:p>
            <a:fld id="{97AC862F-386F-45B1-A520-D73D66BA78DA}" type="datetimeFigureOut">
              <a:rPr lang="en-PK" smtClean="0"/>
              <a:t>02/02/2023</a:t>
            </a:fld>
            <a:endParaRPr lang="en-PK"/>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a:lvl1pPr>
          </a:lstStyle>
          <a:p>
            <a:fld id="{E94E2947-0130-47C3-9E08-854F4E891705}" type="slidenum">
              <a:rPr lang="en-PK" smtClean="0"/>
              <a:t>‹#›</a:t>
            </a:fld>
            <a:endParaRPr lang="en-PK"/>
          </a:p>
        </p:txBody>
      </p:sp>
    </p:spTree>
    <p:extLst>
      <p:ext uri="{BB962C8B-B14F-4D97-AF65-F5344CB8AC3E}">
        <p14:creationId xmlns:p14="http://schemas.microsoft.com/office/powerpoint/2010/main" val="3415549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1</a:t>
            </a:fld>
            <a:endParaRPr lang="en-PK"/>
          </a:p>
        </p:txBody>
      </p:sp>
    </p:spTree>
    <p:extLst>
      <p:ext uri="{BB962C8B-B14F-4D97-AF65-F5344CB8AC3E}">
        <p14:creationId xmlns:p14="http://schemas.microsoft.com/office/powerpoint/2010/main" val="1469874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10</a:t>
            </a:fld>
            <a:endParaRPr lang="en-PK"/>
          </a:p>
        </p:txBody>
      </p:sp>
    </p:spTree>
    <p:extLst>
      <p:ext uri="{BB962C8B-B14F-4D97-AF65-F5344CB8AC3E}">
        <p14:creationId xmlns:p14="http://schemas.microsoft.com/office/powerpoint/2010/main" val="30039011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fld id="{FDA5AA58-2358-4A41-97E9-4C61DB14180C}" type="slidenum">
              <a:rPr lang="en-US" sz="1200"/>
              <a:pPr eaLnBrk="1" hangingPunct="1"/>
              <a:t>115</a:t>
            </a:fld>
            <a:endParaRPr lang="en-US" sz="1200"/>
          </a:p>
        </p:txBody>
      </p:sp>
      <p:sp>
        <p:nvSpPr>
          <p:cNvPr id="36867"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pPr eaLnBrk="1" hangingPunct="1">
              <a:defRPr/>
            </a:pPr>
            <a:endParaRPr lang="fr-FR">
              <a:cs typeface="+mn-cs"/>
            </a:endParaRPr>
          </a:p>
        </p:txBody>
      </p:sp>
    </p:spTree>
    <p:extLst>
      <p:ext uri="{BB962C8B-B14F-4D97-AF65-F5344CB8AC3E}">
        <p14:creationId xmlns:p14="http://schemas.microsoft.com/office/powerpoint/2010/main" val="38046004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n-NO" dirty="0"/>
              <a:t>int main(){   </a:t>
            </a:r>
          </a:p>
          <a:p>
            <a:r>
              <a:rPr lang="nn-NO" dirty="0"/>
              <a:t> int *p= new int[5];        </a:t>
            </a:r>
          </a:p>
          <a:p>
            <a:r>
              <a:rPr lang="nn-NO" dirty="0"/>
              <a:t>for(int i =0; i&lt;5;i++)       </a:t>
            </a:r>
          </a:p>
          <a:p>
            <a:r>
              <a:rPr lang="nn-NO" dirty="0"/>
              <a:t> cin&gt;&gt;*(p+i);           </a:t>
            </a:r>
          </a:p>
          <a:p>
            <a:r>
              <a:rPr lang="nn-NO" dirty="0"/>
              <a:t>  for(int i =0; i&lt;5;i++)       </a:t>
            </a:r>
          </a:p>
          <a:p>
            <a:r>
              <a:rPr lang="nn-NO" dirty="0"/>
              <a:t> cout&lt;&lt;"  "&lt;&lt;p[i];    </a:t>
            </a:r>
          </a:p>
          <a:p>
            <a:r>
              <a:rPr lang="nn-NO" dirty="0"/>
              <a:t>return 0;}</a:t>
            </a:r>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116</a:t>
            </a:fld>
            <a:endParaRPr lang="en-US"/>
          </a:p>
        </p:txBody>
      </p:sp>
    </p:spTree>
    <p:extLst>
      <p:ext uri="{BB962C8B-B14F-4D97-AF65-F5344CB8AC3E}">
        <p14:creationId xmlns:p14="http://schemas.microsoft.com/office/powerpoint/2010/main" val="16688796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117</a:t>
            </a:fld>
            <a:endParaRPr lang="en-US"/>
          </a:p>
        </p:txBody>
      </p:sp>
    </p:spTree>
    <p:extLst>
      <p:ext uri="{BB962C8B-B14F-4D97-AF65-F5344CB8AC3E}">
        <p14:creationId xmlns:p14="http://schemas.microsoft.com/office/powerpoint/2010/main" val="8583076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bracket operator is implemented by computing the address of the </a:t>
            </a:r>
            <a:r>
              <a:rPr lang="en-US" sz="1200" b="0" i="0" kern="1200" dirty="0" err="1">
                <a:solidFill>
                  <a:schemeClr val="tx1"/>
                </a:solidFill>
                <a:effectLst/>
                <a:latin typeface="+mn-lt"/>
                <a:ea typeface="+mn-ea"/>
                <a:cs typeface="+mn-cs"/>
              </a:rPr>
              <a:t>ith</a:t>
            </a:r>
            <a:r>
              <a:rPr lang="en-US" sz="1200" b="0" i="0" kern="1200" dirty="0">
                <a:solidFill>
                  <a:schemeClr val="tx1"/>
                </a:solidFill>
                <a:effectLst/>
                <a:latin typeface="+mn-lt"/>
                <a:ea typeface="+mn-ea"/>
                <a:cs typeface="+mn-cs"/>
              </a:rPr>
              <a:t> object</a:t>
            </a:r>
          </a:p>
          <a:p>
            <a:r>
              <a:rPr lang="en-US" sz="1200" b="0" i="0" kern="1200" dirty="0">
                <a:solidFill>
                  <a:schemeClr val="tx1"/>
                </a:solidFill>
                <a:effectLst/>
                <a:latin typeface="+mn-lt"/>
                <a:ea typeface="+mn-ea"/>
                <a:cs typeface="+mn-cs"/>
              </a:rPr>
              <a:t>base = A = address of A[0] address of element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base + offset = base +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sizeof</a:t>
            </a:r>
            <a:r>
              <a:rPr lang="en-US" sz="1200" b="0" i="0" kern="1200" dirty="0">
                <a:solidFill>
                  <a:schemeClr val="tx1"/>
                </a:solidFill>
                <a:effectLst/>
                <a:latin typeface="+mn-lt"/>
                <a:ea typeface="+mn-ea"/>
                <a:cs typeface="+mn-cs"/>
              </a:rPr>
              <a:t>(T) A[</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reference to element at this address Pointer must know its type to compute addresses using </a:t>
            </a:r>
            <a:r>
              <a:rPr lang="en-US" sz="1200" b="0" i="0" kern="1200" dirty="0" err="1">
                <a:solidFill>
                  <a:schemeClr val="tx1"/>
                </a:solidFill>
                <a:effectLst/>
                <a:latin typeface="+mn-lt"/>
                <a:ea typeface="+mn-ea"/>
                <a:cs typeface="+mn-cs"/>
              </a:rPr>
              <a:t>sizeof</a:t>
            </a:r>
            <a:r>
              <a:rPr lang="en-US" sz="1200" b="0" i="0" kern="1200" dirty="0">
                <a:solidFill>
                  <a:schemeClr val="tx1"/>
                </a:solidFill>
                <a:effectLst/>
                <a:latin typeface="+mn-lt"/>
                <a:ea typeface="+mn-ea"/>
                <a:cs typeface="+mn-cs"/>
              </a:rPr>
              <a:t>(T)</a:t>
            </a:r>
          </a:p>
          <a:p>
            <a:r>
              <a:rPr lang="en-US" sz="1200" b="0" i="0" kern="1200" dirty="0">
                <a:solidFill>
                  <a:schemeClr val="tx1"/>
                </a:solidFill>
                <a:effectLst/>
                <a:latin typeface="+mn-lt"/>
                <a:ea typeface="+mn-ea"/>
                <a:cs typeface="+mn-cs"/>
              </a:rPr>
              <a:t>Note carefully the distinction between A and A[0]</a:t>
            </a:r>
          </a:p>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118</a:t>
            </a:fld>
            <a:endParaRPr lang="en-US"/>
          </a:p>
        </p:txBody>
      </p:sp>
    </p:spTree>
    <p:extLst>
      <p:ext uri="{BB962C8B-B14F-4D97-AF65-F5344CB8AC3E}">
        <p14:creationId xmlns:p14="http://schemas.microsoft.com/office/powerpoint/2010/main" val="32842615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123</a:t>
            </a:fld>
            <a:endParaRPr lang="en-US"/>
          </a:p>
        </p:txBody>
      </p:sp>
    </p:spTree>
    <p:extLst>
      <p:ext uri="{BB962C8B-B14F-4D97-AF65-F5344CB8AC3E}">
        <p14:creationId xmlns:p14="http://schemas.microsoft.com/office/powerpoint/2010/main" val="19238058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124</a:t>
            </a:fld>
            <a:endParaRPr lang="en-US"/>
          </a:p>
        </p:txBody>
      </p:sp>
    </p:spTree>
    <p:extLst>
      <p:ext uri="{BB962C8B-B14F-4D97-AF65-F5344CB8AC3E}">
        <p14:creationId xmlns:p14="http://schemas.microsoft.com/office/powerpoint/2010/main" val="36026440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125</a:t>
            </a:fld>
            <a:endParaRPr lang="en-US"/>
          </a:p>
        </p:txBody>
      </p:sp>
    </p:spTree>
    <p:extLst>
      <p:ext uri="{BB962C8B-B14F-4D97-AF65-F5344CB8AC3E}">
        <p14:creationId xmlns:p14="http://schemas.microsoft.com/office/powerpoint/2010/main" val="23288333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7A98B78-8BF4-4616-84EF-59A39D7DD6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EA121194-7FBD-4172-AC58-5EB12726AF65}" type="slidenum">
              <a:rPr lang="en-CA" altLang="en-US" smtClean="0">
                <a:latin typeface="Arial" panose="020B0604020202020204" pitchFamily="34" charset="0"/>
              </a:rPr>
              <a:pPr fontAlgn="base">
                <a:spcBef>
                  <a:spcPct val="0"/>
                </a:spcBef>
                <a:spcAft>
                  <a:spcPct val="0"/>
                </a:spcAft>
              </a:pPr>
              <a:t>129</a:t>
            </a:fld>
            <a:endParaRPr lang="en-CA" altLang="en-US">
              <a:latin typeface="Arial" panose="020B0604020202020204" pitchFamily="34" charset="0"/>
            </a:endParaRPr>
          </a:p>
        </p:txBody>
      </p:sp>
      <p:sp>
        <p:nvSpPr>
          <p:cNvPr id="69635" name="Rectangle 2">
            <a:extLst>
              <a:ext uri="{FF2B5EF4-FFF2-40B4-BE49-F238E27FC236}">
                <a16:creationId xmlns:a16="http://schemas.microsoft.com/office/drawing/2014/main" id="{B2E49C27-1334-4734-B6DE-E51263B24F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FFCDC0EE-E878-4F04-8DF0-36F053EB15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5BA652B-D87E-46CC-9848-8908177337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D72506A6-6FA4-4FE9-AB9F-01BCFE0CCB09}" type="slidenum">
              <a:rPr lang="en-CA" altLang="en-US" smtClean="0">
                <a:latin typeface="Arial" panose="020B0604020202020204" pitchFamily="34" charset="0"/>
              </a:rPr>
              <a:pPr fontAlgn="base">
                <a:spcBef>
                  <a:spcPct val="0"/>
                </a:spcBef>
                <a:spcAft>
                  <a:spcPct val="0"/>
                </a:spcAft>
              </a:pPr>
              <a:t>130</a:t>
            </a:fld>
            <a:endParaRPr lang="en-CA" altLang="en-US">
              <a:latin typeface="Arial" panose="020B0604020202020204" pitchFamily="34" charset="0"/>
            </a:endParaRPr>
          </a:p>
        </p:txBody>
      </p:sp>
      <p:sp>
        <p:nvSpPr>
          <p:cNvPr id="71683" name="Rectangle 2">
            <a:extLst>
              <a:ext uri="{FF2B5EF4-FFF2-40B4-BE49-F238E27FC236}">
                <a16:creationId xmlns:a16="http://schemas.microsoft.com/office/drawing/2014/main" id="{72E659EF-2B22-49DF-9DF9-CA9AF7721C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85DD7B26-C27C-441F-8A39-AD3298230B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F19F3F62-BE68-4511-B8C0-24F7E8CA253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802926E3-BBE1-402E-BCEA-13620E7D1841}" type="slidenum">
              <a:rPr lang="en-CA" altLang="en-US" smtClean="0">
                <a:latin typeface="Arial" panose="020B0604020202020204" pitchFamily="34" charset="0"/>
              </a:rPr>
              <a:pPr fontAlgn="base">
                <a:spcBef>
                  <a:spcPct val="0"/>
                </a:spcBef>
                <a:spcAft>
                  <a:spcPct val="0"/>
                </a:spcAft>
              </a:pPr>
              <a:t>131</a:t>
            </a:fld>
            <a:endParaRPr lang="en-CA" altLang="en-US">
              <a:latin typeface="Arial" panose="020B0604020202020204" pitchFamily="34" charset="0"/>
            </a:endParaRPr>
          </a:p>
        </p:txBody>
      </p:sp>
      <p:sp>
        <p:nvSpPr>
          <p:cNvPr id="73731" name="Rectangle 2">
            <a:extLst>
              <a:ext uri="{FF2B5EF4-FFF2-40B4-BE49-F238E27FC236}">
                <a16:creationId xmlns:a16="http://schemas.microsoft.com/office/drawing/2014/main" id="{8F91FCA8-935E-4236-9C7D-4363E0C8EC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a:extLst>
              <a:ext uri="{FF2B5EF4-FFF2-40B4-BE49-F238E27FC236}">
                <a16:creationId xmlns:a16="http://schemas.microsoft.com/office/drawing/2014/main" id="{980C26E5-D1C1-483A-BA8C-48CEE97852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11</a:t>
            </a:fld>
            <a:endParaRPr lang="en-PK"/>
          </a:p>
        </p:txBody>
      </p:sp>
    </p:spTree>
    <p:extLst>
      <p:ext uri="{BB962C8B-B14F-4D97-AF65-F5344CB8AC3E}">
        <p14:creationId xmlns:p14="http://schemas.microsoft.com/office/powerpoint/2010/main" val="23217319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83D3B21-0E2F-49B6-92D5-17869BF07B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5EA12AE7-CE04-4EDD-B8CC-46F7C77FDDF4}" type="slidenum">
              <a:rPr lang="en-CA" altLang="en-US" smtClean="0">
                <a:latin typeface="Arial" panose="020B0604020202020204" pitchFamily="34" charset="0"/>
              </a:rPr>
              <a:pPr fontAlgn="base">
                <a:spcBef>
                  <a:spcPct val="0"/>
                </a:spcBef>
                <a:spcAft>
                  <a:spcPct val="0"/>
                </a:spcAft>
              </a:pPr>
              <a:t>132</a:t>
            </a:fld>
            <a:endParaRPr lang="en-CA" altLang="en-US">
              <a:latin typeface="Arial" panose="020B0604020202020204" pitchFamily="34" charset="0"/>
            </a:endParaRPr>
          </a:p>
        </p:txBody>
      </p:sp>
      <p:sp>
        <p:nvSpPr>
          <p:cNvPr id="77827" name="Rectangle 2">
            <a:extLst>
              <a:ext uri="{FF2B5EF4-FFF2-40B4-BE49-F238E27FC236}">
                <a16:creationId xmlns:a16="http://schemas.microsoft.com/office/drawing/2014/main" id="{EF04F170-DC66-487C-B5E8-3AA957B5A2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a:extLst>
              <a:ext uri="{FF2B5EF4-FFF2-40B4-BE49-F238E27FC236}">
                <a16:creationId xmlns:a16="http://schemas.microsoft.com/office/drawing/2014/main" id="{E48DC708-EDEE-43EB-B119-36594A708C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71A2F121-90FF-45DA-B830-FDF5DB0571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D10F7A79-CEC3-44C9-9020-789677E42B15}" type="slidenum">
              <a:rPr lang="en-CA" altLang="en-US" smtClean="0">
                <a:latin typeface="Arial" panose="020B0604020202020204" pitchFamily="34" charset="0"/>
              </a:rPr>
              <a:pPr fontAlgn="base">
                <a:spcBef>
                  <a:spcPct val="0"/>
                </a:spcBef>
                <a:spcAft>
                  <a:spcPct val="0"/>
                </a:spcAft>
              </a:pPr>
              <a:t>133</a:t>
            </a:fld>
            <a:endParaRPr lang="en-CA" altLang="en-US">
              <a:latin typeface="Arial" panose="020B0604020202020204" pitchFamily="34" charset="0"/>
            </a:endParaRPr>
          </a:p>
        </p:txBody>
      </p:sp>
      <p:sp>
        <p:nvSpPr>
          <p:cNvPr id="79875" name="Rectangle 2">
            <a:extLst>
              <a:ext uri="{FF2B5EF4-FFF2-40B4-BE49-F238E27FC236}">
                <a16:creationId xmlns:a16="http://schemas.microsoft.com/office/drawing/2014/main" id="{CEA61C9C-B2A6-4634-91BB-D580F6F260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a:extLst>
              <a:ext uri="{FF2B5EF4-FFF2-40B4-BE49-F238E27FC236}">
                <a16:creationId xmlns:a16="http://schemas.microsoft.com/office/drawing/2014/main" id="{54BE0B0C-8670-4087-B2BA-6F55094875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134</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135</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615719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136</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7516640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137</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7871172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138</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03363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139</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7727050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140</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7426384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141</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45498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12</a:t>
            </a:fld>
            <a:endParaRPr lang="en-PK"/>
          </a:p>
        </p:txBody>
      </p:sp>
    </p:spTree>
    <p:extLst>
      <p:ext uri="{BB962C8B-B14F-4D97-AF65-F5344CB8AC3E}">
        <p14:creationId xmlns:p14="http://schemas.microsoft.com/office/powerpoint/2010/main" val="27372719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142</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77664665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143</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3833306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144</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0036449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145</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8849216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146</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8205319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86E6C3A4-1482-4003-A2DF-A0B790FD34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9C9BF28-350D-4196-ACC0-9FED5B3E6F95}" type="slidenum">
              <a:rPr lang="en-CA" altLang="en-US" smtClean="0">
                <a:latin typeface="Arial" panose="020B0604020202020204" pitchFamily="34" charset="0"/>
              </a:rPr>
              <a:pPr fontAlgn="base">
                <a:spcBef>
                  <a:spcPct val="0"/>
                </a:spcBef>
                <a:spcAft>
                  <a:spcPct val="0"/>
                </a:spcAft>
              </a:pPr>
              <a:t>147</a:t>
            </a:fld>
            <a:endParaRPr lang="en-CA" altLang="en-US">
              <a:latin typeface="Arial" panose="020B0604020202020204" pitchFamily="34" charset="0"/>
            </a:endParaRPr>
          </a:p>
        </p:txBody>
      </p:sp>
      <p:sp>
        <p:nvSpPr>
          <p:cNvPr id="81923" name="Rectangle 2">
            <a:extLst>
              <a:ext uri="{FF2B5EF4-FFF2-40B4-BE49-F238E27FC236}">
                <a16:creationId xmlns:a16="http://schemas.microsoft.com/office/drawing/2014/main" id="{496B1FA0-44A1-4D40-8394-5001C1BA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5C75B7D9-B38E-4F09-8A9C-344748B9E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2494558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094DE135-4DB8-48B0-AB1C-9CAB2D13FF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15FC95E3-8617-4820-9371-7457FB74441E}" type="slidenum">
              <a:rPr lang="en-CA" altLang="en-US" smtClean="0">
                <a:latin typeface="Arial" panose="020B0604020202020204" pitchFamily="34" charset="0"/>
              </a:rPr>
              <a:pPr fontAlgn="base">
                <a:spcBef>
                  <a:spcPct val="0"/>
                </a:spcBef>
                <a:spcAft>
                  <a:spcPct val="0"/>
                </a:spcAft>
              </a:pPr>
              <a:t>148</a:t>
            </a:fld>
            <a:endParaRPr lang="en-CA" altLang="en-US">
              <a:latin typeface="Arial" panose="020B0604020202020204" pitchFamily="34" charset="0"/>
            </a:endParaRPr>
          </a:p>
        </p:txBody>
      </p:sp>
      <p:sp>
        <p:nvSpPr>
          <p:cNvPr id="88067" name="Rectangle 2">
            <a:extLst>
              <a:ext uri="{FF2B5EF4-FFF2-40B4-BE49-F238E27FC236}">
                <a16:creationId xmlns:a16="http://schemas.microsoft.com/office/drawing/2014/main" id="{51556003-1630-44FE-9E10-F7A312E50F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8" name="Rectangle 3">
            <a:extLst>
              <a:ext uri="{FF2B5EF4-FFF2-40B4-BE49-F238E27FC236}">
                <a16:creationId xmlns:a16="http://schemas.microsoft.com/office/drawing/2014/main" id="{FFD5E445-CFA0-4812-8E45-922CE65D0D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14863E5B-3822-4F9D-B7CD-9659035A61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E05B9A49-D092-4053-80D4-5739D833F9D4}" type="slidenum">
              <a:rPr lang="en-CA" altLang="en-US" smtClean="0">
                <a:latin typeface="Arial" panose="020B0604020202020204" pitchFamily="34" charset="0"/>
              </a:rPr>
              <a:pPr fontAlgn="base">
                <a:spcBef>
                  <a:spcPct val="0"/>
                </a:spcBef>
                <a:spcAft>
                  <a:spcPct val="0"/>
                </a:spcAft>
              </a:pPr>
              <a:t>149</a:t>
            </a:fld>
            <a:endParaRPr lang="en-CA" altLang="en-US">
              <a:latin typeface="Arial" panose="020B0604020202020204" pitchFamily="34" charset="0"/>
            </a:endParaRPr>
          </a:p>
        </p:txBody>
      </p:sp>
      <p:sp>
        <p:nvSpPr>
          <p:cNvPr id="90115" name="Rectangle 2">
            <a:extLst>
              <a:ext uri="{FF2B5EF4-FFF2-40B4-BE49-F238E27FC236}">
                <a16:creationId xmlns:a16="http://schemas.microsoft.com/office/drawing/2014/main" id="{DD750AE5-E292-458F-9ECA-BC3F34EE48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6" name="Rectangle 3">
            <a:extLst>
              <a:ext uri="{FF2B5EF4-FFF2-40B4-BE49-F238E27FC236}">
                <a16:creationId xmlns:a16="http://schemas.microsoft.com/office/drawing/2014/main" id="{48C08A5C-02E2-44BB-9DF0-4A489E0DF34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4F28CB98-5607-489F-A0AA-CC3F5F8AA9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03D981B7-C163-4A76-A8DC-582CA1BA9552}" type="slidenum">
              <a:rPr lang="en-CA" altLang="en-US" smtClean="0">
                <a:latin typeface="Arial" panose="020B0604020202020204" pitchFamily="34" charset="0"/>
              </a:rPr>
              <a:pPr fontAlgn="base">
                <a:spcBef>
                  <a:spcPct val="0"/>
                </a:spcBef>
                <a:spcAft>
                  <a:spcPct val="0"/>
                </a:spcAft>
              </a:pPr>
              <a:t>150</a:t>
            </a:fld>
            <a:endParaRPr lang="en-CA" altLang="en-US">
              <a:latin typeface="Arial" panose="020B0604020202020204" pitchFamily="34" charset="0"/>
            </a:endParaRPr>
          </a:p>
        </p:txBody>
      </p:sp>
      <p:sp>
        <p:nvSpPr>
          <p:cNvPr id="92163" name="Rectangle 2">
            <a:extLst>
              <a:ext uri="{FF2B5EF4-FFF2-40B4-BE49-F238E27FC236}">
                <a16:creationId xmlns:a16="http://schemas.microsoft.com/office/drawing/2014/main" id="{85000F1C-0362-4A24-B1D5-89D018D6DE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a:extLst>
              <a:ext uri="{FF2B5EF4-FFF2-40B4-BE49-F238E27FC236}">
                <a16:creationId xmlns:a16="http://schemas.microsoft.com/office/drawing/2014/main" id="{796A648B-E086-416F-92A5-FDF7E322DD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F38A7DAA-3314-4D80-B8EE-3750B07E23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8A8040FC-E0B6-4A4B-BCE5-6467945BF9DF}" type="slidenum">
              <a:rPr lang="en-CA" altLang="en-US" smtClean="0">
                <a:latin typeface="Arial" panose="020B0604020202020204" pitchFamily="34" charset="0"/>
              </a:rPr>
              <a:pPr fontAlgn="base">
                <a:spcBef>
                  <a:spcPct val="0"/>
                </a:spcBef>
                <a:spcAft>
                  <a:spcPct val="0"/>
                </a:spcAft>
              </a:pPr>
              <a:t>151</a:t>
            </a:fld>
            <a:endParaRPr lang="en-CA" altLang="en-US">
              <a:latin typeface="Arial" panose="020B0604020202020204" pitchFamily="34" charset="0"/>
            </a:endParaRPr>
          </a:p>
        </p:txBody>
      </p:sp>
      <p:sp>
        <p:nvSpPr>
          <p:cNvPr id="94211" name="Rectangle 2">
            <a:extLst>
              <a:ext uri="{FF2B5EF4-FFF2-40B4-BE49-F238E27FC236}">
                <a16:creationId xmlns:a16="http://schemas.microsoft.com/office/drawing/2014/main" id="{F0EB2189-4038-48A7-B5EB-4CA5339D2A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a:extLst>
              <a:ext uri="{FF2B5EF4-FFF2-40B4-BE49-F238E27FC236}">
                <a16:creationId xmlns:a16="http://schemas.microsoft.com/office/drawing/2014/main" id="{EDF069BE-5A62-4D2A-B8C1-F1CE02C882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13</a:t>
            </a:fld>
            <a:endParaRPr lang="en-PK"/>
          </a:p>
        </p:txBody>
      </p:sp>
    </p:spTree>
    <p:extLst>
      <p:ext uri="{BB962C8B-B14F-4D97-AF65-F5344CB8AC3E}">
        <p14:creationId xmlns:p14="http://schemas.microsoft.com/office/powerpoint/2010/main" val="39205322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5DA4B3A3-E63A-4925-998D-2A5667ACF29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E6D7C6FA-EE7F-4BB8-B904-65708C060EE0}" type="slidenum">
              <a:rPr lang="en-CA" altLang="en-US" smtClean="0">
                <a:latin typeface="Arial" panose="020B0604020202020204" pitchFamily="34" charset="0"/>
              </a:rPr>
              <a:pPr fontAlgn="base">
                <a:spcBef>
                  <a:spcPct val="0"/>
                </a:spcBef>
                <a:spcAft>
                  <a:spcPct val="0"/>
                </a:spcAft>
              </a:pPr>
              <a:t>152</a:t>
            </a:fld>
            <a:endParaRPr lang="en-CA" altLang="en-US">
              <a:latin typeface="Arial" panose="020B0604020202020204" pitchFamily="34" charset="0"/>
            </a:endParaRPr>
          </a:p>
        </p:txBody>
      </p:sp>
      <p:sp>
        <p:nvSpPr>
          <p:cNvPr id="96259" name="Rectangle 2">
            <a:extLst>
              <a:ext uri="{FF2B5EF4-FFF2-40B4-BE49-F238E27FC236}">
                <a16:creationId xmlns:a16="http://schemas.microsoft.com/office/drawing/2014/main" id="{BB09069C-ABA0-4506-A378-75A4051266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3">
            <a:extLst>
              <a:ext uri="{FF2B5EF4-FFF2-40B4-BE49-F238E27FC236}">
                <a16:creationId xmlns:a16="http://schemas.microsoft.com/office/drawing/2014/main" id="{47A010C2-48BE-4AFD-A997-4D1265F57E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D1730485-8D7D-4CB1-951B-94A8E39627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8EF977FE-AFD9-43AC-BA09-F782800273C7}" type="slidenum">
              <a:rPr lang="en-CA" altLang="en-US" smtClean="0">
                <a:latin typeface="Arial" panose="020B0604020202020204" pitchFamily="34" charset="0"/>
              </a:rPr>
              <a:pPr fontAlgn="base">
                <a:spcBef>
                  <a:spcPct val="0"/>
                </a:spcBef>
                <a:spcAft>
                  <a:spcPct val="0"/>
                </a:spcAft>
              </a:pPr>
              <a:t>153</a:t>
            </a:fld>
            <a:endParaRPr lang="en-CA" altLang="en-US">
              <a:latin typeface="Arial" panose="020B0604020202020204" pitchFamily="34" charset="0"/>
            </a:endParaRPr>
          </a:p>
        </p:txBody>
      </p:sp>
      <p:sp>
        <p:nvSpPr>
          <p:cNvPr id="98307" name="Rectangle 2">
            <a:extLst>
              <a:ext uri="{FF2B5EF4-FFF2-40B4-BE49-F238E27FC236}">
                <a16:creationId xmlns:a16="http://schemas.microsoft.com/office/drawing/2014/main" id="{32245313-A46F-4618-A995-E77E33DA33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a:extLst>
              <a:ext uri="{FF2B5EF4-FFF2-40B4-BE49-F238E27FC236}">
                <a16:creationId xmlns:a16="http://schemas.microsoft.com/office/drawing/2014/main" id="{CF5232EF-EFB2-4A99-B8CF-ED73C12174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15048714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32400579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12460205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8323696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9395"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5499044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241573415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101964431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2719800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14</a:t>
            </a:fld>
            <a:endParaRPr lang="en-PK"/>
          </a:p>
        </p:txBody>
      </p:sp>
    </p:spTree>
    <p:extLst>
      <p:ext uri="{BB962C8B-B14F-4D97-AF65-F5344CB8AC3E}">
        <p14:creationId xmlns:p14="http://schemas.microsoft.com/office/powerpoint/2010/main" val="2605190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816374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8522585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266220472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10962192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161051053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34341258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32219326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168466834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17052906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xfrm>
            <a:off x="914400" y="4343400"/>
            <a:ext cx="5029200" cy="4114800"/>
          </a:xfrm>
          <a:noFill/>
        </p:spPr>
        <p:txBody>
          <a:bodyPr/>
          <a:lstStyle/>
          <a:p>
            <a:endParaRPr lang="en-US">
              <a:ea typeface="宋体" pitchFamily="2" charset="-122"/>
            </a:endParaRPr>
          </a:p>
        </p:txBody>
      </p:sp>
    </p:spTree>
    <p:extLst>
      <p:ext uri="{BB962C8B-B14F-4D97-AF65-F5344CB8AC3E}">
        <p14:creationId xmlns:p14="http://schemas.microsoft.com/office/powerpoint/2010/main" val="29964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15</a:t>
            </a:fld>
            <a:endParaRPr lang="en-PK"/>
          </a:p>
        </p:txBody>
      </p:sp>
    </p:spTree>
    <p:extLst>
      <p:ext uri="{BB962C8B-B14F-4D97-AF65-F5344CB8AC3E}">
        <p14:creationId xmlns:p14="http://schemas.microsoft.com/office/powerpoint/2010/main" val="339374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16</a:t>
            </a:fld>
            <a:endParaRPr lang="en-PK"/>
          </a:p>
        </p:txBody>
      </p:sp>
    </p:spTree>
    <p:extLst>
      <p:ext uri="{BB962C8B-B14F-4D97-AF65-F5344CB8AC3E}">
        <p14:creationId xmlns:p14="http://schemas.microsoft.com/office/powerpoint/2010/main" val="1859902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17</a:t>
            </a:fld>
            <a:endParaRPr lang="en-PK"/>
          </a:p>
        </p:txBody>
      </p:sp>
    </p:spTree>
    <p:extLst>
      <p:ext uri="{BB962C8B-B14F-4D97-AF65-F5344CB8AC3E}">
        <p14:creationId xmlns:p14="http://schemas.microsoft.com/office/powerpoint/2010/main" val="972098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18</a:t>
            </a:fld>
            <a:endParaRPr lang="en-PK"/>
          </a:p>
        </p:txBody>
      </p:sp>
    </p:spTree>
    <p:extLst>
      <p:ext uri="{BB962C8B-B14F-4D97-AF65-F5344CB8AC3E}">
        <p14:creationId xmlns:p14="http://schemas.microsoft.com/office/powerpoint/2010/main" val="156574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19</a:t>
            </a:fld>
            <a:endParaRPr lang="en-PK"/>
          </a:p>
        </p:txBody>
      </p:sp>
    </p:spTree>
    <p:extLst>
      <p:ext uri="{BB962C8B-B14F-4D97-AF65-F5344CB8AC3E}">
        <p14:creationId xmlns:p14="http://schemas.microsoft.com/office/powerpoint/2010/main" val="3041379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2</a:t>
            </a:fld>
            <a:endParaRPr lang="en-PK"/>
          </a:p>
        </p:txBody>
      </p:sp>
    </p:spTree>
    <p:extLst>
      <p:ext uri="{BB962C8B-B14F-4D97-AF65-F5344CB8AC3E}">
        <p14:creationId xmlns:p14="http://schemas.microsoft.com/office/powerpoint/2010/main" val="3319704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20</a:t>
            </a:fld>
            <a:endParaRPr lang="en-PK"/>
          </a:p>
        </p:txBody>
      </p:sp>
    </p:spTree>
    <p:extLst>
      <p:ext uri="{BB962C8B-B14F-4D97-AF65-F5344CB8AC3E}">
        <p14:creationId xmlns:p14="http://schemas.microsoft.com/office/powerpoint/2010/main" val="1474410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21</a:t>
            </a:fld>
            <a:endParaRPr lang="en-PK"/>
          </a:p>
        </p:txBody>
      </p:sp>
    </p:spTree>
    <p:extLst>
      <p:ext uri="{BB962C8B-B14F-4D97-AF65-F5344CB8AC3E}">
        <p14:creationId xmlns:p14="http://schemas.microsoft.com/office/powerpoint/2010/main" val="1607615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22</a:t>
            </a:fld>
            <a:endParaRPr lang="en-PK"/>
          </a:p>
        </p:txBody>
      </p:sp>
    </p:spTree>
    <p:extLst>
      <p:ext uri="{BB962C8B-B14F-4D97-AF65-F5344CB8AC3E}">
        <p14:creationId xmlns:p14="http://schemas.microsoft.com/office/powerpoint/2010/main" val="323524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23</a:t>
            </a:fld>
            <a:endParaRPr lang="en-PK"/>
          </a:p>
        </p:txBody>
      </p:sp>
    </p:spTree>
    <p:extLst>
      <p:ext uri="{BB962C8B-B14F-4D97-AF65-F5344CB8AC3E}">
        <p14:creationId xmlns:p14="http://schemas.microsoft.com/office/powerpoint/2010/main" val="1827792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24</a:t>
            </a:fld>
            <a:endParaRPr lang="en-PK"/>
          </a:p>
        </p:txBody>
      </p:sp>
    </p:spTree>
    <p:extLst>
      <p:ext uri="{BB962C8B-B14F-4D97-AF65-F5344CB8AC3E}">
        <p14:creationId xmlns:p14="http://schemas.microsoft.com/office/powerpoint/2010/main" val="55216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25</a:t>
            </a:fld>
            <a:endParaRPr lang="en-PK"/>
          </a:p>
        </p:txBody>
      </p:sp>
    </p:spTree>
    <p:extLst>
      <p:ext uri="{BB962C8B-B14F-4D97-AF65-F5344CB8AC3E}">
        <p14:creationId xmlns:p14="http://schemas.microsoft.com/office/powerpoint/2010/main" val="4119991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26</a:t>
            </a:fld>
            <a:endParaRPr lang="en-PK"/>
          </a:p>
        </p:txBody>
      </p:sp>
    </p:spTree>
    <p:extLst>
      <p:ext uri="{BB962C8B-B14F-4D97-AF65-F5344CB8AC3E}">
        <p14:creationId xmlns:p14="http://schemas.microsoft.com/office/powerpoint/2010/main" val="650723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27</a:t>
            </a:fld>
            <a:endParaRPr lang="en-PK"/>
          </a:p>
        </p:txBody>
      </p:sp>
    </p:spTree>
    <p:extLst>
      <p:ext uri="{BB962C8B-B14F-4D97-AF65-F5344CB8AC3E}">
        <p14:creationId xmlns:p14="http://schemas.microsoft.com/office/powerpoint/2010/main" val="3554138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28</a:t>
            </a:fld>
            <a:endParaRPr lang="en-PK"/>
          </a:p>
        </p:txBody>
      </p:sp>
    </p:spTree>
    <p:extLst>
      <p:ext uri="{BB962C8B-B14F-4D97-AF65-F5344CB8AC3E}">
        <p14:creationId xmlns:p14="http://schemas.microsoft.com/office/powerpoint/2010/main" val="72369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29</a:t>
            </a:fld>
            <a:endParaRPr lang="en-PK"/>
          </a:p>
        </p:txBody>
      </p:sp>
    </p:spTree>
    <p:extLst>
      <p:ext uri="{BB962C8B-B14F-4D97-AF65-F5344CB8AC3E}">
        <p14:creationId xmlns:p14="http://schemas.microsoft.com/office/powerpoint/2010/main" val="306931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3</a:t>
            </a:fld>
            <a:endParaRPr lang="en-PK"/>
          </a:p>
        </p:txBody>
      </p:sp>
    </p:spTree>
    <p:extLst>
      <p:ext uri="{BB962C8B-B14F-4D97-AF65-F5344CB8AC3E}">
        <p14:creationId xmlns:p14="http://schemas.microsoft.com/office/powerpoint/2010/main" val="675996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30</a:t>
            </a:fld>
            <a:endParaRPr lang="en-PK"/>
          </a:p>
        </p:txBody>
      </p:sp>
    </p:spTree>
    <p:extLst>
      <p:ext uri="{BB962C8B-B14F-4D97-AF65-F5344CB8AC3E}">
        <p14:creationId xmlns:p14="http://schemas.microsoft.com/office/powerpoint/2010/main" val="1353960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31</a:t>
            </a:fld>
            <a:endParaRPr lang="en-PK"/>
          </a:p>
        </p:txBody>
      </p:sp>
    </p:spTree>
    <p:extLst>
      <p:ext uri="{BB962C8B-B14F-4D97-AF65-F5344CB8AC3E}">
        <p14:creationId xmlns:p14="http://schemas.microsoft.com/office/powerpoint/2010/main" val="1140607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32</a:t>
            </a:fld>
            <a:endParaRPr lang="en-PK"/>
          </a:p>
        </p:txBody>
      </p:sp>
    </p:spTree>
    <p:extLst>
      <p:ext uri="{BB962C8B-B14F-4D97-AF65-F5344CB8AC3E}">
        <p14:creationId xmlns:p14="http://schemas.microsoft.com/office/powerpoint/2010/main" val="782120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33</a:t>
            </a:fld>
            <a:endParaRPr lang="en-PK"/>
          </a:p>
        </p:txBody>
      </p:sp>
    </p:spTree>
    <p:extLst>
      <p:ext uri="{BB962C8B-B14F-4D97-AF65-F5344CB8AC3E}">
        <p14:creationId xmlns:p14="http://schemas.microsoft.com/office/powerpoint/2010/main" val="4228036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34</a:t>
            </a:fld>
            <a:endParaRPr lang="en-PK"/>
          </a:p>
        </p:txBody>
      </p:sp>
    </p:spTree>
    <p:extLst>
      <p:ext uri="{BB962C8B-B14F-4D97-AF65-F5344CB8AC3E}">
        <p14:creationId xmlns:p14="http://schemas.microsoft.com/office/powerpoint/2010/main" val="971308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35</a:t>
            </a:fld>
            <a:endParaRPr lang="en-PK"/>
          </a:p>
        </p:txBody>
      </p:sp>
    </p:spTree>
    <p:extLst>
      <p:ext uri="{BB962C8B-B14F-4D97-AF65-F5344CB8AC3E}">
        <p14:creationId xmlns:p14="http://schemas.microsoft.com/office/powerpoint/2010/main" val="3962252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36</a:t>
            </a:fld>
            <a:endParaRPr lang="en-PK"/>
          </a:p>
        </p:txBody>
      </p:sp>
    </p:spTree>
    <p:extLst>
      <p:ext uri="{BB962C8B-B14F-4D97-AF65-F5344CB8AC3E}">
        <p14:creationId xmlns:p14="http://schemas.microsoft.com/office/powerpoint/2010/main" val="3172454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37</a:t>
            </a:fld>
            <a:endParaRPr lang="en-PK"/>
          </a:p>
        </p:txBody>
      </p:sp>
    </p:spTree>
    <p:extLst>
      <p:ext uri="{BB962C8B-B14F-4D97-AF65-F5344CB8AC3E}">
        <p14:creationId xmlns:p14="http://schemas.microsoft.com/office/powerpoint/2010/main" val="1826597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38</a:t>
            </a:fld>
            <a:endParaRPr lang="en-PK"/>
          </a:p>
        </p:txBody>
      </p:sp>
    </p:spTree>
    <p:extLst>
      <p:ext uri="{BB962C8B-B14F-4D97-AF65-F5344CB8AC3E}">
        <p14:creationId xmlns:p14="http://schemas.microsoft.com/office/powerpoint/2010/main" val="3703151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39</a:t>
            </a:fld>
            <a:endParaRPr lang="en-PK"/>
          </a:p>
        </p:txBody>
      </p:sp>
    </p:spTree>
    <p:extLst>
      <p:ext uri="{BB962C8B-B14F-4D97-AF65-F5344CB8AC3E}">
        <p14:creationId xmlns:p14="http://schemas.microsoft.com/office/powerpoint/2010/main" val="263624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4</a:t>
            </a:fld>
            <a:endParaRPr lang="en-PK"/>
          </a:p>
        </p:txBody>
      </p:sp>
    </p:spTree>
    <p:extLst>
      <p:ext uri="{BB962C8B-B14F-4D97-AF65-F5344CB8AC3E}">
        <p14:creationId xmlns:p14="http://schemas.microsoft.com/office/powerpoint/2010/main" val="4009666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40</a:t>
            </a:fld>
            <a:endParaRPr lang="en-PK"/>
          </a:p>
        </p:txBody>
      </p:sp>
    </p:spTree>
    <p:extLst>
      <p:ext uri="{BB962C8B-B14F-4D97-AF65-F5344CB8AC3E}">
        <p14:creationId xmlns:p14="http://schemas.microsoft.com/office/powerpoint/2010/main" val="224220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41</a:t>
            </a:fld>
            <a:endParaRPr lang="en-PK"/>
          </a:p>
        </p:txBody>
      </p:sp>
    </p:spTree>
    <p:extLst>
      <p:ext uri="{BB962C8B-B14F-4D97-AF65-F5344CB8AC3E}">
        <p14:creationId xmlns:p14="http://schemas.microsoft.com/office/powerpoint/2010/main" val="1152121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42</a:t>
            </a:fld>
            <a:endParaRPr lang="en-PK"/>
          </a:p>
        </p:txBody>
      </p:sp>
    </p:spTree>
    <p:extLst>
      <p:ext uri="{BB962C8B-B14F-4D97-AF65-F5344CB8AC3E}">
        <p14:creationId xmlns:p14="http://schemas.microsoft.com/office/powerpoint/2010/main" val="3774430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43</a:t>
            </a:fld>
            <a:endParaRPr lang="en-PK"/>
          </a:p>
        </p:txBody>
      </p:sp>
    </p:spTree>
    <p:extLst>
      <p:ext uri="{BB962C8B-B14F-4D97-AF65-F5344CB8AC3E}">
        <p14:creationId xmlns:p14="http://schemas.microsoft.com/office/powerpoint/2010/main" val="3896035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44</a:t>
            </a:fld>
            <a:endParaRPr lang="en-PK"/>
          </a:p>
        </p:txBody>
      </p:sp>
    </p:spTree>
    <p:extLst>
      <p:ext uri="{BB962C8B-B14F-4D97-AF65-F5344CB8AC3E}">
        <p14:creationId xmlns:p14="http://schemas.microsoft.com/office/powerpoint/2010/main" val="685385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45</a:t>
            </a:fld>
            <a:endParaRPr lang="en-PK"/>
          </a:p>
        </p:txBody>
      </p:sp>
    </p:spTree>
    <p:extLst>
      <p:ext uri="{BB962C8B-B14F-4D97-AF65-F5344CB8AC3E}">
        <p14:creationId xmlns:p14="http://schemas.microsoft.com/office/powerpoint/2010/main" val="323678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46</a:t>
            </a:fld>
            <a:endParaRPr lang="en-PK"/>
          </a:p>
        </p:txBody>
      </p:sp>
    </p:spTree>
    <p:extLst>
      <p:ext uri="{BB962C8B-B14F-4D97-AF65-F5344CB8AC3E}">
        <p14:creationId xmlns:p14="http://schemas.microsoft.com/office/powerpoint/2010/main" val="14666152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47</a:t>
            </a:fld>
            <a:endParaRPr lang="en-PK"/>
          </a:p>
        </p:txBody>
      </p:sp>
    </p:spTree>
    <p:extLst>
      <p:ext uri="{BB962C8B-B14F-4D97-AF65-F5344CB8AC3E}">
        <p14:creationId xmlns:p14="http://schemas.microsoft.com/office/powerpoint/2010/main" val="476158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48</a:t>
            </a:fld>
            <a:endParaRPr lang="en-PK"/>
          </a:p>
        </p:txBody>
      </p:sp>
    </p:spTree>
    <p:extLst>
      <p:ext uri="{BB962C8B-B14F-4D97-AF65-F5344CB8AC3E}">
        <p14:creationId xmlns:p14="http://schemas.microsoft.com/office/powerpoint/2010/main" val="1478359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49</a:t>
            </a:fld>
            <a:endParaRPr lang="en-PK"/>
          </a:p>
        </p:txBody>
      </p:sp>
    </p:spTree>
    <p:extLst>
      <p:ext uri="{BB962C8B-B14F-4D97-AF65-F5344CB8AC3E}">
        <p14:creationId xmlns:p14="http://schemas.microsoft.com/office/powerpoint/2010/main" val="166906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5</a:t>
            </a:fld>
            <a:endParaRPr lang="en-PK"/>
          </a:p>
        </p:txBody>
      </p:sp>
    </p:spTree>
    <p:extLst>
      <p:ext uri="{BB962C8B-B14F-4D97-AF65-F5344CB8AC3E}">
        <p14:creationId xmlns:p14="http://schemas.microsoft.com/office/powerpoint/2010/main" val="703604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50</a:t>
            </a:fld>
            <a:endParaRPr lang="en-PK"/>
          </a:p>
        </p:txBody>
      </p:sp>
    </p:spTree>
    <p:extLst>
      <p:ext uri="{BB962C8B-B14F-4D97-AF65-F5344CB8AC3E}">
        <p14:creationId xmlns:p14="http://schemas.microsoft.com/office/powerpoint/2010/main" val="4217710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51</a:t>
            </a:fld>
            <a:endParaRPr lang="en-PK"/>
          </a:p>
        </p:txBody>
      </p:sp>
    </p:spTree>
    <p:extLst>
      <p:ext uri="{BB962C8B-B14F-4D97-AF65-F5344CB8AC3E}">
        <p14:creationId xmlns:p14="http://schemas.microsoft.com/office/powerpoint/2010/main" val="3654066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52</a:t>
            </a:fld>
            <a:endParaRPr lang="en-PK"/>
          </a:p>
        </p:txBody>
      </p:sp>
    </p:spTree>
    <p:extLst>
      <p:ext uri="{BB962C8B-B14F-4D97-AF65-F5344CB8AC3E}">
        <p14:creationId xmlns:p14="http://schemas.microsoft.com/office/powerpoint/2010/main" val="836382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53</a:t>
            </a:fld>
            <a:endParaRPr lang="en-PK"/>
          </a:p>
        </p:txBody>
      </p:sp>
    </p:spTree>
    <p:extLst>
      <p:ext uri="{BB962C8B-B14F-4D97-AF65-F5344CB8AC3E}">
        <p14:creationId xmlns:p14="http://schemas.microsoft.com/office/powerpoint/2010/main" val="728262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54</a:t>
            </a:fld>
            <a:endParaRPr lang="en-PK"/>
          </a:p>
        </p:txBody>
      </p:sp>
    </p:spTree>
    <p:extLst>
      <p:ext uri="{BB962C8B-B14F-4D97-AF65-F5344CB8AC3E}">
        <p14:creationId xmlns:p14="http://schemas.microsoft.com/office/powerpoint/2010/main" val="2745814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55</a:t>
            </a:fld>
            <a:endParaRPr lang="en-PK"/>
          </a:p>
        </p:txBody>
      </p:sp>
    </p:spTree>
    <p:extLst>
      <p:ext uri="{BB962C8B-B14F-4D97-AF65-F5344CB8AC3E}">
        <p14:creationId xmlns:p14="http://schemas.microsoft.com/office/powerpoint/2010/main" val="3178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56</a:t>
            </a:fld>
            <a:endParaRPr lang="en-PK"/>
          </a:p>
        </p:txBody>
      </p:sp>
    </p:spTree>
    <p:extLst>
      <p:ext uri="{BB962C8B-B14F-4D97-AF65-F5344CB8AC3E}">
        <p14:creationId xmlns:p14="http://schemas.microsoft.com/office/powerpoint/2010/main" val="13128723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57</a:t>
            </a:fld>
            <a:endParaRPr lang="en-PK"/>
          </a:p>
        </p:txBody>
      </p:sp>
    </p:spTree>
    <p:extLst>
      <p:ext uri="{BB962C8B-B14F-4D97-AF65-F5344CB8AC3E}">
        <p14:creationId xmlns:p14="http://schemas.microsoft.com/office/powerpoint/2010/main" val="19300808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58</a:t>
            </a:fld>
            <a:endParaRPr lang="en-PK"/>
          </a:p>
        </p:txBody>
      </p:sp>
    </p:spTree>
    <p:extLst>
      <p:ext uri="{BB962C8B-B14F-4D97-AF65-F5344CB8AC3E}">
        <p14:creationId xmlns:p14="http://schemas.microsoft.com/office/powerpoint/2010/main" val="34439214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59</a:t>
            </a:fld>
            <a:endParaRPr lang="en-PK"/>
          </a:p>
        </p:txBody>
      </p:sp>
    </p:spTree>
    <p:extLst>
      <p:ext uri="{BB962C8B-B14F-4D97-AF65-F5344CB8AC3E}">
        <p14:creationId xmlns:p14="http://schemas.microsoft.com/office/powerpoint/2010/main" val="4220235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6</a:t>
            </a:fld>
            <a:endParaRPr lang="en-PK"/>
          </a:p>
        </p:txBody>
      </p:sp>
    </p:spTree>
    <p:extLst>
      <p:ext uri="{BB962C8B-B14F-4D97-AF65-F5344CB8AC3E}">
        <p14:creationId xmlns:p14="http://schemas.microsoft.com/office/powerpoint/2010/main" val="19777004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60</a:t>
            </a:fld>
            <a:endParaRPr lang="en-PK"/>
          </a:p>
        </p:txBody>
      </p:sp>
    </p:spTree>
    <p:extLst>
      <p:ext uri="{BB962C8B-B14F-4D97-AF65-F5344CB8AC3E}">
        <p14:creationId xmlns:p14="http://schemas.microsoft.com/office/powerpoint/2010/main" val="8809758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61</a:t>
            </a:fld>
            <a:endParaRPr lang="en-PK"/>
          </a:p>
        </p:txBody>
      </p:sp>
    </p:spTree>
    <p:extLst>
      <p:ext uri="{BB962C8B-B14F-4D97-AF65-F5344CB8AC3E}">
        <p14:creationId xmlns:p14="http://schemas.microsoft.com/office/powerpoint/2010/main" val="7768943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62</a:t>
            </a:fld>
            <a:endParaRPr lang="en-PK"/>
          </a:p>
        </p:txBody>
      </p:sp>
    </p:spTree>
    <p:extLst>
      <p:ext uri="{BB962C8B-B14F-4D97-AF65-F5344CB8AC3E}">
        <p14:creationId xmlns:p14="http://schemas.microsoft.com/office/powerpoint/2010/main" val="15853896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63</a:t>
            </a:fld>
            <a:endParaRPr lang="en-PK"/>
          </a:p>
        </p:txBody>
      </p:sp>
    </p:spTree>
    <p:extLst>
      <p:ext uri="{BB962C8B-B14F-4D97-AF65-F5344CB8AC3E}">
        <p14:creationId xmlns:p14="http://schemas.microsoft.com/office/powerpoint/2010/main" val="27483210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64</a:t>
            </a:fld>
            <a:endParaRPr lang="en-PK"/>
          </a:p>
        </p:txBody>
      </p:sp>
    </p:spTree>
    <p:extLst>
      <p:ext uri="{BB962C8B-B14F-4D97-AF65-F5344CB8AC3E}">
        <p14:creationId xmlns:p14="http://schemas.microsoft.com/office/powerpoint/2010/main" val="30469598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65</a:t>
            </a:fld>
            <a:endParaRPr lang="en-PK"/>
          </a:p>
        </p:txBody>
      </p:sp>
    </p:spTree>
    <p:extLst>
      <p:ext uri="{BB962C8B-B14F-4D97-AF65-F5344CB8AC3E}">
        <p14:creationId xmlns:p14="http://schemas.microsoft.com/office/powerpoint/2010/main" val="7428013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66</a:t>
            </a:fld>
            <a:endParaRPr lang="en-PK"/>
          </a:p>
        </p:txBody>
      </p:sp>
    </p:spTree>
    <p:extLst>
      <p:ext uri="{BB962C8B-B14F-4D97-AF65-F5344CB8AC3E}">
        <p14:creationId xmlns:p14="http://schemas.microsoft.com/office/powerpoint/2010/main" val="25037621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67</a:t>
            </a:fld>
            <a:endParaRPr lang="en-PK"/>
          </a:p>
        </p:txBody>
      </p:sp>
    </p:spTree>
    <p:extLst>
      <p:ext uri="{BB962C8B-B14F-4D97-AF65-F5344CB8AC3E}">
        <p14:creationId xmlns:p14="http://schemas.microsoft.com/office/powerpoint/2010/main" val="10081072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68</a:t>
            </a:fld>
            <a:endParaRPr lang="en-PK"/>
          </a:p>
        </p:txBody>
      </p:sp>
    </p:spTree>
    <p:extLst>
      <p:ext uri="{BB962C8B-B14F-4D97-AF65-F5344CB8AC3E}">
        <p14:creationId xmlns:p14="http://schemas.microsoft.com/office/powerpoint/2010/main" val="33082384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69</a:t>
            </a:fld>
            <a:endParaRPr lang="en-PK"/>
          </a:p>
        </p:txBody>
      </p:sp>
    </p:spTree>
    <p:extLst>
      <p:ext uri="{BB962C8B-B14F-4D97-AF65-F5344CB8AC3E}">
        <p14:creationId xmlns:p14="http://schemas.microsoft.com/office/powerpoint/2010/main" val="248783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7</a:t>
            </a:fld>
            <a:endParaRPr lang="en-PK"/>
          </a:p>
        </p:txBody>
      </p:sp>
    </p:spTree>
    <p:extLst>
      <p:ext uri="{BB962C8B-B14F-4D97-AF65-F5344CB8AC3E}">
        <p14:creationId xmlns:p14="http://schemas.microsoft.com/office/powerpoint/2010/main" val="18860531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70</a:t>
            </a:fld>
            <a:endParaRPr lang="en-PK"/>
          </a:p>
        </p:txBody>
      </p:sp>
    </p:spTree>
    <p:extLst>
      <p:ext uri="{BB962C8B-B14F-4D97-AF65-F5344CB8AC3E}">
        <p14:creationId xmlns:p14="http://schemas.microsoft.com/office/powerpoint/2010/main" val="36251627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71</a:t>
            </a:fld>
            <a:endParaRPr lang="en-PK"/>
          </a:p>
        </p:txBody>
      </p:sp>
    </p:spTree>
    <p:extLst>
      <p:ext uri="{BB962C8B-B14F-4D97-AF65-F5344CB8AC3E}">
        <p14:creationId xmlns:p14="http://schemas.microsoft.com/office/powerpoint/2010/main" val="3159282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72</a:t>
            </a:fld>
            <a:endParaRPr lang="en-PK"/>
          </a:p>
        </p:txBody>
      </p:sp>
    </p:spTree>
    <p:extLst>
      <p:ext uri="{BB962C8B-B14F-4D97-AF65-F5344CB8AC3E}">
        <p14:creationId xmlns:p14="http://schemas.microsoft.com/office/powerpoint/2010/main" val="2693593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73</a:t>
            </a:fld>
            <a:endParaRPr lang="en-PK"/>
          </a:p>
        </p:txBody>
      </p:sp>
    </p:spTree>
    <p:extLst>
      <p:ext uri="{BB962C8B-B14F-4D97-AF65-F5344CB8AC3E}">
        <p14:creationId xmlns:p14="http://schemas.microsoft.com/office/powerpoint/2010/main" val="185135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74</a:t>
            </a:fld>
            <a:endParaRPr lang="en-PK"/>
          </a:p>
        </p:txBody>
      </p:sp>
    </p:spTree>
    <p:extLst>
      <p:ext uri="{BB962C8B-B14F-4D97-AF65-F5344CB8AC3E}">
        <p14:creationId xmlns:p14="http://schemas.microsoft.com/office/powerpoint/2010/main" val="28607341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75</a:t>
            </a:fld>
            <a:endParaRPr lang="en-PK"/>
          </a:p>
        </p:txBody>
      </p:sp>
    </p:spTree>
    <p:extLst>
      <p:ext uri="{BB962C8B-B14F-4D97-AF65-F5344CB8AC3E}">
        <p14:creationId xmlns:p14="http://schemas.microsoft.com/office/powerpoint/2010/main" val="40662658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76</a:t>
            </a:fld>
            <a:endParaRPr lang="en-PK"/>
          </a:p>
        </p:txBody>
      </p:sp>
    </p:spTree>
    <p:extLst>
      <p:ext uri="{BB962C8B-B14F-4D97-AF65-F5344CB8AC3E}">
        <p14:creationId xmlns:p14="http://schemas.microsoft.com/office/powerpoint/2010/main" val="27586993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77</a:t>
            </a:fld>
            <a:endParaRPr lang="en-PK"/>
          </a:p>
        </p:txBody>
      </p:sp>
    </p:spTree>
    <p:extLst>
      <p:ext uri="{BB962C8B-B14F-4D97-AF65-F5344CB8AC3E}">
        <p14:creationId xmlns:p14="http://schemas.microsoft.com/office/powerpoint/2010/main" val="529642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78</a:t>
            </a:fld>
            <a:endParaRPr lang="en-PK"/>
          </a:p>
        </p:txBody>
      </p:sp>
    </p:spTree>
    <p:extLst>
      <p:ext uri="{BB962C8B-B14F-4D97-AF65-F5344CB8AC3E}">
        <p14:creationId xmlns:p14="http://schemas.microsoft.com/office/powerpoint/2010/main" val="27293196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79</a:t>
            </a:fld>
            <a:endParaRPr lang="en-PK"/>
          </a:p>
        </p:txBody>
      </p:sp>
    </p:spTree>
    <p:extLst>
      <p:ext uri="{BB962C8B-B14F-4D97-AF65-F5344CB8AC3E}">
        <p14:creationId xmlns:p14="http://schemas.microsoft.com/office/powerpoint/2010/main" val="214294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8</a:t>
            </a:fld>
            <a:endParaRPr lang="en-PK"/>
          </a:p>
        </p:txBody>
      </p:sp>
    </p:spTree>
    <p:extLst>
      <p:ext uri="{BB962C8B-B14F-4D97-AF65-F5344CB8AC3E}">
        <p14:creationId xmlns:p14="http://schemas.microsoft.com/office/powerpoint/2010/main" val="7913173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80</a:t>
            </a:fld>
            <a:endParaRPr lang="en-PK"/>
          </a:p>
        </p:txBody>
      </p:sp>
    </p:spTree>
    <p:extLst>
      <p:ext uri="{BB962C8B-B14F-4D97-AF65-F5344CB8AC3E}">
        <p14:creationId xmlns:p14="http://schemas.microsoft.com/office/powerpoint/2010/main" val="7275206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81</a:t>
            </a:fld>
            <a:endParaRPr lang="en-PK"/>
          </a:p>
        </p:txBody>
      </p:sp>
    </p:spTree>
    <p:extLst>
      <p:ext uri="{BB962C8B-B14F-4D97-AF65-F5344CB8AC3E}">
        <p14:creationId xmlns:p14="http://schemas.microsoft.com/office/powerpoint/2010/main" val="17794432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82</a:t>
            </a:fld>
            <a:endParaRPr lang="en-PK"/>
          </a:p>
        </p:txBody>
      </p:sp>
    </p:spTree>
    <p:extLst>
      <p:ext uri="{BB962C8B-B14F-4D97-AF65-F5344CB8AC3E}">
        <p14:creationId xmlns:p14="http://schemas.microsoft.com/office/powerpoint/2010/main" val="610637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83</a:t>
            </a:fld>
            <a:endParaRPr lang="en-PK"/>
          </a:p>
        </p:txBody>
      </p:sp>
    </p:spTree>
    <p:extLst>
      <p:ext uri="{BB962C8B-B14F-4D97-AF65-F5344CB8AC3E}">
        <p14:creationId xmlns:p14="http://schemas.microsoft.com/office/powerpoint/2010/main" val="22594854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84</a:t>
            </a:fld>
            <a:endParaRPr lang="en-PK"/>
          </a:p>
        </p:txBody>
      </p:sp>
    </p:spTree>
    <p:extLst>
      <p:ext uri="{BB962C8B-B14F-4D97-AF65-F5344CB8AC3E}">
        <p14:creationId xmlns:p14="http://schemas.microsoft.com/office/powerpoint/2010/main" val="7083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85</a:t>
            </a:fld>
            <a:endParaRPr lang="en-PK"/>
          </a:p>
        </p:txBody>
      </p:sp>
    </p:spTree>
    <p:extLst>
      <p:ext uri="{BB962C8B-B14F-4D97-AF65-F5344CB8AC3E}">
        <p14:creationId xmlns:p14="http://schemas.microsoft.com/office/powerpoint/2010/main" val="18184447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86</a:t>
            </a:fld>
            <a:endParaRPr lang="en-PK"/>
          </a:p>
        </p:txBody>
      </p:sp>
    </p:spTree>
    <p:extLst>
      <p:ext uri="{BB962C8B-B14F-4D97-AF65-F5344CB8AC3E}">
        <p14:creationId xmlns:p14="http://schemas.microsoft.com/office/powerpoint/2010/main" val="33514280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87</a:t>
            </a:fld>
            <a:endParaRPr lang="en-PK"/>
          </a:p>
        </p:txBody>
      </p:sp>
    </p:spTree>
    <p:extLst>
      <p:ext uri="{BB962C8B-B14F-4D97-AF65-F5344CB8AC3E}">
        <p14:creationId xmlns:p14="http://schemas.microsoft.com/office/powerpoint/2010/main" val="2489845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90</a:t>
            </a:fld>
            <a:endParaRPr lang="en-PK"/>
          </a:p>
        </p:txBody>
      </p:sp>
    </p:spTree>
    <p:extLst>
      <p:ext uri="{BB962C8B-B14F-4D97-AF65-F5344CB8AC3E}">
        <p14:creationId xmlns:p14="http://schemas.microsoft.com/office/powerpoint/2010/main" val="26029461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91</a:t>
            </a:fld>
            <a:endParaRPr lang="en-PK"/>
          </a:p>
        </p:txBody>
      </p:sp>
    </p:spTree>
    <p:extLst>
      <p:ext uri="{BB962C8B-B14F-4D97-AF65-F5344CB8AC3E}">
        <p14:creationId xmlns:p14="http://schemas.microsoft.com/office/powerpoint/2010/main" val="186947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E94E2947-0130-47C3-9E08-854F4E891705}" type="slidenum">
              <a:rPr lang="en-PK" smtClean="0"/>
              <a:t>9</a:t>
            </a:fld>
            <a:endParaRPr lang="en-PK"/>
          </a:p>
        </p:txBody>
      </p:sp>
    </p:spTree>
    <p:extLst>
      <p:ext uri="{BB962C8B-B14F-4D97-AF65-F5344CB8AC3E}">
        <p14:creationId xmlns:p14="http://schemas.microsoft.com/office/powerpoint/2010/main" val="41867537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fld id="{D18D569D-9B14-4F89-A0C7-54568870F71A}" type="slidenum">
              <a:rPr lang="en-US" sz="1200"/>
              <a:pPr eaLnBrk="1" hangingPunct="1"/>
              <a:t>99</a:t>
            </a:fld>
            <a:endParaRPr lang="en-US" sz="1200"/>
          </a:p>
        </p:txBody>
      </p:sp>
      <p:sp>
        <p:nvSpPr>
          <p:cNvPr id="29699" name="Rectangle 2"/>
          <p:cNvSpPr>
            <a:spLocks noGrp="1" noRot="1" noChangeAspect="1" noChangeArrowheads="1" noTextEdit="1"/>
          </p:cNvSpPr>
          <p:nvPr>
            <p:ph type="sldImg"/>
          </p:nvPr>
        </p:nvSpPr>
        <p:spPr>
          <a:xfrm>
            <a:off x="381000" y="684213"/>
            <a:ext cx="6097588" cy="3430587"/>
          </a:xfrm>
          <a:ln/>
        </p:spPr>
      </p:sp>
      <p:sp>
        <p:nvSpPr>
          <p:cNvPr id="101379" name="Rectangle 3"/>
          <p:cNvSpPr>
            <a:spLocks noGrp="1" noChangeArrowheads="1"/>
          </p:cNvSpPr>
          <p:nvPr>
            <p:ph type="body" idx="1"/>
          </p:nvPr>
        </p:nvSpPr>
        <p:spPr>
          <a:xfrm>
            <a:off x="685800" y="4344988"/>
            <a:ext cx="5486400" cy="4114800"/>
          </a:xfrm>
        </p:spPr>
        <p:txBody>
          <a:bodyPr/>
          <a:lstStyle/>
          <a:p>
            <a:pPr eaLnBrk="1" hangingPunct="1">
              <a:defRPr/>
            </a:pPr>
            <a:endParaRPr lang="fr-FR">
              <a:cs typeface="+mn-cs"/>
            </a:endParaRPr>
          </a:p>
        </p:txBody>
      </p:sp>
    </p:spTree>
    <p:extLst>
      <p:ext uri="{BB962C8B-B14F-4D97-AF65-F5344CB8AC3E}">
        <p14:creationId xmlns:p14="http://schemas.microsoft.com/office/powerpoint/2010/main" val="8806416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26F64-7F95-4002-AB38-BD4DE5C1681E}" type="slidenum">
              <a:rPr lang="en-US"/>
              <a:pPr/>
              <a:t>100</a:t>
            </a:fld>
            <a:endParaRPr lang="en-US"/>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803755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fld id="{6B8BB413-D080-4401-A832-3CFD2D85F5FA}" type="slidenum">
              <a:rPr lang="en-US" sz="1200"/>
              <a:pPr eaLnBrk="1" hangingPunct="1"/>
              <a:t>104</a:t>
            </a:fld>
            <a:endParaRPr lang="en-US" sz="1200"/>
          </a:p>
        </p:txBody>
      </p:sp>
      <p:sp>
        <p:nvSpPr>
          <p:cNvPr id="31747"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pPr eaLnBrk="1" hangingPunct="1">
              <a:defRPr/>
            </a:pPr>
            <a:endParaRPr lang="fr-FR">
              <a:cs typeface="+mn-cs"/>
            </a:endParaRPr>
          </a:p>
        </p:txBody>
      </p:sp>
    </p:spTree>
    <p:extLst>
      <p:ext uri="{BB962C8B-B14F-4D97-AF65-F5344CB8AC3E}">
        <p14:creationId xmlns:p14="http://schemas.microsoft.com/office/powerpoint/2010/main" val="41687545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fld id="{F014BB21-7EC8-4DDD-8558-C637032C5A89}" type="slidenum">
              <a:rPr lang="en-US" sz="1200"/>
              <a:pPr eaLnBrk="1" hangingPunct="1"/>
              <a:t>105</a:t>
            </a:fld>
            <a:endParaRPr lang="en-US" sz="1200"/>
          </a:p>
        </p:txBody>
      </p:sp>
      <p:sp>
        <p:nvSpPr>
          <p:cNvPr id="32771"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pPr eaLnBrk="1" hangingPunct="1">
              <a:defRPr/>
            </a:pPr>
            <a:endParaRPr lang="fr-FR">
              <a:cs typeface="+mn-cs"/>
            </a:endParaRPr>
          </a:p>
        </p:txBody>
      </p:sp>
    </p:spTree>
    <p:extLst>
      <p:ext uri="{BB962C8B-B14F-4D97-AF65-F5344CB8AC3E}">
        <p14:creationId xmlns:p14="http://schemas.microsoft.com/office/powerpoint/2010/main" val="39659760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fld id="{E5A72EF9-3869-45E5-9026-8016FB80D600}" type="slidenum">
              <a:rPr lang="en-US" sz="1200"/>
              <a:pPr eaLnBrk="1" hangingPunct="1"/>
              <a:t>106</a:t>
            </a:fld>
            <a:endParaRPr lang="en-US" sz="1200"/>
          </a:p>
        </p:txBody>
      </p:sp>
      <p:sp>
        <p:nvSpPr>
          <p:cNvPr id="33795"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pPr eaLnBrk="1" hangingPunct="1">
              <a:defRPr/>
            </a:pPr>
            <a:endParaRPr lang="fr-FR">
              <a:cs typeface="+mn-cs"/>
            </a:endParaRPr>
          </a:p>
        </p:txBody>
      </p:sp>
    </p:spTree>
    <p:extLst>
      <p:ext uri="{BB962C8B-B14F-4D97-AF65-F5344CB8AC3E}">
        <p14:creationId xmlns:p14="http://schemas.microsoft.com/office/powerpoint/2010/main" val="24781984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8864FE36-0618-4D24-88BE-8ACD6C44C5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93F285-9DBD-4BB3-A616-26F1C37F6A75}" type="slidenum">
              <a:rPr lang="en-CA" altLang="en-PK" smtClean="0">
                <a:latin typeface="Arial" panose="020B0604020202020204" pitchFamily="34" charset="0"/>
              </a:rPr>
              <a:pPr>
                <a:spcBef>
                  <a:spcPct val="0"/>
                </a:spcBef>
              </a:pPr>
              <a:t>107</a:t>
            </a:fld>
            <a:endParaRPr lang="en-CA" altLang="en-PK">
              <a:latin typeface="Arial" panose="020B0604020202020204" pitchFamily="34" charset="0"/>
            </a:endParaRPr>
          </a:p>
        </p:txBody>
      </p:sp>
      <p:sp>
        <p:nvSpPr>
          <p:cNvPr id="137219" name="Rectangle 2">
            <a:extLst>
              <a:ext uri="{FF2B5EF4-FFF2-40B4-BE49-F238E27FC236}">
                <a16:creationId xmlns:a16="http://schemas.microsoft.com/office/drawing/2014/main" id="{684EE76C-3406-4555-A0DC-1F324DC4C4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0" name="Rectangle 3">
            <a:extLst>
              <a:ext uri="{FF2B5EF4-FFF2-40B4-BE49-F238E27FC236}">
                <a16:creationId xmlns:a16="http://schemas.microsoft.com/office/drawing/2014/main" id="{F7958A70-D314-41CA-A6A4-F929B7C911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PK" altLang="en-PK"/>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fld id="{7BDC9785-474A-434C-9187-00CC83EBA150}" type="slidenum">
              <a:rPr lang="en-US" sz="1200"/>
              <a:pPr eaLnBrk="1" hangingPunct="1"/>
              <a:t>110</a:t>
            </a:fld>
            <a:endParaRPr lang="en-US" sz="1200"/>
          </a:p>
        </p:txBody>
      </p:sp>
      <p:sp>
        <p:nvSpPr>
          <p:cNvPr id="34819"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eaLnBrk="1" hangingPunct="1">
              <a:defRPr/>
            </a:pPr>
            <a:endParaRPr lang="fr-FR">
              <a:cs typeface="+mn-cs"/>
            </a:endParaRPr>
          </a:p>
        </p:txBody>
      </p:sp>
    </p:spTree>
    <p:extLst>
      <p:ext uri="{BB962C8B-B14F-4D97-AF65-F5344CB8AC3E}">
        <p14:creationId xmlns:p14="http://schemas.microsoft.com/office/powerpoint/2010/main" val="37121033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fld id="{FFEBB5E1-C090-40FF-A9C3-9A16682797A0}" type="slidenum">
              <a:rPr lang="en-US" sz="1200"/>
              <a:pPr eaLnBrk="1" hangingPunct="1"/>
              <a:t>111</a:t>
            </a:fld>
            <a:endParaRPr lang="en-US" sz="1200"/>
          </a:p>
        </p:txBody>
      </p:sp>
      <p:sp>
        <p:nvSpPr>
          <p:cNvPr id="35843"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pPr eaLnBrk="1" hangingPunct="1">
              <a:defRPr/>
            </a:pPr>
            <a:endParaRPr lang="fr-FR">
              <a:cs typeface="+mn-cs"/>
            </a:endParaRPr>
          </a:p>
        </p:txBody>
      </p:sp>
    </p:spTree>
    <p:extLst>
      <p:ext uri="{BB962C8B-B14F-4D97-AF65-F5344CB8AC3E}">
        <p14:creationId xmlns:p14="http://schemas.microsoft.com/office/powerpoint/2010/main" val="269628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113</a:t>
            </a:fld>
            <a:endParaRPr lang="en-US"/>
          </a:p>
        </p:txBody>
      </p:sp>
    </p:spTree>
    <p:extLst>
      <p:ext uri="{BB962C8B-B14F-4D97-AF65-F5344CB8AC3E}">
        <p14:creationId xmlns:p14="http://schemas.microsoft.com/office/powerpoint/2010/main" val="5747890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fld id="{FDA5AA58-2358-4A41-97E9-4C61DB14180C}" type="slidenum">
              <a:rPr lang="en-US" sz="1200"/>
              <a:pPr eaLnBrk="1" hangingPunct="1"/>
              <a:t>114</a:t>
            </a:fld>
            <a:endParaRPr lang="en-US" sz="1200"/>
          </a:p>
        </p:txBody>
      </p:sp>
      <p:sp>
        <p:nvSpPr>
          <p:cNvPr id="36867"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pPr eaLnBrk="1" hangingPunct="1">
              <a:defRPr/>
            </a:pPr>
            <a:endParaRPr lang="fr-FR">
              <a:cs typeface="+mn-cs"/>
            </a:endParaRPr>
          </a:p>
        </p:txBody>
      </p:sp>
    </p:spTree>
    <p:extLst>
      <p:ext uri="{BB962C8B-B14F-4D97-AF65-F5344CB8AC3E}">
        <p14:creationId xmlns:p14="http://schemas.microsoft.com/office/powerpoint/2010/main" val="286274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5"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sz="1800"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AE3FF464-D472-44DC-A61F-D9B48FF0B641}" type="datetime1">
              <a:rPr lang="en-US" smtClean="0"/>
              <a:t>2/2/2023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r>
              <a:rPr lang="en-US"/>
              <a:t>Object Oriented Programming-Spring 23</a:t>
            </a:r>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62457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6"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sz="1800"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106EFBE-909E-473A-864E-7635F0DF122E}" type="datetime1">
              <a:rPr lang="en-US" smtClean="0"/>
              <a:t>2/2/2023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a:t>Object Oriented Programming-Spring 23</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24174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2C77AE6F-9094-42EA-9F95-1D2A76C8CF75}" type="datetime1">
              <a:rPr lang="en-US" smtClean="0"/>
              <a:t>2/2/2023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r>
              <a:rPr lang="en-US"/>
              <a:t>Object Oriented Programming-Spring 23</a:t>
            </a:r>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22620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84BD190D-42E3-4058-B172-9D795F14C9FF}" type="datetime1">
              <a:rPr lang="en-US" smtClean="0"/>
              <a:t>2/2/2023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r>
              <a:rPr lang="en-US"/>
              <a:t>Object Oriented Programming-Spring 23</a:t>
            </a:r>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36408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2"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80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lgn="ctr">
              <a:defRPr sz="4000" i="0"/>
            </a:lvl1pPr>
          </a:lstStyle>
          <a:p>
            <a:r>
              <a:rPr lang="en-US" dirty="0"/>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F0CA6253-FED2-46AB-BDF4-9C1D61BCB158}" type="datetime1">
              <a:rPr lang="en-US" smtClean="0"/>
              <a:t>2/2/2023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a:t>Object Oriented Programming-Spring 23</a:t>
            </a:r>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dirty="0"/>
          </a:p>
        </p:txBody>
      </p:sp>
    </p:spTree>
    <p:extLst>
      <p:ext uri="{BB962C8B-B14F-4D97-AF65-F5344CB8AC3E}">
        <p14:creationId xmlns:p14="http://schemas.microsoft.com/office/powerpoint/2010/main" val="468732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sz="180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1"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1" y="4279394"/>
            <a:ext cx="5266944" cy="1500187"/>
          </a:xfrm>
        </p:spPr>
        <p:txBody>
          <a:bodyPr/>
          <a:lstStyle>
            <a:lvl1pPr marL="0" indent="0">
              <a:buNone/>
              <a:defRPr sz="2400" cap="all" baseline="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A12B0311-E381-4052-86EE-795E087A4249}" type="datetime1">
              <a:rPr lang="en-US" smtClean="0"/>
              <a:t>2/2/2023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a:t>Object Oriented Programming-Spring 23</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6789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2"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80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9F5F32AE-DED2-4EF6-BF5E-740E4948F641}" type="datetime1">
              <a:rPr lang="en-US" smtClean="0"/>
              <a:t>2/2/2023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a:t>Object Oriented Programming-Spring 23</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7082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2"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80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7"/>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B5F1D752-0E16-424D-A250-D5D13F547A1C}" type="datetime1">
              <a:rPr lang="en-US" smtClean="0"/>
              <a:t>2/2/2023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a:t>Object Oriented Programming-Spring 23</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1937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3"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sz="1800"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05457F82-2D9A-4E47-B030-42335484ADA6}" type="datetime1">
              <a:rPr lang="en-US" smtClean="0"/>
              <a:t>2/2/2023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a:t>Object Oriented Programming-Spring 23</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99227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2AB4860E-D768-4809-9E17-24CD70938EE7}" type="datetime1">
              <a:rPr lang="en-US" smtClean="0"/>
              <a:t>2/2/2023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Object Oriented Programming-Spring 23</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8892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1"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sz="180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CAA5E520-C4DC-4BF3-8297-1142CE969434}" type="datetime1">
              <a:rPr lang="en-US" smtClean="0"/>
              <a:t>2/2/2023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Object Oriented Programming-Spring 23</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75857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sz="180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992EC3B5-92AE-4D89-A036-A7308C1C4A8E}" type="datetime1">
              <a:rPr lang="en-US" smtClean="0"/>
              <a:t>2/2/2023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a:t>Object Oriented Programming-Spring 23</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3309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BD7168-5FF0-4529-9719-054C18BC65F1}" type="datetime1">
              <a:rPr lang="en-US" smtClean="0"/>
              <a:t>2/2/2023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Object Oriented Programming-Spring 23</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06238445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693" r:id="rId6"/>
    <p:sldLayoutId id="2147483688" r:id="rId7"/>
    <p:sldLayoutId id="2147483689" r:id="rId8"/>
    <p:sldLayoutId id="2147483690" r:id="rId9"/>
    <p:sldLayoutId id="2147483691" r:id="rId10"/>
    <p:sldLayoutId id="2147483692" r:id="rId11"/>
    <p:sldLayoutId id="2147483694" r:id="rId12"/>
  </p:sldLayoutIdLst>
  <p:hf hdr="0" dt="0"/>
  <p:txStyles>
    <p:titleStyle>
      <a:lvl1pPr algn="ctr" defTabSz="914377" rtl="0" eaLnBrk="1" latinLnBrk="0" hangingPunct="1">
        <a:lnSpc>
          <a:spcPct val="90000"/>
        </a:lnSpc>
        <a:spcBef>
          <a:spcPct val="0"/>
        </a:spcBef>
        <a:buNone/>
        <a:defRPr sz="4400" i="0" kern="1200">
          <a:solidFill>
            <a:schemeClr val="tx1"/>
          </a:solidFill>
          <a:latin typeface="+mj-lt"/>
          <a:ea typeface="+mj-ea"/>
          <a:cs typeface="+mj-cs"/>
        </a:defRPr>
      </a:lvl1pPr>
    </p:titleStyle>
    <p:bodyStyle>
      <a:lvl1pPr marL="228594" indent="-228594" algn="l" defTabSz="914377"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40.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notesSlide" Target="../notesSlides/notesSlide45.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96C19-CDA4-1AC4-C793-877B0AFBB4CB}"/>
              </a:ext>
            </a:extLst>
          </p:cNvPr>
          <p:cNvSpPr>
            <a:spLocks noGrp="1"/>
          </p:cNvSpPr>
          <p:nvPr>
            <p:ph type="ctrTitle"/>
          </p:nvPr>
        </p:nvSpPr>
        <p:spPr>
          <a:xfrm>
            <a:off x="1524000" y="3851975"/>
            <a:ext cx="9144000" cy="1152663"/>
          </a:xfrm>
        </p:spPr>
        <p:txBody>
          <a:bodyPr>
            <a:normAutofit fontScale="90000"/>
          </a:bodyPr>
          <a:lstStyle/>
          <a:p>
            <a:pPr algn="ctr"/>
            <a:r>
              <a:rPr lang="en-US" dirty="0"/>
              <a:t>Object Oriented Programming</a:t>
            </a:r>
            <a:endParaRPr lang="en-PK" dirty="0"/>
          </a:p>
        </p:txBody>
      </p:sp>
      <p:sp>
        <p:nvSpPr>
          <p:cNvPr id="3" name="Subtitle 2">
            <a:extLst>
              <a:ext uri="{FF2B5EF4-FFF2-40B4-BE49-F238E27FC236}">
                <a16:creationId xmlns:a16="http://schemas.microsoft.com/office/drawing/2014/main" id="{E23E1E1B-2DD4-928E-2179-3D87C4264096}"/>
              </a:ext>
            </a:extLst>
          </p:cNvPr>
          <p:cNvSpPr>
            <a:spLocks noGrp="1"/>
          </p:cNvSpPr>
          <p:nvPr>
            <p:ph type="subTitle" idx="1"/>
          </p:nvPr>
        </p:nvSpPr>
        <p:spPr>
          <a:xfrm>
            <a:off x="1524000" y="5071720"/>
            <a:ext cx="9144000" cy="646785"/>
          </a:xfrm>
        </p:spPr>
        <p:txBody>
          <a:bodyPr>
            <a:normAutofit/>
          </a:bodyPr>
          <a:lstStyle/>
          <a:p>
            <a:pPr algn="ctr"/>
            <a:r>
              <a:rPr lang="en-US" dirty="0"/>
              <a:t>Lec # 2: Pointers</a:t>
            </a:r>
            <a:endParaRPr lang="en-PK" dirty="0"/>
          </a:p>
        </p:txBody>
      </p:sp>
      <p:pic>
        <p:nvPicPr>
          <p:cNvPr id="4" name="Picture 3" descr="A colorful light bulb with business icons">
            <a:extLst>
              <a:ext uri="{FF2B5EF4-FFF2-40B4-BE49-F238E27FC236}">
                <a16:creationId xmlns:a16="http://schemas.microsoft.com/office/drawing/2014/main" id="{9F108EC2-65CE-5A9B-D15A-80B599688C18}"/>
              </a:ext>
            </a:extLst>
          </p:cNvPr>
          <p:cNvPicPr>
            <a:picLocks noChangeAspect="1"/>
          </p:cNvPicPr>
          <p:nvPr/>
        </p:nvPicPr>
        <p:blipFill rotWithShape="1">
          <a:blip r:embed="rId3"/>
          <a:srcRect t="25677" b="22390"/>
          <a:stretch/>
        </p:blipFill>
        <p:spPr>
          <a:xfrm>
            <a:off x="838202" y="9"/>
            <a:ext cx="10484412" cy="3811395"/>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Tree>
    <p:extLst>
      <p:ext uri="{BB962C8B-B14F-4D97-AF65-F5344CB8AC3E}">
        <p14:creationId xmlns:p14="http://schemas.microsoft.com/office/powerpoint/2010/main" val="1355618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4683-916A-CF4E-41EC-4B375ABF6E0B}"/>
              </a:ext>
            </a:extLst>
          </p:cNvPr>
          <p:cNvSpPr>
            <a:spLocks noGrp="1"/>
          </p:cNvSpPr>
          <p:nvPr>
            <p:ph type="title"/>
          </p:nvPr>
        </p:nvSpPr>
        <p:spPr/>
        <p:txBody>
          <a:bodyPr/>
          <a:lstStyle/>
          <a:p>
            <a:r>
              <a:rPr lang="en-US" altLang="en-PK" dirty="0"/>
              <a:t>Pointer Variables</a:t>
            </a:r>
            <a:endParaRPr lang="en-PK" dirty="0"/>
          </a:p>
        </p:txBody>
      </p:sp>
      <p:sp>
        <p:nvSpPr>
          <p:cNvPr id="3" name="Content Placeholder 2">
            <a:extLst>
              <a:ext uri="{FF2B5EF4-FFF2-40B4-BE49-F238E27FC236}">
                <a16:creationId xmlns:a16="http://schemas.microsoft.com/office/drawing/2014/main" id="{851BDCA2-FBC6-BE9F-A7A1-E57D4C8DEFB3}"/>
              </a:ext>
            </a:extLst>
          </p:cNvPr>
          <p:cNvSpPr>
            <a:spLocks noGrp="1"/>
          </p:cNvSpPr>
          <p:nvPr>
            <p:ph idx="1"/>
          </p:nvPr>
        </p:nvSpPr>
        <p:spPr/>
        <p:txBody>
          <a:bodyPr>
            <a:normAutofit/>
          </a:bodyPr>
          <a:lstStyle/>
          <a:p>
            <a:pPr eaLnBrk="1" hangingPunct="1">
              <a:lnSpc>
                <a:spcPct val="90000"/>
              </a:lnSpc>
            </a:pPr>
            <a:r>
              <a:rPr lang="en-US" altLang="en-PK" sz="2400" dirty="0"/>
              <a:t>Assigning an address to a pointer variable:</a:t>
            </a:r>
          </a:p>
          <a:p>
            <a:pPr lvl="1" eaLnBrk="1" hangingPunct="1">
              <a:lnSpc>
                <a:spcPct val="90000"/>
              </a:lnSpc>
              <a:buClr>
                <a:srgbClr val="3333CC"/>
              </a:buClr>
              <a:buFontTx/>
              <a:buNone/>
            </a:pPr>
            <a:r>
              <a:rPr lang="en-US" altLang="en-PK" sz="2000" dirty="0">
                <a:latin typeface="Courier New" panose="02070309020205020404" pitchFamily="49" charset="0"/>
              </a:rPr>
              <a:t>int *</a:t>
            </a:r>
            <a:r>
              <a:rPr lang="en-US" altLang="en-PK" sz="2000" dirty="0" err="1">
                <a:latin typeface="Courier New" panose="02070309020205020404" pitchFamily="49" charset="0"/>
              </a:rPr>
              <a:t>intptr</a:t>
            </a:r>
            <a:r>
              <a:rPr lang="en-US" altLang="en-PK" sz="2000" dirty="0">
                <a:latin typeface="Courier New" panose="02070309020205020404" pitchFamily="49" charset="0"/>
              </a:rPr>
              <a:t>;</a:t>
            </a:r>
            <a:r>
              <a:rPr lang="en-US" altLang="en-PK" sz="2000" dirty="0"/>
              <a:t>	</a:t>
            </a:r>
          </a:p>
          <a:p>
            <a:pPr lvl="1" eaLnBrk="1" hangingPunct="1">
              <a:lnSpc>
                <a:spcPct val="90000"/>
              </a:lnSpc>
              <a:buClr>
                <a:srgbClr val="3333CC"/>
              </a:buClr>
              <a:buFontTx/>
              <a:buNone/>
            </a:pPr>
            <a:r>
              <a:rPr lang="en-US" altLang="en-PK" sz="2000" dirty="0" err="1">
                <a:latin typeface="Courier New" panose="02070309020205020404" pitchFamily="49" charset="0"/>
              </a:rPr>
              <a:t>intptr</a:t>
            </a:r>
            <a:r>
              <a:rPr lang="en-US" altLang="en-PK" sz="2000" dirty="0">
                <a:latin typeface="Courier New" panose="02070309020205020404" pitchFamily="49" charset="0"/>
              </a:rPr>
              <a:t> = &amp;num;</a:t>
            </a:r>
          </a:p>
          <a:p>
            <a:pPr eaLnBrk="1" hangingPunct="1">
              <a:lnSpc>
                <a:spcPct val="90000"/>
              </a:lnSpc>
            </a:pPr>
            <a:r>
              <a:rPr lang="en-US" altLang="en-PK" sz="2400" dirty="0"/>
              <a:t>Memory layout:</a:t>
            </a:r>
            <a:endParaRPr lang="en-PK" sz="2400" dirty="0"/>
          </a:p>
        </p:txBody>
      </p:sp>
      <p:sp>
        <p:nvSpPr>
          <p:cNvPr id="4" name="Footer Placeholder 3">
            <a:extLst>
              <a:ext uri="{FF2B5EF4-FFF2-40B4-BE49-F238E27FC236}">
                <a16:creationId xmlns:a16="http://schemas.microsoft.com/office/drawing/2014/main" id="{BBFA7A23-6BC1-7657-C9E4-9C9F47E6E57F}"/>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680EF11A-4DE4-4D9D-F0C0-8333B867C746}"/>
              </a:ext>
            </a:extLst>
          </p:cNvPr>
          <p:cNvSpPr>
            <a:spLocks noGrp="1"/>
          </p:cNvSpPr>
          <p:nvPr>
            <p:ph type="sldNum" sz="quarter" idx="12"/>
          </p:nvPr>
        </p:nvSpPr>
        <p:spPr/>
        <p:txBody>
          <a:bodyPr/>
          <a:lstStyle/>
          <a:p>
            <a:fld id="{51845F5A-061D-4825-9AE9-D7794091C6CF}" type="slidenum">
              <a:rPr lang="en-US" smtClean="0"/>
              <a:t>10</a:t>
            </a:fld>
            <a:endParaRPr lang="en-US" dirty="0"/>
          </a:p>
        </p:txBody>
      </p:sp>
      <p:grpSp>
        <p:nvGrpSpPr>
          <p:cNvPr id="14" name="Group 13">
            <a:extLst>
              <a:ext uri="{FF2B5EF4-FFF2-40B4-BE49-F238E27FC236}">
                <a16:creationId xmlns:a16="http://schemas.microsoft.com/office/drawing/2014/main" id="{26846D49-432C-C22E-4A86-841BC308B375}"/>
              </a:ext>
            </a:extLst>
          </p:cNvPr>
          <p:cNvGrpSpPr/>
          <p:nvPr/>
        </p:nvGrpSpPr>
        <p:grpSpPr>
          <a:xfrm>
            <a:off x="3179618" y="3482340"/>
            <a:ext cx="5305425" cy="1219200"/>
            <a:chOff x="1143000" y="3581400"/>
            <a:chExt cx="5305425" cy="1219200"/>
          </a:xfrm>
        </p:grpSpPr>
        <p:sp>
          <p:nvSpPr>
            <p:cNvPr id="6" name="Rectangle 4">
              <a:extLst>
                <a:ext uri="{FF2B5EF4-FFF2-40B4-BE49-F238E27FC236}">
                  <a16:creationId xmlns:a16="http://schemas.microsoft.com/office/drawing/2014/main" id="{6471078F-4622-4BCC-2A2F-912DD2524ABA}"/>
                </a:ext>
              </a:extLst>
            </p:cNvPr>
            <p:cNvSpPr>
              <a:spLocks noChangeArrowheads="1"/>
            </p:cNvSpPr>
            <p:nvPr/>
          </p:nvSpPr>
          <p:spPr bwMode="auto">
            <a:xfrm>
              <a:off x="3048000" y="3886200"/>
              <a:ext cx="1066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PK" altLang="en-PK"/>
            </a:p>
          </p:txBody>
        </p:sp>
        <p:sp>
          <p:nvSpPr>
            <p:cNvPr id="7" name="Rectangle 5">
              <a:extLst>
                <a:ext uri="{FF2B5EF4-FFF2-40B4-BE49-F238E27FC236}">
                  <a16:creationId xmlns:a16="http://schemas.microsoft.com/office/drawing/2014/main" id="{2C399DB0-3DE7-261A-C26A-30F738864377}"/>
                </a:ext>
              </a:extLst>
            </p:cNvPr>
            <p:cNvSpPr>
              <a:spLocks noChangeArrowheads="1"/>
            </p:cNvSpPr>
            <p:nvPr/>
          </p:nvSpPr>
          <p:spPr bwMode="auto">
            <a:xfrm>
              <a:off x="5334000" y="3886200"/>
              <a:ext cx="1066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PK" altLang="en-PK"/>
            </a:p>
          </p:txBody>
        </p:sp>
        <p:sp>
          <p:nvSpPr>
            <p:cNvPr id="8" name="Text Box 6">
              <a:extLst>
                <a:ext uri="{FF2B5EF4-FFF2-40B4-BE49-F238E27FC236}">
                  <a16:creationId xmlns:a16="http://schemas.microsoft.com/office/drawing/2014/main" id="{A2ACAEC9-21E9-9A7D-4A11-8933E4ED92A6}"/>
                </a:ext>
              </a:extLst>
            </p:cNvPr>
            <p:cNvSpPr txBox="1">
              <a:spLocks noChangeArrowheads="1"/>
            </p:cNvSpPr>
            <p:nvPr/>
          </p:nvSpPr>
          <p:spPr bwMode="auto">
            <a:xfrm>
              <a:off x="3276600" y="3581400"/>
              <a:ext cx="641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PK" sz="2000">
                  <a:latin typeface="Courier New" panose="02070309020205020404" pitchFamily="49" charset="0"/>
                </a:rPr>
                <a:t>num</a:t>
              </a:r>
            </a:p>
          </p:txBody>
        </p:sp>
        <p:sp>
          <p:nvSpPr>
            <p:cNvPr id="9" name="Text Box 7">
              <a:extLst>
                <a:ext uri="{FF2B5EF4-FFF2-40B4-BE49-F238E27FC236}">
                  <a16:creationId xmlns:a16="http://schemas.microsoft.com/office/drawing/2014/main" id="{B95E0DEA-30D5-EB4F-F33C-DC14EBCA995D}"/>
                </a:ext>
              </a:extLst>
            </p:cNvPr>
            <p:cNvSpPr txBox="1">
              <a:spLocks noChangeArrowheads="1"/>
            </p:cNvSpPr>
            <p:nvPr/>
          </p:nvSpPr>
          <p:spPr bwMode="auto">
            <a:xfrm>
              <a:off x="5257800" y="3581400"/>
              <a:ext cx="1098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PK" sz="2000">
                  <a:latin typeface="Courier New" panose="02070309020205020404" pitchFamily="49" charset="0"/>
                </a:rPr>
                <a:t>intptr</a:t>
              </a:r>
            </a:p>
          </p:txBody>
        </p:sp>
        <p:sp>
          <p:nvSpPr>
            <p:cNvPr id="10" name="Text Box 8">
              <a:extLst>
                <a:ext uri="{FF2B5EF4-FFF2-40B4-BE49-F238E27FC236}">
                  <a16:creationId xmlns:a16="http://schemas.microsoft.com/office/drawing/2014/main" id="{8CFB1E36-18C4-CB7F-986C-2840AB927422}"/>
                </a:ext>
              </a:extLst>
            </p:cNvPr>
            <p:cNvSpPr txBox="1">
              <a:spLocks noChangeArrowheads="1"/>
            </p:cNvSpPr>
            <p:nvPr/>
          </p:nvSpPr>
          <p:spPr bwMode="auto">
            <a:xfrm>
              <a:off x="3276600" y="3886200"/>
              <a:ext cx="54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PK">
                  <a:latin typeface="Courier New" panose="02070309020205020404" pitchFamily="49" charset="0"/>
                </a:rPr>
                <a:t>25</a:t>
              </a:r>
            </a:p>
          </p:txBody>
        </p:sp>
        <p:sp>
          <p:nvSpPr>
            <p:cNvPr id="11" name="Text Box 9">
              <a:extLst>
                <a:ext uri="{FF2B5EF4-FFF2-40B4-BE49-F238E27FC236}">
                  <a16:creationId xmlns:a16="http://schemas.microsoft.com/office/drawing/2014/main" id="{BCE6D7A9-12B3-B5A3-A173-4B4D617D9AA2}"/>
                </a:ext>
              </a:extLst>
            </p:cNvPr>
            <p:cNvSpPr txBox="1">
              <a:spLocks noChangeArrowheads="1"/>
            </p:cNvSpPr>
            <p:nvPr/>
          </p:nvSpPr>
          <p:spPr bwMode="auto">
            <a:xfrm>
              <a:off x="5257800" y="3886200"/>
              <a:ext cx="11906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PK" sz="2200">
                  <a:latin typeface="Courier New" panose="02070309020205020404" pitchFamily="49" charset="0"/>
                </a:rPr>
                <a:t>0x4a00</a:t>
              </a:r>
            </a:p>
          </p:txBody>
        </p:sp>
        <p:sp>
          <p:nvSpPr>
            <p:cNvPr id="12" name="Line 10">
              <a:extLst>
                <a:ext uri="{FF2B5EF4-FFF2-40B4-BE49-F238E27FC236}">
                  <a16:creationId xmlns:a16="http://schemas.microsoft.com/office/drawing/2014/main" id="{F3C8CCCA-E832-570C-C322-98D40FB6EC18}"/>
                </a:ext>
              </a:extLst>
            </p:cNvPr>
            <p:cNvSpPr>
              <a:spLocks noChangeShapeType="1"/>
            </p:cNvSpPr>
            <p:nvPr/>
          </p:nvSpPr>
          <p:spPr bwMode="auto">
            <a:xfrm flipH="1">
              <a:off x="4114800" y="4114800"/>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PK"/>
            </a:p>
          </p:txBody>
        </p:sp>
        <p:sp>
          <p:nvSpPr>
            <p:cNvPr id="13" name="Text Box 11">
              <a:extLst>
                <a:ext uri="{FF2B5EF4-FFF2-40B4-BE49-F238E27FC236}">
                  <a16:creationId xmlns:a16="http://schemas.microsoft.com/office/drawing/2014/main" id="{0280C624-09E7-291F-2C4F-6D1A09BD4651}"/>
                </a:ext>
              </a:extLst>
            </p:cNvPr>
            <p:cNvSpPr txBox="1">
              <a:spLocks noChangeArrowheads="1"/>
            </p:cNvSpPr>
            <p:nvPr/>
          </p:nvSpPr>
          <p:spPr bwMode="auto">
            <a:xfrm>
              <a:off x="1143000" y="4343400"/>
              <a:ext cx="350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PK"/>
                <a:t>address of </a:t>
              </a:r>
              <a:r>
                <a:rPr lang="en-US" altLang="en-PK">
                  <a:latin typeface="Courier New" panose="02070309020205020404" pitchFamily="49" charset="0"/>
                </a:rPr>
                <a:t>num</a:t>
              </a:r>
              <a:r>
                <a:rPr lang="en-US" altLang="en-PK"/>
                <a:t>: </a:t>
              </a:r>
              <a:r>
                <a:rPr lang="en-US" altLang="en-PK">
                  <a:latin typeface="Courier New" panose="02070309020205020404" pitchFamily="49" charset="0"/>
                </a:rPr>
                <a:t>0x4a00</a:t>
              </a:r>
              <a:endParaRPr lang="en-US" altLang="en-PK"/>
            </a:p>
          </p:txBody>
        </p:sp>
      </p:grpSp>
    </p:spTree>
    <p:extLst>
      <p:ext uri="{BB962C8B-B14F-4D97-AF65-F5344CB8AC3E}">
        <p14:creationId xmlns:p14="http://schemas.microsoft.com/office/powerpoint/2010/main" val="38676882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normAutofit/>
          </a:bodyPr>
          <a:lstStyle/>
          <a:p>
            <a:r>
              <a:rPr lang="en-US" dirty="0"/>
              <a:t>Arrays and Pointers</a:t>
            </a:r>
            <a:endParaRPr lang="en-US" sz="2800" dirty="0"/>
          </a:p>
        </p:txBody>
      </p:sp>
      <p:sp>
        <p:nvSpPr>
          <p:cNvPr id="376835" name="Rectangle 3"/>
          <p:cNvSpPr>
            <a:spLocks noGrp="1" noChangeArrowheads="1"/>
          </p:cNvSpPr>
          <p:nvPr>
            <p:ph idx="1"/>
          </p:nvPr>
        </p:nvSpPr>
        <p:spPr/>
        <p:txBody>
          <a:bodyPr>
            <a:normAutofit fontScale="85000" lnSpcReduction="20000"/>
          </a:bodyPr>
          <a:lstStyle/>
          <a:p>
            <a:pPr marL="0" lvl="1" indent="0">
              <a:buNone/>
            </a:pPr>
            <a:r>
              <a:rPr lang="en-US" sz="2800" dirty="0"/>
              <a:t>Array name is the starting address of the array</a:t>
            </a:r>
          </a:p>
          <a:p>
            <a:endParaRPr lang="en-US" dirty="0"/>
          </a:p>
          <a:p>
            <a:pPr marL="0" indent="0">
              <a:buNone/>
            </a:pPr>
            <a:r>
              <a:rPr lang="en-US" b="1" dirty="0">
                <a:latin typeface="Courier New" pitchFamily="49" charset="0"/>
              </a:rPr>
              <a:t>int A[25];</a:t>
            </a:r>
            <a:br>
              <a:rPr lang="en-US" dirty="0"/>
            </a:br>
            <a:r>
              <a:rPr lang="en-US" b="1" dirty="0">
                <a:latin typeface="Courier New" pitchFamily="49" charset="0"/>
              </a:rPr>
              <a:t>int *p; int </a:t>
            </a:r>
            <a:r>
              <a:rPr lang="en-US" b="1" dirty="0" err="1">
                <a:latin typeface="Courier New" pitchFamily="49" charset="0"/>
              </a:rPr>
              <a:t>i</a:t>
            </a:r>
            <a:r>
              <a:rPr lang="en-US" b="1" dirty="0">
                <a:latin typeface="Courier New" pitchFamily="49" charset="0"/>
              </a:rPr>
              <a:t>=0, j=0;</a:t>
            </a:r>
          </a:p>
          <a:p>
            <a:endParaRPr lang="en-US" b="1" dirty="0">
              <a:latin typeface="Courier New" pitchFamily="49" charset="0"/>
            </a:endParaRPr>
          </a:p>
          <a:p>
            <a:pPr marL="0" indent="0">
              <a:buNone/>
            </a:pPr>
            <a:r>
              <a:rPr lang="en-US" b="1" dirty="0">
                <a:solidFill>
                  <a:srgbClr val="0070C0"/>
                </a:solidFill>
                <a:latin typeface="Courier New" pitchFamily="49" charset="0"/>
              </a:rPr>
              <a:t>p = A; </a:t>
            </a:r>
          </a:p>
          <a:p>
            <a:pPr marL="0" indent="0">
              <a:buNone/>
            </a:pPr>
            <a:r>
              <a:rPr lang="en-US" b="1" dirty="0">
                <a:solidFill>
                  <a:srgbClr val="0070C0"/>
                </a:solidFill>
                <a:latin typeface="Courier New" pitchFamily="49" charset="0"/>
              </a:rPr>
              <a:t>p</a:t>
            </a:r>
            <a:r>
              <a:rPr lang="en-US" dirty="0"/>
              <a:t> points to </a:t>
            </a:r>
            <a:r>
              <a:rPr lang="en-US" b="1" dirty="0">
                <a:solidFill>
                  <a:srgbClr val="0070C0"/>
                </a:solidFill>
                <a:latin typeface="Courier New" pitchFamily="49" charset="0"/>
              </a:rPr>
              <a:t>A[0]</a:t>
            </a:r>
          </a:p>
          <a:p>
            <a:pPr marL="0" indent="0">
              <a:buNone/>
            </a:pPr>
            <a:br>
              <a:rPr lang="en-US" dirty="0"/>
            </a:br>
            <a:r>
              <a:rPr lang="en-US" dirty="0"/>
              <a:t>			</a:t>
            </a:r>
            <a:r>
              <a:rPr lang="en-US" b="1" dirty="0">
                <a:solidFill>
                  <a:srgbClr val="0070C0"/>
                </a:solidFill>
                <a:latin typeface="Courier New" pitchFamily="49" charset="0"/>
              </a:rPr>
              <a:t>p + </a:t>
            </a:r>
            <a:r>
              <a:rPr lang="en-US" b="1" dirty="0" err="1">
                <a:solidFill>
                  <a:srgbClr val="0070C0"/>
                </a:solidFill>
                <a:latin typeface="Courier New" pitchFamily="49" charset="0"/>
              </a:rPr>
              <a:t>i</a:t>
            </a:r>
            <a:r>
              <a:rPr lang="en-US" dirty="0">
                <a:solidFill>
                  <a:srgbClr val="0070C0"/>
                </a:solidFill>
              </a:rPr>
              <a:t>   </a:t>
            </a:r>
            <a:r>
              <a:rPr lang="en-US" dirty="0"/>
              <a:t>points to    </a:t>
            </a:r>
            <a:r>
              <a:rPr lang="en-US" b="1" dirty="0">
                <a:solidFill>
                  <a:srgbClr val="0070C0"/>
                </a:solidFill>
                <a:latin typeface="Courier New" pitchFamily="49" charset="0"/>
              </a:rPr>
              <a:t>A[</a:t>
            </a:r>
            <a:r>
              <a:rPr lang="en-US" b="1" dirty="0" err="1">
                <a:solidFill>
                  <a:srgbClr val="0070C0"/>
                </a:solidFill>
                <a:latin typeface="Courier New" pitchFamily="49" charset="0"/>
              </a:rPr>
              <a:t>i</a:t>
            </a:r>
            <a:r>
              <a:rPr lang="en-US" b="1" dirty="0">
                <a:solidFill>
                  <a:srgbClr val="0070C0"/>
                </a:solidFill>
                <a:latin typeface="Courier New" pitchFamily="49" charset="0"/>
              </a:rPr>
              <a:t>]</a:t>
            </a:r>
            <a:br>
              <a:rPr lang="en-US" dirty="0"/>
            </a:br>
            <a:r>
              <a:rPr lang="en-US" dirty="0"/>
              <a:t>			</a:t>
            </a:r>
            <a:r>
              <a:rPr lang="en-US" b="1" dirty="0">
                <a:solidFill>
                  <a:srgbClr val="0070C0"/>
                </a:solidFill>
                <a:latin typeface="Courier New" pitchFamily="49" charset="0"/>
              </a:rPr>
              <a:t>&amp;A[j]</a:t>
            </a:r>
            <a:r>
              <a:rPr lang="en-US" sz="3000" dirty="0"/>
              <a:t>is also the same as </a:t>
            </a:r>
            <a:r>
              <a:rPr lang="en-US" b="1" dirty="0" err="1">
                <a:solidFill>
                  <a:srgbClr val="0070C0"/>
                </a:solidFill>
                <a:latin typeface="Courier New" pitchFamily="49" charset="0"/>
              </a:rPr>
              <a:t>p+j</a:t>
            </a:r>
            <a:br>
              <a:rPr lang="en-US" dirty="0"/>
            </a:br>
            <a:r>
              <a:rPr lang="en-US" dirty="0"/>
              <a:t>			</a:t>
            </a:r>
            <a:r>
              <a:rPr lang="en-US" b="1" dirty="0">
                <a:solidFill>
                  <a:srgbClr val="0070C0"/>
                </a:solidFill>
                <a:latin typeface="Courier New" pitchFamily="49" charset="0"/>
              </a:rPr>
              <a:t>A[j] </a:t>
            </a:r>
            <a:r>
              <a:rPr lang="en-US" dirty="0"/>
              <a:t>is also the same as </a:t>
            </a:r>
            <a:r>
              <a:rPr lang="en-US" b="1" dirty="0">
                <a:solidFill>
                  <a:srgbClr val="0070C0"/>
                </a:solidFill>
                <a:latin typeface="Courier New" pitchFamily="49" charset="0"/>
              </a:rPr>
              <a:t>*(</a:t>
            </a:r>
            <a:r>
              <a:rPr lang="en-US" b="1" dirty="0" err="1">
                <a:solidFill>
                  <a:srgbClr val="0070C0"/>
                </a:solidFill>
                <a:latin typeface="Courier New" pitchFamily="49" charset="0"/>
              </a:rPr>
              <a:t>p+j</a:t>
            </a:r>
            <a:r>
              <a:rPr lang="en-US" b="1" dirty="0">
                <a:solidFill>
                  <a:srgbClr val="0070C0"/>
                </a:solidFill>
                <a:latin typeface="Courier New" pitchFamily="49" charset="0"/>
              </a:rPr>
              <a:t>)</a:t>
            </a:r>
            <a:r>
              <a:rPr lang="en-US" dirty="0">
                <a:solidFill>
                  <a:srgbClr val="0070C0"/>
                </a:solidFill>
              </a:rPr>
              <a:t> </a:t>
            </a:r>
            <a:endParaRPr lang="en-US" b="1" dirty="0">
              <a:solidFill>
                <a:srgbClr val="0070C0"/>
              </a:solidFill>
              <a:latin typeface="Courier New" pitchFamily="49" charset="0"/>
            </a:endParaRPr>
          </a:p>
        </p:txBody>
      </p:sp>
    </p:spTree>
    <p:extLst>
      <p:ext uri="{BB962C8B-B14F-4D97-AF65-F5344CB8AC3E}">
        <p14:creationId xmlns:p14="http://schemas.microsoft.com/office/powerpoint/2010/main" val="17752865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77A08B74-9797-481A-8495-9FCAE70D6335}"/>
              </a:ext>
            </a:extLst>
          </p:cNvPr>
          <p:cNvSpPr>
            <a:spLocks noGrp="1" noChangeArrowheads="1"/>
          </p:cNvSpPr>
          <p:nvPr>
            <p:ph type="title"/>
          </p:nvPr>
        </p:nvSpPr>
        <p:spPr/>
        <p:txBody>
          <a:bodyPr/>
          <a:lstStyle/>
          <a:p>
            <a:r>
              <a:rPr lang="en-US" altLang="en-PK" dirty="0"/>
              <a:t>Arrays Decay to Pointers</a:t>
            </a:r>
          </a:p>
        </p:txBody>
      </p:sp>
      <p:sp>
        <p:nvSpPr>
          <p:cNvPr id="70659" name="Rectangle 3">
            <a:extLst>
              <a:ext uri="{FF2B5EF4-FFF2-40B4-BE49-F238E27FC236}">
                <a16:creationId xmlns:a16="http://schemas.microsoft.com/office/drawing/2014/main" id="{188A96C5-067B-47E0-85FA-EBD98A8A583F}"/>
              </a:ext>
            </a:extLst>
          </p:cNvPr>
          <p:cNvSpPr>
            <a:spLocks noGrp="1" noChangeArrowheads="1"/>
          </p:cNvSpPr>
          <p:nvPr>
            <p:ph idx="1"/>
          </p:nvPr>
        </p:nvSpPr>
        <p:spPr/>
        <p:txBody>
          <a:bodyPr/>
          <a:lstStyle/>
          <a:p>
            <a:r>
              <a:rPr lang="en-US" altLang="en-PK" dirty="0"/>
              <a:t>We learned to </a:t>
            </a:r>
            <a:r>
              <a:rPr lang="en-US" altLang="en-PK" dirty="0">
                <a:solidFill>
                  <a:srgbClr val="0070C0"/>
                </a:solidFill>
              </a:rPr>
              <a:t>pass arrays as arguments to functions</a:t>
            </a:r>
            <a:br>
              <a:rPr lang="en-US" altLang="en-PK" dirty="0"/>
            </a:br>
            <a:endParaRPr lang="en-US" altLang="en-PK" dirty="0"/>
          </a:p>
          <a:p>
            <a:r>
              <a:rPr lang="en-US" altLang="en-PK" dirty="0"/>
              <a:t>For example, suppose we use this statement to pass the array </a:t>
            </a:r>
            <a:r>
              <a:rPr lang="en-US" altLang="en-PK" b="1" dirty="0">
                <a:latin typeface="Courier New" panose="02070309020205020404" pitchFamily="49" charset="0"/>
              </a:rPr>
              <a:t>numbers</a:t>
            </a:r>
            <a:r>
              <a:rPr lang="en-US" altLang="en-PK" dirty="0"/>
              <a:t> to the </a:t>
            </a:r>
            <a:r>
              <a:rPr lang="en-US" altLang="en-PK" b="1" dirty="0" err="1">
                <a:latin typeface="Courier New" panose="02070309020205020404" pitchFamily="49" charset="0"/>
              </a:rPr>
              <a:t>showValues</a:t>
            </a:r>
            <a:r>
              <a:rPr lang="en-US" altLang="en-PK" dirty="0"/>
              <a:t> function:</a:t>
            </a:r>
            <a:br>
              <a:rPr lang="en-US" altLang="en-PK" dirty="0"/>
            </a:br>
            <a:br>
              <a:rPr lang="en-US" altLang="en-PK" dirty="0"/>
            </a:br>
            <a:r>
              <a:rPr lang="en-US" altLang="en-PK" b="1" dirty="0" err="1">
                <a:latin typeface="Courier New" panose="02070309020205020404" pitchFamily="49" charset="0"/>
              </a:rPr>
              <a:t>showValues</a:t>
            </a:r>
            <a:r>
              <a:rPr lang="en-US" altLang="en-PK" b="1" dirty="0">
                <a:latin typeface="Courier New" panose="02070309020205020404" pitchFamily="49" charset="0"/>
              </a:rPr>
              <a:t>(numbers, SIZE);</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6F3CA06-6D01-435B-9E10-983C875B3C86}"/>
              </a:ext>
            </a:extLst>
          </p:cNvPr>
          <p:cNvSpPr>
            <a:spLocks noGrp="1" noChangeArrowheads="1"/>
          </p:cNvSpPr>
          <p:nvPr>
            <p:ph type="title"/>
          </p:nvPr>
        </p:nvSpPr>
        <p:spPr/>
        <p:txBody>
          <a:bodyPr/>
          <a:lstStyle/>
          <a:p>
            <a:r>
              <a:rPr lang="en-US" altLang="en-PK" dirty="0"/>
              <a:t>Arrays Decay to Pointers</a:t>
            </a:r>
          </a:p>
        </p:txBody>
      </p:sp>
      <p:pic>
        <p:nvPicPr>
          <p:cNvPr id="81923" name="Picture 3" descr="0902sowc copy">
            <a:extLst>
              <a:ext uri="{FF2B5EF4-FFF2-40B4-BE49-F238E27FC236}">
                <a16:creationId xmlns:a16="http://schemas.microsoft.com/office/drawing/2014/main" id="{7DD2AD11-762C-4133-8CA9-EE7C3273B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046289"/>
            <a:ext cx="769620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Text Box 4">
            <a:extLst>
              <a:ext uri="{FF2B5EF4-FFF2-40B4-BE49-F238E27FC236}">
                <a16:creationId xmlns:a16="http://schemas.microsoft.com/office/drawing/2014/main" id="{C878EB86-5A6D-4EC7-BF55-8D6808BEED45}"/>
              </a:ext>
            </a:extLst>
          </p:cNvPr>
          <p:cNvSpPr txBox="1">
            <a:spLocks noChangeArrowheads="1"/>
          </p:cNvSpPr>
          <p:nvPr/>
        </p:nvSpPr>
        <p:spPr bwMode="auto">
          <a:xfrm>
            <a:off x="2502409" y="973136"/>
            <a:ext cx="541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4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PK" dirty="0">
                <a:latin typeface="Arial" panose="020B0604020202020204" pitchFamily="34" charset="0"/>
              </a:rPr>
              <a:t>The </a:t>
            </a:r>
            <a:r>
              <a:rPr lang="en-US" altLang="en-PK" b="1" dirty="0">
                <a:solidFill>
                  <a:srgbClr val="0070C0"/>
                </a:solidFill>
                <a:latin typeface="Courier New" panose="02070309020205020404" pitchFamily="49" charset="0"/>
              </a:rPr>
              <a:t>values</a:t>
            </a:r>
            <a:r>
              <a:rPr lang="en-US" altLang="en-PK" dirty="0">
                <a:latin typeface="Arial" panose="020B0604020202020204" pitchFamily="34" charset="0"/>
              </a:rPr>
              <a:t> parameter, in the </a:t>
            </a:r>
            <a:r>
              <a:rPr lang="en-US" altLang="en-PK" b="1" dirty="0" err="1">
                <a:solidFill>
                  <a:srgbClr val="0070C0"/>
                </a:solidFill>
                <a:latin typeface="Courier New" panose="02070309020205020404" pitchFamily="49" charset="0"/>
              </a:rPr>
              <a:t>showValues</a:t>
            </a:r>
            <a:r>
              <a:rPr lang="en-US" altLang="en-PK" dirty="0">
                <a:latin typeface="Arial" panose="020B0604020202020204" pitchFamily="34" charset="0"/>
              </a:rPr>
              <a:t> function, points to the </a:t>
            </a:r>
            <a:r>
              <a:rPr lang="en-US" altLang="en-PK" b="1" dirty="0">
                <a:solidFill>
                  <a:srgbClr val="0070C0"/>
                </a:solidFill>
                <a:latin typeface="Courier New" panose="02070309020205020404" pitchFamily="49" charset="0"/>
              </a:rPr>
              <a:t>numbers</a:t>
            </a:r>
            <a:r>
              <a:rPr lang="en-US" altLang="en-PK" dirty="0">
                <a:latin typeface="Arial" panose="020B0604020202020204" pitchFamily="34" charset="0"/>
              </a:rPr>
              <a:t> array.</a:t>
            </a:r>
          </a:p>
        </p:txBody>
      </p:sp>
      <p:sp>
        <p:nvSpPr>
          <p:cNvPr id="81925" name="Text Box 5">
            <a:extLst>
              <a:ext uri="{FF2B5EF4-FFF2-40B4-BE49-F238E27FC236}">
                <a16:creationId xmlns:a16="http://schemas.microsoft.com/office/drawing/2014/main" id="{F69DE1E1-5214-43B0-92BC-D85E493A4D77}"/>
              </a:ext>
            </a:extLst>
          </p:cNvPr>
          <p:cNvSpPr txBox="1">
            <a:spLocks noChangeArrowheads="1"/>
          </p:cNvSpPr>
          <p:nvPr/>
        </p:nvSpPr>
        <p:spPr bwMode="auto">
          <a:xfrm>
            <a:off x="1524000" y="4724400"/>
            <a:ext cx="3733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4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PK" dirty="0">
                <a:latin typeface="Arial" panose="020B0604020202020204" pitchFamily="34" charset="0"/>
              </a:rPr>
              <a:t>C++ automatically stores the address of </a:t>
            </a:r>
            <a:r>
              <a:rPr lang="en-US" altLang="en-PK" b="1" dirty="0">
                <a:solidFill>
                  <a:srgbClr val="0070C0"/>
                </a:solidFill>
                <a:latin typeface="Courier New" panose="02070309020205020404" pitchFamily="49" charset="0"/>
              </a:rPr>
              <a:t>numbers</a:t>
            </a:r>
            <a:r>
              <a:rPr lang="en-US" altLang="en-PK" dirty="0">
                <a:latin typeface="Arial" panose="020B0604020202020204" pitchFamily="34" charset="0"/>
              </a:rPr>
              <a:t> in the </a:t>
            </a:r>
            <a:r>
              <a:rPr lang="en-US" altLang="en-PK" b="1" dirty="0">
                <a:solidFill>
                  <a:srgbClr val="0070C0"/>
                </a:solidFill>
                <a:latin typeface="Courier New" panose="02070309020205020404" pitchFamily="49" charset="0"/>
              </a:rPr>
              <a:t>values</a:t>
            </a:r>
            <a:r>
              <a:rPr lang="en-US" altLang="en-PK" dirty="0">
                <a:latin typeface="Arial" panose="020B0604020202020204" pitchFamily="34" charset="0"/>
              </a:rPr>
              <a:t> parameter.</a:t>
            </a:r>
          </a:p>
        </p:txBody>
      </p:sp>
      <p:sp>
        <p:nvSpPr>
          <p:cNvPr id="6" name="Thought Bubble: Cloud 5">
            <a:extLst>
              <a:ext uri="{FF2B5EF4-FFF2-40B4-BE49-F238E27FC236}">
                <a16:creationId xmlns:a16="http://schemas.microsoft.com/office/drawing/2014/main" id="{478F5844-08F1-4787-85FB-065A56C09BD9}"/>
              </a:ext>
            </a:extLst>
          </p:cNvPr>
          <p:cNvSpPr/>
          <p:nvPr/>
        </p:nvSpPr>
        <p:spPr>
          <a:xfrm>
            <a:off x="8039101" y="-23169"/>
            <a:ext cx="4014354" cy="2821710"/>
          </a:xfrm>
          <a:prstGeom prst="cloudCallout">
            <a:avLst>
              <a:gd name="adj1" fmla="val -94345"/>
              <a:gd name="adj2" fmla="val 6507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a:p>
            <a:pPr algn="ctr">
              <a:defRPr/>
            </a:pPr>
            <a:r>
              <a:rPr lang="en-US" dirty="0">
                <a:solidFill>
                  <a:schemeClr val="tx1"/>
                </a:solidFill>
              </a:rPr>
              <a:t>Arrays passed by value </a:t>
            </a:r>
            <a:r>
              <a:rPr lang="en-US" b="1" dirty="0">
                <a:solidFill>
                  <a:srgbClr val="FF0000"/>
                </a:solidFill>
              </a:rPr>
              <a:t>decay into a pointer.</a:t>
            </a:r>
          </a:p>
          <a:p>
            <a:pPr algn="ctr">
              <a:defRPr/>
            </a:pPr>
            <a:r>
              <a:rPr lang="en-US" b="1" dirty="0">
                <a:solidFill>
                  <a:srgbClr val="FF0000"/>
                </a:solidFill>
              </a:rPr>
              <a:t>Cannot find size using </a:t>
            </a:r>
            <a:r>
              <a:rPr lang="en-US" b="1" dirty="0" err="1">
                <a:solidFill>
                  <a:srgbClr val="FF0000"/>
                </a:solidFill>
              </a:rPr>
              <a:t>sizeof</a:t>
            </a:r>
            <a:r>
              <a:rPr lang="en-US" b="1" dirty="0">
                <a:solidFill>
                  <a:srgbClr val="FF0000"/>
                </a:solidFill>
              </a:rPr>
              <a:t>() </a:t>
            </a:r>
            <a:r>
              <a:rPr lang="en-US" dirty="0">
                <a:solidFill>
                  <a:schemeClr val="tx1"/>
                </a:solidFill>
              </a:rPr>
              <a:t>and must pass size as a function parameter</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8FFD43E3-A8BD-4B92-9014-7C173A903F3E}"/>
              </a:ext>
            </a:extLst>
          </p:cNvPr>
          <p:cNvSpPr>
            <a:spLocks noGrp="1" noChangeArrowheads="1"/>
          </p:cNvSpPr>
          <p:nvPr>
            <p:ph type="title"/>
          </p:nvPr>
        </p:nvSpPr>
        <p:spPr/>
        <p:txBody>
          <a:bodyPr/>
          <a:lstStyle/>
          <a:p>
            <a:r>
              <a:rPr lang="en-US" altLang="en-PK" dirty="0"/>
              <a:t>Arrays Decay to Pointers</a:t>
            </a:r>
          </a:p>
        </p:txBody>
      </p:sp>
      <p:pic>
        <p:nvPicPr>
          <p:cNvPr id="82947" name="Picture 3" descr="0902sowc copy">
            <a:extLst>
              <a:ext uri="{FF2B5EF4-FFF2-40B4-BE49-F238E27FC236}">
                <a16:creationId xmlns:a16="http://schemas.microsoft.com/office/drawing/2014/main" id="{7D90A500-8DBF-420B-AB94-56943F8CC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046289"/>
            <a:ext cx="769620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Text Box 4">
            <a:extLst>
              <a:ext uri="{FF2B5EF4-FFF2-40B4-BE49-F238E27FC236}">
                <a16:creationId xmlns:a16="http://schemas.microsoft.com/office/drawing/2014/main" id="{63BDBCED-D6CC-4C51-9451-49020485DC1F}"/>
              </a:ext>
            </a:extLst>
          </p:cNvPr>
          <p:cNvSpPr txBox="1">
            <a:spLocks noChangeArrowheads="1"/>
          </p:cNvSpPr>
          <p:nvPr/>
        </p:nvSpPr>
        <p:spPr bwMode="auto">
          <a:xfrm>
            <a:off x="1943323" y="933007"/>
            <a:ext cx="541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4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PK" dirty="0">
                <a:latin typeface="Arial" panose="020B0604020202020204" pitchFamily="34" charset="0"/>
              </a:rPr>
              <a:t>The </a:t>
            </a:r>
            <a:r>
              <a:rPr lang="en-US" altLang="en-PK" b="1" dirty="0">
                <a:solidFill>
                  <a:srgbClr val="0070C0"/>
                </a:solidFill>
                <a:latin typeface="Courier New" panose="02070309020205020404" pitchFamily="49" charset="0"/>
              </a:rPr>
              <a:t>values</a:t>
            </a:r>
            <a:r>
              <a:rPr lang="en-US" altLang="en-PK" dirty="0">
                <a:latin typeface="Arial" panose="020B0604020202020204" pitchFamily="34" charset="0"/>
              </a:rPr>
              <a:t> parameter, in the </a:t>
            </a:r>
            <a:r>
              <a:rPr lang="en-US" altLang="en-PK" b="1" dirty="0" err="1">
                <a:solidFill>
                  <a:srgbClr val="0070C0"/>
                </a:solidFill>
                <a:latin typeface="Courier New" panose="02070309020205020404" pitchFamily="49" charset="0"/>
              </a:rPr>
              <a:t>showValues</a:t>
            </a:r>
            <a:r>
              <a:rPr lang="en-US" altLang="en-PK" dirty="0">
                <a:latin typeface="Arial" panose="020B0604020202020204" pitchFamily="34" charset="0"/>
              </a:rPr>
              <a:t> function, points to the </a:t>
            </a:r>
            <a:r>
              <a:rPr lang="en-US" altLang="en-PK" b="1" dirty="0">
                <a:solidFill>
                  <a:srgbClr val="0070C0"/>
                </a:solidFill>
                <a:latin typeface="Courier New" panose="02070309020205020404" pitchFamily="49" charset="0"/>
              </a:rPr>
              <a:t>numbers</a:t>
            </a:r>
            <a:r>
              <a:rPr lang="en-US" altLang="en-PK" dirty="0">
                <a:latin typeface="Arial" panose="020B0604020202020204" pitchFamily="34" charset="0"/>
              </a:rPr>
              <a:t> array.</a:t>
            </a:r>
          </a:p>
        </p:txBody>
      </p:sp>
      <p:sp>
        <p:nvSpPr>
          <p:cNvPr id="82949" name="Text Box 5">
            <a:extLst>
              <a:ext uri="{FF2B5EF4-FFF2-40B4-BE49-F238E27FC236}">
                <a16:creationId xmlns:a16="http://schemas.microsoft.com/office/drawing/2014/main" id="{1E415777-C549-4B5F-A53A-A30C59D851EC}"/>
              </a:ext>
            </a:extLst>
          </p:cNvPr>
          <p:cNvSpPr txBox="1">
            <a:spLocks noChangeArrowheads="1"/>
          </p:cNvSpPr>
          <p:nvPr/>
        </p:nvSpPr>
        <p:spPr bwMode="auto">
          <a:xfrm>
            <a:off x="1524000" y="4724400"/>
            <a:ext cx="3733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4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PK">
                <a:latin typeface="Arial" panose="020B0604020202020204" pitchFamily="34" charset="0"/>
              </a:rPr>
              <a:t>C++ automatically stores the address of </a:t>
            </a:r>
            <a:r>
              <a:rPr lang="en-US" altLang="en-PK" b="1">
                <a:solidFill>
                  <a:srgbClr val="0070C0"/>
                </a:solidFill>
                <a:latin typeface="Courier New" panose="02070309020205020404" pitchFamily="49" charset="0"/>
              </a:rPr>
              <a:t>numbers</a:t>
            </a:r>
            <a:r>
              <a:rPr lang="en-US" altLang="en-PK">
                <a:latin typeface="Arial" panose="020B0604020202020204" pitchFamily="34" charset="0"/>
              </a:rPr>
              <a:t> in the </a:t>
            </a:r>
            <a:r>
              <a:rPr lang="en-US" altLang="en-PK" b="1">
                <a:solidFill>
                  <a:srgbClr val="0070C0"/>
                </a:solidFill>
                <a:latin typeface="Courier New" panose="02070309020205020404" pitchFamily="49" charset="0"/>
              </a:rPr>
              <a:t>values</a:t>
            </a:r>
            <a:r>
              <a:rPr lang="en-US" altLang="en-PK">
                <a:latin typeface="Arial" panose="020B0604020202020204" pitchFamily="34" charset="0"/>
              </a:rPr>
              <a:t> parameter.</a:t>
            </a:r>
          </a:p>
        </p:txBody>
      </p:sp>
      <p:sp>
        <p:nvSpPr>
          <p:cNvPr id="6" name="Thought Bubble: Cloud 5">
            <a:extLst>
              <a:ext uri="{FF2B5EF4-FFF2-40B4-BE49-F238E27FC236}">
                <a16:creationId xmlns:a16="http://schemas.microsoft.com/office/drawing/2014/main" id="{3DA9CCBC-D6E0-47F2-96B6-14610EFB3916}"/>
              </a:ext>
            </a:extLst>
          </p:cNvPr>
          <p:cNvSpPr/>
          <p:nvPr/>
        </p:nvSpPr>
        <p:spPr>
          <a:xfrm>
            <a:off x="7543578" y="81251"/>
            <a:ext cx="4545013" cy="3197225"/>
          </a:xfrm>
          <a:prstGeom prst="cloudCallout">
            <a:avLst>
              <a:gd name="adj1" fmla="val -94678"/>
              <a:gd name="adj2" fmla="val 514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Using </a:t>
            </a:r>
            <a:r>
              <a:rPr lang="en-US" dirty="0" err="1">
                <a:solidFill>
                  <a:schemeClr val="tx1"/>
                </a:solidFill>
              </a:rPr>
              <a:t>sizeof</a:t>
            </a:r>
            <a:r>
              <a:rPr lang="en-US" dirty="0">
                <a:solidFill>
                  <a:schemeClr val="tx1"/>
                </a:solidFill>
              </a:rPr>
              <a:t>() on </a:t>
            </a:r>
            <a:r>
              <a:rPr lang="en-US" b="1" dirty="0">
                <a:solidFill>
                  <a:srgbClr val="FF0000"/>
                </a:solidFill>
              </a:rPr>
              <a:t>an array passed by value to a function</a:t>
            </a:r>
            <a:r>
              <a:rPr lang="en-US" dirty="0">
                <a:solidFill>
                  <a:schemeClr val="tx1"/>
                </a:solidFill>
              </a:rPr>
              <a:t> will return the </a:t>
            </a:r>
            <a:r>
              <a:rPr lang="en-US" b="1" dirty="0">
                <a:solidFill>
                  <a:srgbClr val="FF0000"/>
                </a:solidFill>
              </a:rPr>
              <a:t>size of the pointer </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defRPr/>
            </a:pPr>
            <a:r>
              <a:rPr lang="en-US" sz="3200" dirty="0"/>
              <a:t>Accessing 1-Dimensional Array Using Pointers</a:t>
            </a:r>
          </a:p>
        </p:txBody>
      </p:sp>
      <p:sp>
        <p:nvSpPr>
          <p:cNvPr id="104451" name="Rectangle 3"/>
          <p:cNvSpPr>
            <a:spLocks noGrp="1" noChangeArrowheads="1"/>
          </p:cNvSpPr>
          <p:nvPr>
            <p:ph idx="1"/>
          </p:nvPr>
        </p:nvSpPr>
        <p:spPr>
          <a:xfrm>
            <a:off x="838200" y="2011680"/>
            <a:ext cx="6882245" cy="4160520"/>
          </a:xfrm>
          <a:ln>
            <a:solidFill>
              <a:schemeClr val="tx1"/>
            </a:solidFill>
          </a:ln>
        </p:spPr>
        <p:txBody>
          <a:bodyPr>
            <a:normAutofit lnSpcReduction="10000"/>
          </a:bodyPr>
          <a:lstStyle/>
          <a:p>
            <a:pPr eaLnBrk="1" hangingPunct="1">
              <a:lnSpc>
                <a:spcPct val="90000"/>
              </a:lnSpc>
              <a:defRPr/>
            </a:pPr>
            <a:r>
              <a:rPr lang="en-US" sz="2000" dirty="0"/>
              <a:t>We know, </a:t>
            </a:r>
            <a:r>
              <a:rPr lang="en-US" sz="2000" b="1" u="sng" dirty="0">
                <a:solidFill>
                  <a:srgbClr val="0070C0"/>
                </a:solidFill>
              </a:rPr>
              <a:t>Array name</a:t>
            </a:r>
            <a:r>
              <a:rPr lang="en-US" sz="2000" b="1" dirty="0">
                <a:solidFill>
                  <a:srgbClr val="0070C0"/>
                </a:solidFill>
              </a:rPr>
              <a:t> </a:t>
            </a:r>
            <a:r>
              <a:rPr lang="en-US" sz="2000" dirty="0"/>
              <a:t>denotes the </a:t>
            </a:r>
            <a:r>
              <a:rPr lang="en-US" sz="2000" b="1" dirty="0">
                <a:solidFill>
                  <a:srgbClr val="0070C0"/>
                </a:solidFill>
              </a:rPr>
              <a:t>memory address </a:t>
            </a:r>
            <a:r>
              <a:rPr lang="en-US" sz="2000" dirty="0"/>
              <a:t>of its first slot.</a:t>
            </a:r>
          </a:p>
          <a:p>
            <a:pPr lvl="1" eaLnBrk="1" hangingPunct="1">
              <a:lnSpc>
                <a:spcPct val="90000"/>
              </a:lnSpc>
              <a:defRPr/>
            </a:pPr>
            <a:r>
              <a:rPr lang="en-US" sz="1800" dirty="0"/>
              <a:t>Example:</a:t>
            </a:r>
          </a:p>
          <a:p>
            <a:pPr marL="914400" lvl="2" indent="0">
              <a:lnSpc>
                <a:spcPct val="90000"/>
              </a:lnSpc>
              <a:buNone/>
              <a:defRPr/>
            </a:pPr>
            <a:r>
              <a:rPr lang="en-US" sz="1800" b="1" dirty="0">
                <a:solidFill>
                  <a:srgbClr val="FF0000"/>
                </a:solidFill>
                <a:latin typeface="Courier New" panose="02070309020205020404" pitchFamily="49" charset="0"/>
                <a:cs typeface="Courier New" panose="02070309020205020404" pitchFamily="49" charset="0"/>
              </a:rPr>
              <a:t>int List [ 50 ];</a:t>
            </a:r>
          </a:p>
          <a:p>
            <a:pPr marL="914400" lvl="2" indent="0">
              <a:lnSpc>
                <a:spcPct val="90000"/>
              </a:lnSpc>
              <a:buNone/>
              <a:defRPr/>
            </a:pPr>
            <a:r>
              <a:rPr lang="en-US" sz="1800" b="1" dirty="0" err="1">
                <a:solidFill>
                  <a:srgbClr val="FF0000"/>
                </a:solidFill>
                <a:latin typeface="Courier New" panose="02070309020205020404" pitchFamily="49" charset="0"/>
                <a:cs typeface="Courier New" panose="02070309020205020404" pitchFamily="49" charset="0"/>
              </a:rPr>
              <a:t>int</a:t>
            </a:r>
            <a:r>
              <a:rPr lang="en-US" sz="1800" b="1" dirty="0">
                <a:solidFill>
                  <a:srgbClr val="FF0000"/>
                </a:solidFill>
                <a:latin typeface="Courier New" panose="02070309020205020404" pitchFamily="49" charset="0"/>
                <a:cs typeface="Courier New" panose="02070309020205020404" pitchFamily="49" charset="0"/>
              </a:rPr>
              <a:t> *Pointer;</a:t>
            </a:r>
          </a:p>
          <a:p>
            <a:pPr marL="914400" lvl="2" indent="0">
              <a:lnSpc>
                <a:spcPct val="90000"/>
              </a:lnSpc>
              <a:buNone/>
              <a:defRPr/>
            </a:pPr>
            <a:r>
              <a:rPr lang="en-US" sz="1800" b="1" dirty="0">
                <a:solidFill>
                  <a:srgbClr val="FF0000"/>
                </a:solidFill>
                <a:latin typeface="Courier New" panose="02070309020205020404" pitchFamily="49" charset="0"/>
                <a:cs typeface="Courier New" panose="02070309020205020404" pitchFamily="49" charset="0"/>
              </a:rPr>
              <a:t>Pointer = List;</a:t>
            </a:r>
          </a:p>
          <a:p>
            <a:pPr eaLnBrk="1" hangingPunct="1">
              <a:lnSpc>
                <a:spcPct val="90000"/>
              </a:lnSpc>
              <a:defRPr/>
            </a:pPr>
            <a:r>
              <a:rPr lang="en-US" sz="2000" dirty="0"/>
              <a:t>Other slots of the </a:t>
            </a:r>
            <a:r>
              <a:rPr lang="en-US" sz="2000" b="1" dirty="0">
                <a:solidFill>
                  <a:srgbClr val="0070C0"/>
                </a:solidFill>
              </a:rPr>
              <a:t>Array (List [50]) </a:t>
            </a:r>
            <a:r>
              <a:rPr lang="en-US" sz="2000" dirty="0"/>
              <a:t>can be accessed using by performing </a:t>
            </a:r>
            <a:r>
              <a:rPr lang="en-US" sz="2000" b="1" dirty="0">
                <a:solidFill>
                  <a:srgbClr val="0070C0"/>
                </a:solidFill>
              </a:rPr>
              <a:t>Arithmetic operations</a:t>
            </a:r>
            <a:r>
              <a:rPr lang="en-US" sz="2000" b="1" dirty="0">
                <a:solidFill>
                  <a:srgbClr val="B80000"/>
                </a:solidFill>
              </a:rPr>
              <a:t> </a:t>
            </a:r>
            <a:r>
              <a:rPr lang="en-US" sz="2000" dirty="0"/>
              <a:t>on</a:t>
            </a:r>
            <a:r>
              <a:rPr lang="en-US" sz="2000" dirty="0">
                <a:solidFill>
                  <a:srgbClr val="FF3300"/>
                </a:solidFill>
              </a:rPr>
              <a:t> </a:t>
            </a:r>
            <a:r>
              <a:rPr lang="en-US" sz="2000" b="1" dirty="0">
                <a:solidFill>
                  <a:srgbClr val="0070C0"/>
                </a:solidFill>
              </a:rPr>
              <a:t>Pointer</a:t>
            </a:r>
            <a:r>
              <a:rPr lang="en-US" sz="2000" dirty="0">
                <a:solidFill>
                  <a:srgbClr val="0070C0"/>
                </a:solidFill>
              </a:rPr>
              <a:t>.</a:t>
            </a:r>
          </a:p>
          <a:p>
            <a:pPr eaLnBrk="1" hangingPunct="1">
              <a:lnSpc>
                <a:spcPct val="90000"/>
              </a:lnSpc>
              <a:defRPr/>
            </a:pPr>
            <a:r>
              <a:rPr lang="en-US" sz="2000" dirty="0"/>
              <a:t>For example the address of </a:t>
            </a:r>
            <a:r>
              <a:rPr lang="en-US" sz="2000" b="1" dirty="0">
                <a:solidFill>
                  <a:srgbClr val="0070C0"/>
                </a:solidFill>
              </a:rPr>
              <a:t>(element 4</a:t>
            </a:r>
            <a:r>
              <a:rPr lang="en-US" sz="2000" b="1" baseline="30000" dirty="0">
                <a:solidFill>
                  <a:srgbClr val="0070C0"/>
                </a:solidFill>
              </a:rPr>
              <a:t>th</a:t>
            </a:r>
            <a:r>
              <a:rPr lang="en-US" sz="2000" b="1" dirty="0">
                <a:solidFill>
                  <a:srgbClr val="0070C0"/>
                </a:solidFill>
              </a:rPr>
              <a:t>)</a:t>
            </a:r>
            <a:r>
              <a:rPr lang="en-US" sz="2000" dirty="0">
                <a:solidFill>
                  <a:srgbClr val="0070C0"/>
                </a:solidFill>
              </a:rPr>
              <a:t> </a:t>
            </a:r>
            <a:r>
              <a:rPr lang="en-US" sz="2000" dirty="0"/>
              <a:t>can be accessed using:-</a:t>
            </a:r>
          </a:p>
          <a:p>
            <a:pPr marL="457200" lvl="1" indent="0">
              <a:lnSpc>
                <a:spcPct val="90000"/>
              </a:lnSpc>
              <a:buNone/>
              <a:defRPr/>
            </a:pPr>
            <a:r>
              <a:rPr lang="en-US" sz="1800" b="1" dirty="0" err="1">
                <a:solidFill>
                  <a:srgbClr val="FF0000"/>
                </a:solidFill>
                <a:latin typeface="Courier New" panose="02070309020205020404" pitchFamily="49" charset="0"/>
                <a:cs typeface="Courier New" panose="02070309020205020404" pitchFamily="49" charset="0"/>
              </a:rPr>
              <a:t>int</a:t>
            </a:r>
            <a:r>
              <a:rPr lang="en-US" sz="1800" b="1" dirty="0">
                <a:solidFill>
                  <a:srgbClr val="FF0000"/>
                </a:solidFill>
                <a:latin typeface="Courier New" panose="02070309020205020404" pitchFamily="49" charset="0"/>
                <a:cs typeface="Courier New" panose="02070309020205020404" pitchFamily="49" charset="0"/>
              </a:rPr>
              <a:t> *Value = Pointer + 3;</a:t>
            </a:r>
          </a:p>
          <a:p>
            <a:pPr eaLnBrk="1" hangingPunct="1">
              <a:lnSpc>
                <a:spcPct val="90000"/>
              </a:lnSpc>
              <a:defRPr/>
            </a:pPr>
            <a:r>
              <a:rPr lang="en-US" sz="2000" dirty="0"/>
              <a:t>The value of </a:t>
            </a:r>
            <a:r>
              <a:rPr lang="en-US" sz="2000" b="1" u="sng" dirty="0">
                <a:solidFill>
                  <a:srgbClr val="0070C0"/>
                </a:solidFill>
              </a:rPr>
              <a:t>(element 4</a:t>
            </a:r>
            <a:r>
              <a:rPr lang="en-US" sz="2000" b="1" u="sng" baseline="30000" dirty="0">
                <a:solidFill>
                  <a:srgbClr val="0070C0"/>
                </a:solidFill>
              </a:rPr>
              <a:t>th</a:t>
            </a:r>
            <a:r>
              <a:rPr lang="en-US" sz="2000" b="1" u="sng" dirty="0">
                <a:solidFill>
                  <a:srgbClr val="0070C0"/>
                </a:solidFill>
              </a:rPr>
              <a:t>)</a:t>
            </a:r>
            <a:r>
              <a:rPr lang="en-US" sz="2000" u="sng" dirty="0">
                <a:solidFill>
                  <a:srgbClr val="0070C0"/>
                </a:solidFill>
              </a:rPr>
              <a:t> </a:t>
            </a:r>
            <a:r>
              <a:rPr lang="en-US" sz="2000" dirty="0"/>
              <a:t>can be accessed using:-</a:t>
            </a:r>
          </a:p>
          <a:p>
            <a:pPr marL="457200" lvl="1" indent="0">
              <a:lnSpc>
                <a:spcPct val="90000"/>
              </a:lnSpc>
              <a:buNone/>
              <a:defRPr/>
            </a:pPr>
            <a:r>
              <a:rPr lang="en-US" sz="1800" b="1" dirty="0" err="1">
                <a:solidFill>
                  <a:srgbClr val="FF0000"/>
                </a:solidFill>
                <a:latin typeface="Courier New" panose="02070309020205020404" pitchFamily="49" charset="0"/>
                <a:cs typeface="Courier New" panose="02070309020205020404" pitchFamily="49" charset="0"/>
              </a:rPr>
              <a:t>int</a:t>
            </a:r>
            <a:r>
              <a:rPr lang="en-US" sz="1800" b="1" dirty="0">
                <a:solidFill>
                  <a:srgbClr val="FF0000"/>
                </a:solidFill>
                <a:latin typeface="Courier New" panose="02070309020205020404" pitchFamily="49" charset="0"/>
                <a:cs typeface="Courier New" panose="02070309020205020404" pitchFamily="49" charset="0"/>
              </a:rPr>
              <a:t> Value = *(Pointer + 3);</a:t>
            </a:r>
          </a:p>
          <a:p>
            <a:pPr lvl="1" eaLnBrk="1" hangingPunct="1">
              <a:lnSpc>
                <a:spcPct val="90000"/>
              </a:lnSpc>
              <a:defRPr/>
            </a:pPr>
            <a:endParaRPr lang="en-US" sz="1800" dirty="0"/>
          </a:p>
        </p:txBody>
      </p:sp>
      <p:sp>
        <p:nvSpPr>
          <p:cNvPr id="104452" name="Rectangle 4"/>
          <p:cNvSpPr>
            <a:spLocks noChangeArrowheads="1"/>
          </p:cNvSpPr>
          <p:nvPr/>
        </p:nvSpPr>
        <p:spPr bwMode="auto">
          <a:xfrm>
            <a:off x="8001000" y="1295400"/>
            <a:ext cx="2514600" cy="4495800"/>
          </a:xfrm>
          <a:prstGeom prst="rect">
            <a:avLst/>
          </a:prstGeom>
          <a:solidFill>
            <a:schemeClr val="bg2">
              <a:lumMod val="90000"/>
            </a:scheme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p>
        </p:txBody>
      </p:sp>
      <p:grpSp>
        <p:nvGrpSpPr>
          <p:cNvPr id="2" name="Group 5"/>
          <p:cNvGrpSpPr>
            <a:grpSpLocks/>
          </p:cNvGrpSpPr>
          <p:nvPr/>
        </p:nvGrpSpPr>
        <p:grpSpPr bwMode="auto">
          <a:xfrm>
            <a:off x="8077200" y="1371600"/>
            <a:ext cx="2362200" cy="381000"/>
            <a:chOff x="4128" y="864"/>
            <a:chExt cx="1488" cy="240"/>
          </a:xfrm>
        </p:grpSpPr>
        <p:sp>
          <p:nvSpPr>
            <p:cNvPr id="5165" name="Text Box 6"/>
            <p:cNvSpPr txBox="1">
              <a:spLocks noChangeArrowheads="1"/>
            </p:cNvSpPr>
            <p:nvPr/>
          </p:nvSpPr>
          <p:spPr bwMode="auto">
            <a:xfrm>
              <a:off x="4128" y="867"/>
              <a:ext cx="720" cy="237"/>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Address</a:t>
              </a:r>
            </a:p>
          </p:txBody>
        </p:sp>
        <p:sp>
          <p:nvSpPr>
            <p:cNvPr id="5166" name="Text Box 7"/>
            <p:cNvSpPr txBox="1">
              <a:spLocks noChangeArrowheads="1"/>
            </p:cNvSpPr>
            <p:nvPr/>
          </p:nvSpPr>
          <p:spPr bwMode="auto">
            <a:xfrm>
              <a:off x="4848" y="864"/>
              <a:ext cx="768" cy="237"/>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Data</a:t>
              </a:r>
            </a:p>
          </p:txBody>
        </p:sp>
      </p:grpSp>
      <p:grpSp>
        <p:nvGrpSpPr>
          <p:cNvPr id="3" name="Group 8"/>
          <p:cNvGrpSpPr>
            <a:grpSpLocks/>
          </p:cNvGrpSpPr>
          <p:nvPr/>
        </p:nvGrpSpPr>
        <p:grpSpPr bwMode="auto">
          <a:xfrm>
            <a:off x="8077200" y="1752600"/>
            <a:ext cx="2362200" cy="319088"/>
            <a:chOff x="4128" y="864"/>
            <a:chExt cx="1488" cy="201"/>
          </a:xfrm>
        </p:grpSpPr>
        <p:sp>
          <p:nvSpPr>
            <p:cNvPr id="5163" name="Text Box 9"/>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980</a:t>
              </a:r>
            </a:p>
          </p:txBody>
        </p:sp>
        <p:sp>
          <p:nvSpPr>
            <p:cNvPr id="5164" name="Text Box 10"/>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0</a:t>
              </a:r>
            </a:p>
          </p:txBody>
        </p:sp>
      </p:grpSp>
      <p:grpSp>
        <p:nvGrpSpPr>
          <p:cNvPr id="4" name="Group 11"/>
          <p:cNvGrpSpPr>
            <a:grpSpLocks/>
          </p:cNvGrpSpPr>
          <p:nvPr/>
        </p:nvGrpSpPr>
        <p:grpSpPr bwMode="auto">
          <a:xfrm>
            <a:off x="8077200" y="2057400"/>
            <a:ext cx="2362200" cy="319088"/>
            <a:chOff x="4128" y="864"/>
            <a:chExt cx="1488" cy="201"/>
          </a:xfrm>
        </p:grpSpPr>
        <p:sp>
          <p:nvSpPr>
            <p:cNvPr id="5161" name="Text Box 12"/>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984</a:t>
              </a:r>
            </a:p>
          </p:txBody>
        </p:sp>
        <p:sp>
          <p:nvSpPr>
            <p:cNvPr id="5162" name="Text Box 13"/>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1</a:t>
              </a:r>
            </a:p>
          </p:txBody>
        </p:sp>
      </p:grpSp>
      <p:grpSp>
        <p:nvGrpSpPr>
          <p:cNvPr id="5" name="Group 14"/>
          <p:cNvGrpSpPr>
            <a:grpSpLocks/>
          </p:cNvGrpSpPr>
          <p:nvPr/>
        </p:nvGrpSpPr>
        <p:grpSpPr bwMode="auto">
          <a:xfrm>
            <a:off x="8077200" y="2362200"/>
            <a:ext cx="2362200" cy="319088"/>
            <a:chOff x="4128" y="864"/>
            <a:chExt cx="1488" cy="201"/>
          </a:xfrm>
        </p:grpSpPr>
        <p:sp>
          <p:nvSpPr>
            <p:cNvPr id="5159" name="Text Box 15"/>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988</a:t>
              </a:r>
            </a:p>
          </p:txBody>
        </p:sp>
        <p:sp>
          <p:nvSpPr>
            <p:cNvPr id="5160" name="Text Box 16"/>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2</a:t>
              </a:r>
            </a:p>
          </p:txBody>
        </p:sp>
      </p:grpSp>
      <p:grpSp>
        <p:nvGrpSpPr>
          <p:cNvPr id="6" name="Group 17"/>
          <p:cNvGrpSpPr>
            <a:grpSpLocks/>
          </p:cNvGrpSpPr>
          <p:nvPr/>
        </p:nvGrpSpPr>
        <p:grpSpPr bwMode="auto">
          <a:xfrm>
            <a:off x="8077200" y="2667000"/>
            <a:ext cx="2362200" cy="319088"/>
            <a:chOff x="4128" y="864"/>
            <a:chExt cx="1488" cy="201"/>
          </a:xfrm>
        </p:grpSpPr>
        <p:sp>
          <p:nvSpPr>
            <p:cNvPr id="5157" name="Text Box 18"/>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992</a:t>
              </a:r>
            </a:p>
          </p:txBody>
        </p:sp>
        <p:sp>
          <p:nvSpPr>
            <p:cNvPr id="5158" name="Text Box 19"/>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3</a:t>
              </a:r>
            </a:p>
          </p:txBody>
        </p:sp>
      </p:grpSp>
      <p:grpSp>
        <p:nvGrpSpPr>
          <p:cNvPr id="7" name="Group 20"/>
          <p:cNvGrpSpPr>
            <a:grpSpLocks/>
          </p:cNvGrpSpPr>
          <p:nvPr/>
        </p:nvGrpSpPr>
        <p:grpSpPr bwMode="auto">
          <a:xfrm>
            <a:off x="8077200" y="2971800"/>
            <a:ext cx="2362200" cy="319088"/>
            <a:chOff x="4128" y="864"/>
            <a:chExt cx="1488" cy="201"/>
          </a:xfrm>
        </p:grpSpPr>
        <p:sp>
          <p:nvSpPr>
            <p:cNvPr id="5155" name="Text Box 21"/>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996</a:t>
              </a:r>
            </a:p>
          </p:txBody>
        </p:sp>
        <p:sp>
          <p:nvSpPr>
            <p:cNvPr id="5156" name="Text Box 22"/>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4</a:t>
              </a:r>
            </a:p>
          </p:txBody>
        </p:sp>
      </p:grpSp>
      <p:grpSp>
        <p:nvGrpSpPr>
          <p:cNvPr id="8" name="Group 23"/>
          <p:cNvGrpSpPr>
            <a:grpSpLocks/>
          </p:cNvGrpSpPr>
          <p:nvPr/>
        </p:nvGrpSpPr>
        <p:grpSpPr bwMode="auto">
          <a:xfrm>
            <a:off x="8077200" y="3276600"/>
            <a:ext cx="2362200" cy="319088"/>
            <a:chOff x="4128" y="864"/>
            <a:chExt cx="1488" cy="201"/>
          </a:xfrm>
        </p:grpSpPr>
        <p:sp>
          <p:nvSpPr>
            <p:cNvPr id="5153" name="Text Box 24"/>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1000</a:t>
              </a:r>
            </a:p>
          </p:txBody>
        </p:sp>
        <p:sp>
          <p:nvSpPr>
            <p:cNvPr id="5154" name="Text Box 25"/>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5</a:t>
              </a:r>
            </a:p>
          </p:txBody>
        </p:sp>
      </p:grpSp>
      <p:grpSp>
        <p:nvGrpSpPr>
          <p:cNvPr id="9" name="Group 26"/>
          <p:cNvGrpSpPr>
            <a:grpSpLocks/>
          </p:cNvGrpSpPr>
          <p:nvPr/>
        </p:nvGrpSpPr>
        <p:grpSpPr bwMode="auto">
          <a:xfrm>
            <a:off x="8077200" y="3581400"/>
            <a:ext cx="2362200" cy="319088"/>
            <a:chOff x="4128" y="864"/>
            <a:chExt cx="1488" cy="201"/>
          </a:xfrm>
        </p:grpSpPr>
        <p:sp>
          <p:nvSpPr>
            <p:cNvPr id="5151" name="Text Box 27"/>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1004</a:t>
              </a:r>
            </a:p>
          </p:txBody>
        </p:sp>
        <p:sp>
          <p:nvSpPr>
            <p:cNvPr id="5152" name="Text Box 28"/>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6</a:t>
              </a:r>
            </a:p>
          </p:txBody>
        </p:sp>
      </p:grpSp>
      <p:grpSp>
        <p:nvGrpSpPr>
          <p:cNvPr id="10" name="Group 29"/>
          <p:cNvGrpSpPr>
            <a:grpSpLocks/>
          </p:cNvGrpSpPr>
          <p:nvPr/>
        </p:nvGrpSpPr>
        <p:grpSpPr bwMode="auto">
          <a:xfrm>
            <a:off x="8077200" y="3886200"/>
            <a:ext cx="2362200" cy="319088"/>
            <a:chOff x="4128" y="864"/>
            <a:chExt cx="1488" cy="201"/>
          </a:xfrm>
        </p:grpSpPr>
        <p:sp>
          <p:nvSpPr>
            <p:cNvPr id="5149" name="Text Box 30"/>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1008</a:t>
              </a:r>
            </a:p>
          </p:txBody>
        </p:sp>
        <p:sp>
          <p:nvSpPr>
            <p:cNvPr id="5150" name="Text Box 31"/>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7</a:t>
              </a:r>
            </a:p>
          </p:txBody>
        </p:sp>
      </p:grpSp>
      <p:grpSp>
        <p:nvGrpSpPr>
          <p:cNvPr id="11" name="Group 32"/>
          <p:cNvGrpSpPr>
            <a:grpSpLocks/>
          </p:cNvGrpSpPr>
          <p:nvPr/>
        </p:nvGrpSpPr>
        <p:grpSpPr bwMode="auto">
          <a:xfrm>
            <a:off x="8077200" y="4191000"/>
            <a:ext cx="2362200" cy="319088"/>
            <a:chOff x="4128" y="864"/>
            <a:chExt cx="1488" cy="201"/>
          </a:xfrm>
        </p:grpSpPr>
        <p:sp>
          <p:nvSpPr>
            <p:cNvPr id="5147" name="Text Box 33"/>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1012</a:t>
              </a:r>
            </a:p>
          </p:txBody>
        </p:sp>
        <p:sp>
          <p:nvSpPr>
            <p:cNvPr id="5148" name="Text Box 34"/>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8</a:t>
              </a:r>
            </a:p>
          </p:txBody>
        </p:sp>
      </p:grpSp>
      <p:grpSp>
        <p:nvGrpSpPr>
          <p:cNvPr id="12" name="Group 35"/>
          <p:cNvGrpSpPr>
            <a:grpSpLocks/>
          </p:cNvGrpSpPr>
          <p:nvPr/>
        </p:nvGrpSpPr>
        <p:grpSpPr bwMode="auto">
          <a:xfrm>
            <a:off x="8077200" y="5410202"/>
            <a:ext cx="2362200" cy="314326"/>
            <a:chOff x="4128" y="864"/>
            <a:chExt cx="1488" cy="198"/>
          </a:xfrm>
        </p:grpSpPr>
        <p:sp>
          <p:nvSpPr>
            <p:cNvPr id="5145" name="Text Box 36"/>
            <p:cNvSpPr txBox="1">
              <a:spLocks noChangeArrowheads="1"/>
            </p:cNvSpPr>
            <p:nvPr/>
          </p:nvSpPr>
          <p:spPr bwMode="auto">
            <a:xfrm>
              <a:off x="4128" y="867"/>
              <a:ext cx="720" cy="194"/>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a:t>
              </a:r>
            </a:p>
          </p:txBody>
        </p:sp>
        <p:sp>
          <p:nvSpPr>
            <p:cNvPr id="5146" name="Text Box 37"/>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Element 49</a:t>
              </a:r>
            </a:p>
          </p:txBody>
        </p:sp>
      </p:grpSp>
      <p:grpSp>
        <p:nvGrpSpPr>
          <p:cNvPr id="13" name="Group 38"/>
          <p:cNvGrpSpPr>
            <a:grpSpLocks/>
          </p:cNvGrpSpPr>
          <p:nvPr/>
        </p:nvGrpSpPr>
        <p:grpSpPr bwMode="auto">
          <a:xfrm>
            <a:off x="8077200" y="4572001"/>
            <a:ext cx="2362200" cy="371475"/>
            <a:chOff x="4128" y="864"/>
            <a:chExt cx="1488" cy="234"/>
          </a:xfrm>
          <a:solidFill>
            <a:schemeClr val="bg2">
              <a:lumMod val="90000"/>
            </a:schemeClr>
          </a:solidFill>
        </p:grpSpPr>
        <p:sp>
          <p:nvSpPr>
            <p:cNvPr id="5143" name="Text Box 39"/>
            <p:cNvSpPr txBox="1">
              <a:spLocks noChangeArrowheads="1"/>
            </p:cNvSpPr>
            <p:nvPr/>
          </p:nvSpPr>
          <p:spPr bwMode="auto">
            <a:xfrm>
              <a:off x="4128" y="867"/>
              <a:ext cx="720" cy="2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t>
              </a:r>
            </a:p>
          </p:txBody>
        </p:sp>
        <p:sp>
          <p:nvSpPr>
            <p:cNvPr id="5144" name="Text Box 40"/>
            <p:cNvSpPr txBox="1">
              <a:spLocks noChangeArrowheads="1"/>
            </p:cNvSpPr>
            <p:nvPr/>
          </p:nvSpPr>
          <p:spPr bwMode="auto">
            <a:xfrm>
              <a:off x="4848" y="864"/>
              <a:ext cx="768" cy="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endParaRPr lang="fr-FR" sz="1600" b="1"/>
            </a:p>
          </p:txBody>
        </p:sp>
      </p:grpSp>
      <p:grpSp>
        <p:nvGrpSpPr>
          <p:cNvPr id="14" name="Group 41"/>
          <p:cNvGrpSpPr>
            <a:grpSpLocks/>
          </p:cNvGrpSpPr>
          <p:nvPr/>
        </p:nvGrpSpPr>
        <p:grpSpPr bwMode="auto">
          <a:xfrm>
            <a:off x="8077200" y="4953001"/>
            <a:ext cx="2362200" cy="371475"/>
            <a:chOff x="4128" y="864"/>
            <a:chExt cx="1488" cy="234"/>
          </a:xfrm>
          <a:solidFill>
            <a:schemeClr val="bg2">
              <a:lumMod val="90000"/>
            </a:schemeClr>
          </a:solidFill>
        </p:grpSpPr>
        <p:sp>
          <p:nvSpPr>
            <p:cNvPr id="5141" name="Text Box 42"/>
            <p:cNvSpPr txBox="1">
              <a:spLocks noChangeArrowheads="1"/>
            </p:cNvSpPr>
            <p:nvPr/>
          </p:nvSpPr>
          <p:spPr bwMode="auto">
            <a:xfrm>
              <a:off x="4128" y="867"/>
              <a:ext cx="720" cy="2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t>
              </a:r>
            </a:p>
          </p:txBody>
        </p:sp>
        <p:sp>
          <p:nvSpPr>
            <p:cNvPr id="5142" name="Text Box 43"/>
            <p:cNvSpPr txBox="1">
              <a:spLocks noChangeArrowheads="1"/>
            </p:cNvSpPr>
            <p:nvPr/>
          </p:nvSpPr>
          <p:spPr bwMode="auto">
            <a:xfrm>
              <a:off x="4848" y="864"/>
              <a:ext cx="768" cy="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endParaRPr lang="fr-FR" sz="1600" b="1"/>
            </a:p>
          </p:txBody>
        </p:sp>
      </p:grpSp>
      <p:sp>
        <p:nvSpPr>
          <p:cNvPr id="104492" name="Line 44"/>
          <p:cNvSpPr>
            <a:spLocks noChangeShapeType="1"/>
          </p:cNvSpPr>
          <p:nvPr/>
        </p:nvSpPr>
        <p:spPr bwMode="auto">
          <a:xfrm flipV="1">
            <a:off x="3969327" y="1863436"/>
            <a:ext cx="4107873" cy="166211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4493" name="Line 45"/>
          <p:cNvSpPr>
            <a:spLocks noChangeShapeType="1"/>
          </p:cNvSpPr>
          <p:nvPr/>
        </p:nvSpPr>
        <p:spPr bwMode="auto">
          <a:xfrm flipV="1">
            <a:off x="4114801" y="2819400"/>
            <a:ext cx="3962399" cy="23241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4494" name="Line 46"/>
          <p:cNvSpPr>
            <a:spLocks noChangeShapeType="1"/>
          </p:cNvSpPr>
          <p:nvPr/>
        </p:nvSpPr>
        <p:spPr bwMode="auto">
          <a:xfrm flipV="1">
            <a:off x="5112327" y="2895598"/>
            <a:ext cx="4260273" cy="300228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173976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42" name="Text Box 46"/>
          <p:cNvSpPr txBox="1">
            <a:spLocks noChangeArrowheads="1"/>
          </p:cNvSpPr>
          <p:nvPr/>
        </p:nvSpPr>
        <p:spPr bwMode="auto">
          <a:xfrm>
            <a:off x="1752600" y="1928814"/>
            <a:ext cx="6019800" cy="37861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04813" indent="-404813"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fr-FR" sz="2000" dirty="0">
                <a:latin typeface="Trebuchet MS" panose="020B0603020202020204" pitchFamily="34" charset="0"/>
              </a:rPr>
              <a:t>….</a:t>
            </a:r>
            <a:endParaRPr lang="en-US" sz="2000" dirty="0">
              <a:latin typeface="Trebuchet MS" panose="020B0603020202020204" pitchFamily="34" charset="0"/>
            </a:endParaRPr>
          </a:p>
          <a:p>
            <a:pPr eaLnBrk="1" hangingPunct="1"/>
            <a:r>
              <a:rPr lang="fr-FR" sz="2000" dirty="0">
                <a:latin typeface="Trebuchet MS" panose="020B0603020202020204" pitchFamily="34" charset="0"/>
              </a:rPr>
              <a:t>….</a:t>
            </a:r>
            <a:endParaRPr lang="en-US" sz="2000" dirty="0">
              <a:latin typeface="Trebuchet MS" panose="020B0603020202020204" pitchFamily="34" charset="0"/>
            </a:endParaRPr>
          </a:p>
          <a:p>
            <a:pPr eaLnBrk="1" hangingPunct="1"/>
            <a:r>
              <a:rPr lang="en-US" sz="2000" dirty="0">
                <a:latin typeface="Trebuchet MS" panose="020B0603020202020204" pitchFamily="34" charset="0"/>
              </a:rPr>
              <a:t>	</a:t>
            </a:r>
            <a:r>
              <a:rPr lang="en-US" sz="2000" dirty="0" err="1">
                <a:latin typeface="Trebuchet MS" panose="020B0603020202020204" pitchFamily="34" charset="0"/>
              </a:rPr>
              <a:t>int</a:t>
            </a:r>
            <a:r>
              <a:rPr lang="en-US" sz="2000" dirty="0">
                <a:latin typeface="Trebuchet MS" panose="020B0603020202020204" pitchFamily="34" charset="0"/>
              </a:rPr>
              <a:t> List [ 50 ];</a:t>
            </a:r>
          </a:p>
          <a:p>
            <a:pPr eaLnBrk="1" hangingPunct="1"/>
            <a:r>
              <a:rPr lang="en-US" sz="2000" dirty="0">
                <a:latin typeface="Trebuchet MS" panose="020B0603020202020204" pitchFamily="34" charset="0"/>
              </a:rPr>
              <a:t>	</a:t>
            </a:r>
            <a:r>
              <a:rPr lang="en-US" sz="2000" dirty="0" err="1">
                <a:latin typeface="Trebuchet MS" panose="020B0603020202020204" pitchFamily="34" charset="0"/>
              </a:rPr>
              <a:t>int</a:t>
            </a:r>
            <a:r>
              <a:rPr lang="en-US" sz="2000" dirty="0">
                <a:latin typeface="Trebuchet MS" panose="020B0603020202020204" pitchFamily="34" charset="0"/>
              </a:rPr>
              <a:t> *Pointer;</a:t>
            </a:r>
          </a:p>
          <a:p>
            <a:pPr eaLnBrk="1" hangingPunct="1"/>
            <a:r>
              <a:rPr lang="en-US" sz="2000" dirty="0">
                <a:latin typeface="Trebuchet MS" panose="020B0603020202020204" pitchFamily="34" charset="0"/>
              </a:rPr>
              <a:t>	Pointer = List; </a:t>
            </a:r>
            <a:r>
              <a:rPr lang="en-US" sz="2000" dirty="0">
                <a:solidFill>
                  <a:srgbClr val="00B050"/>
                </a:solidFill>
                <a:latin typeface="Trebuchet MS" panose="020B0603020202020204" pitchFamily="34" charset="0"/>
              </a:rPr>
              <a:t>// Address of first Element</a:t>
            </a:r>
          </a:p>
          <a:p>
            <a:pPr eaLnBrk="1" hangingPunct="1"/>
            <a:endParaRPr lang="en-US" sz="2000" dirty="0">
              <a:solidFill>
                <a:schemeClr val="accent1"/>
              </a:solidFill>
              <a:latin typeface="Trebuchet MS" panose="020B0603020202020204" pitchFamily="34" charset="0"/>
            </a:endParaRPr>
          </a:p>
          <a:p>
            <a:pPr eaLnBrk="1" hangingPunct="1"/>
            <a:r>
              <a:rPr lang="en-US" sz="2000" dirty="0">
                <a:latin typeface="Trebuchet MS" panose="020B0603020202020204" pitchFamily="34" charset="0"/>
              </a:rPr>
              <a:t>	</a:t>
            </a:r>
            <a:r>
              <a:rPr lang="en-US" sz="2000" dirty="0" err="1">
                <a:latin typeface="Trebuchet MS" panose="020B0603020202020204" pitchFamily="34" charset="0"/>
              </a:rPr>
              <a:t>int</a:t>
            </a:r>
            <a:r>
              <a:rPr lang="en-US" sz="2000" dirty="0">
                <a:latin typeface="Trebuchet MS" panose="020B0603020202020204" pitchFamily="34" charset="0"/>
              </a:rPr>
              <a:t> *</a:t>
            </a:r>
            <a:r>
              <a:rPr lang="en-US" sz="2000" dirty="0" err="1">
                <a:latin typeface="Trebuchet MS" panose="020B0603020202020204" pitchFamily="34" charset="0"/>
              </a:rPr>
              <a:t>ptr</a:t>
            </a:r>
            <a:r>
              <a:rPr lang="en-US" sz="2000" dirty="0">
                <a:latin typeface="Trebuchet MS" panose="020B0603020202020204" pitchFamily="34" charset="0"/>
              </a:rPr>
              <a:t>;</a:t>
            </a:r>
          </a:p>
          <a:p>
            <a:pPr eaLnBrk="1" hangingPunct="1"/>
            <a:r>
              <a:rPr lang="en-US" sz="2000" dirty="0">
                <a:latin typeface="Trebuchet MS" panose="020B0603020202020204" pitchFamily="34" charset="0"/>
              </a:rPr>
              <a:t>	</a:t>
            </a:r>
            <a:r>
              <a:rPr lang="en-US" sz="2000" dirty="0" err="1">
                <a:latin typeface="Trebuchet MS" panose="020B0603020202020204" pitchFamily="34" charset="0"/>
              </a:rPr>
              <a:t>ptr</a:t>
            </a:r>
            <a:r>
              <a:rPr lang="en-US" sz="2000" dirty="0">
                <a:latin typeface="Trebuchet MS" panose="020B0603020202020204" pitchFamily="34" charset="0"/>
              </a:rPr>
              <a:t> = Pointer + 3; </a:t>
            </a:r>
            <a:r>
              <a:rPr lang="en-US" sz="2000" dirty="0">
                <a:solidFill>
                  <a:srgbClr val="00B050"/>
                </a:solidFill>
                <a:latin typeface="Trebuchet MS" panose="020B0603020202020204" pitchFamily="34" charset="0"/>
              </a:rPr>
              <a:t>// Address of 4</a:t>
            </a:r>
            <a:r>
              <a:rPr lang="en-US" sz="2000" baseline="30000" dirty="0">
                <a:solidFill>
                  <a:srgbClr val="00B050"/>
                </a:solidFill>
                <a:latin typeface="Trebuchet MS" panose="020B0603020202020204" pitchFamily="34" charset="0"/>
              </a:rPr>
              <a:t>th</a:t>
            </a:r>
            <a:r>
              <a:rPr lang="en-US" sz="2000" dirty="0">
                <a:solidFill>
                  <a:srgbClr val="00B050"/>
                </a:solidFill>
                <a:latin typeface="Trebuchet MS" panose="020B0603020202020204" pitchFamily="34" charset="0"/>
              </a:rPr>
              <a:t> Element</a:t>
            </a:r>
          </a:p>
          <a:p>
            <a:pPr eaLnBrk="1" hangingPunct="1"/>
            <a:r>
              <a:rPr lang="en-US" sz="2000" dirty="0">
                <a:latin typeface="Trebuchet MS" panose="020B0603020202020204" pitchFamily="34" charset="0"/>
              </a:rPr>
              <a:t>	*</a:t>
            </a:r>
            <a:r>
              <a:rPr lang="en-US" sz="2000" dirty="0" err="1">
                <a:latin typeface="Trebuchet MS" panose="020B0603020202020204" pitchFamily="34" charset="0"/>
              </a:rPr>
              <a:t>ptr</a:t>
            </a:r>
            <a:r>
              <a:rPr lang="en-US" sz="2000" dirty="0">
                <a:latin typeface="Trebuchet MS" panose="020B0603020202020204" pitchFamily="34" charset="0"/>
              </a:rPr>
              <a:t> = 293; </a:t>
            </a:r>
            <a:r>
              <a:rPr lang="en-US" sz="2000" dirty="0">
                <a:solidFill>
                  <a:srgbClr val="00B050"/>
                </a:solidFill>
                <a:latin typeface="Trebuchet MS" panose="020B0603020202020204" pitchFamily="34" charset="0"/>
              </a:rPr>
              <a:t>// 293 value store at 4</a:t>
            </a:r>
            <a:r>
              <a:rPr lang="en-US" sz="2000" baseline="30000" dirty="0">
                <a:solidFill>
                  <a:srgbClr val="00B050"/>
                </a:solidFill>
                <a:latin typeface="Trebuchet MS" panose="020B0603020202020204" pitchFamily="34" charset="0"/>
              </a:rPr>
              <a:t>th</a:t>
            </a:r>
            <a:r>
              <a:rPr lang="en-US" sz="2000" dirty="0">
                <a:solidFill>
                  <a:srgbClr val="00B050"/>
                </a:solidFill>
                <a:latin typeface="Trebuchet MS" panose="020B0603020202020204" pitchFamily="34" charset="0"/>
              </a:rPr>
              <a:t> element address</a:t>
            </a:r>
          </a:p>
          <a:p>
            <a:pPr eaLnBrk="1" hangingPunct="1"/>
            <a:endParaRPr lang="en-US" sz="2000" dirty="0">
              <a:solidFill>
                <a:srgbClr val="008000"/>
              </a:solidFill>
              <a:latin typeface="Trebuchet MS" panose="020B0603020202020204" pitchFamily="34" charset="0"/>
            </a:endParaRPr>
          </a:p>
          <a:p>
            <a:pPr eaLnBrk="1" hangingPunct="1"/>
            <a:r>
              <a:rPr lang="en-US" sz="2000" dirty="0">
                <a:latin typeface="Trebuchet MS" panose="020B0603020202020204" pitchFamily="34" charset="0"/>
              </a:rPr>
              <a:t>}</a:t>
            </a:r>
          </a:p>
        </p:txBody>
      </p:sp>
      <p:sp>
        <p:nvSpPr>
          <p:cNvPr id="106498" name="Rectangle 2"/>
          <p:cNvSpPr>
            <a:spLocks noGrp="1" noChangeArrowheads="1"/>
          </p:cNvSpPr>
          <p:nvPr>
            <p:ph type="title"/>
          </p:nvPr>
        </p:nvSpPr>
        <p:spPr/>
        <p:txBody>
          <a:bodyPr>
            <a:normAutofit/>
          </a:bodyPr>
          <a:lstStyle/>
          <a:p>
            <a:pPr eaLnBrk="1" hangingPunct="1">
              <a:defRPr/>
            </a:pPr>
            <a:r>
              <a:rPr lang="en-US" dirty="0">
                <a:cs typeface="+mj-cs"/>
              </a:rPr>
              <a:t>Accessing 1-Dimensional Array</a:t>
            </a:r>
          </a:p>
        </p:txBody>
      </p:sp>
      <p:sp>
        <p:nvSpPr>
          <p:cNvPr id="50" name="Rectangle 4">
            <a:extLst>
              <a:ext uri="{FF2B5EF4-FFF2-40B4-BE49-F238E27FC236}">
                <a16:creationId xmlns:a16="http://schemas.microsoft.com/office/drawing/2014/main" id="{E8FDCA28-02FB-45BC-8814-7F52568AFBB0}"/>
              </a:ext>
            </a:extLst>
          </p:cNvPr>
          <p:cNvSpPr>
            <a:spLocks noChangeArrowheads="1"/>
          </p:cNvSpPr>
          <p:nvPr/>
        </p:nvSpPr>
        <p:spPr bwMode="auto">
          <a:xfrm>
            <a:off x="8001000" y="1295400"/>
            <a:ext cx="2514600" cy="4495800"/>
          </a:xfrm>
          <a:prstGeom prst="rect">
            <a:avLst/>
          </a:prstGeom>
          <a:solidFill>
            <a:schemeClr val="bg2">
              <a:lumMod val="90000"/>
            </a:scheme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p>
        </p:txBody>
      </p:sp>
      <p:grpSp>
        <p:nvGrpSpPr>
          <p:cNvPr id="51" name="Group 5">
            <a:extLst>
              <a:ext uri="{FF2B5EF4-FFF2-40B4-BE49-F238E27FC236}">
                <a16:creationId xmlns:a16="http://schemas.microsoft.com/office/drawing/2014/main" id="{7790BFCB-87BE-4854-95DC-E113E6B6919F}"/>
              </a:ext>
            </a:extLst>
          </p:cNvPr>
          <p:cNvGrpSpPr>
            <a:grpSpLocks/>
          </p:cNvGrpSpPr>
          <p:nvPr/>
        </p:nvGrpSpPr>
        <p:grpSpPr bwMode="auto">
          <a:xfrm>
            <a:off x="8077200" y="1371600"/>
            <a:ext cx="2362200" cy="381000"/>
            <a:chOff x="4128" y="864"/>
            <a:chExt cx="1488" cy="240"/>
          </a:xfrm>
        </p:grpSpPr>
        <p:sp>
          <p:nvSpPr>
            <p:cNvPr id="52" name="Text Box 6">
              <a:extLst>
                <a:ext uri="{FF2B5EF4-FFF2-40B4-BE49-F238E27FC236}">
                  <a16:creationId xmlns:a16="http://schemas.microsoft.com/office/drawing/2014/main" id="{E16FB85A-AE6E-4F96-B698-2CF24299EB7F}"/>
                </a:ext>
              </a:extLst>
            </p:cNvPr>
            <p:cNvSpPr txBox="1">
              <a:spLocks noChangeArrowheads="1"/>
            </p:cNvSpPr>
            <p:nvPr/>
          </p:nvSpPr>
          <p:spPr bwMode="auto">
            <a:xfrm>
              <a:off x="4128" y="867"/>
              <a:ext cx="720" cy="237"/>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Address</a:t>
              </a:r>
            </a:p>
          </p:txBody>
        </p:sp>
        <p:sp>
          <p:nvSpPr>
            <p:cNvPr id="53" name="Text Box 7">
              <a:extLst>
                <a:ext uri="{FF2B5EF4-FFF2-40B4-BE49-F238E27FC236}">
                  <a16:creationId xmlns:a16="http://schemas.microsoft.com/office/drawing/2014/main" id="{9FE71080-0688-44D2-B9CF-B412BCDF1B89}"/>
                </a:ext>
              </a:extLst>
            </p:cNvPr>
            <p:cNvSpPr txBox="1">
              <a:spLocks noChangeArrowheads="1"/>
            </p:cNvSpPr>
            <p:nvPr/>
          </p:nvSpPr>
          <p:spPr bwMode="auto">
            <a:xfrm>
              <a:off x="4848" y="864"/>
              <a:ext cx="768" cy="237"/>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Data</a:t>
              </a:r>
            </a:p>
          </p:txBody>
        </p:sp>
      </p:grpSp>
      <p:grpSp>
        <p:nvGrpSpPr>
          <p:cNvPr id="54" name="Group 8">
            <a:extLst>
              <a:ext uri="{FF2B5EF4-FFF2-40B4-BE49-F238E27FC236}">
                <a16:creationId xmlns:a16="http://schemas.microsoft.com/office/drawing/2014/main" id="{D200DD0B-425A-4D3F-B249-470224DF0C6E}"/>
              </a:ext>
            </a:extLst>
          </p:cNvPr>
          <p:cNvGrpSpPr>
            <a:grpSpLocks/>
          </p:cNvGrpSpPr>
          <p:nvPr/>
        </p:nvGrpSpPr>
        <p:grpSpPr bwMode="auto">
          <a:xfrm>
            <a:off x="8077200" y="1752600"/>
            <a:ext cx="2362200" cy="319088"/>
            <a:chOff x="4128" y="864"/>
            <a:chExt cx="1488" cy="201"/>
          </a:xfrm>
        </p:grpSpPr>
        <p:sp>
          <p:nvSpPr>
            <p:cNvPr id="55" name="Text Box 9">
              <a:extLst>
                <a:ext uri="{FF2B5EF4-FFF2-40B4-BE49-F238E27FC236}">
                  <a16:creationId xmlns:a16="http://schemas.microsoft.com/office/drawing/2014/main" id="{6872EA91-5F1D-49FB-8C91-0013D15D23D0}"/>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980</a:t>
              </a:r>
            </a:p>
          </p:txBody>
        </p:sp>
        <p:sp>
          <p:nvSpPr>
            <p:cNvPr id="56" name="Text Box 10">
              <a:extLst>
                <a:ext uri="{FF2B5EF4-FFF2-40B4-BE49-F238E27FC236}">
                  <a16:creationId xmlns:a16="http://schemas.microsoft.com/office/drawing/2014/main" id="{FF65E4B4-3C0F-4EB7-84AD-8069332D1BA1}"/>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0</a:t>
              </a:r>
            </a:p>
          </p:txBody>
        </p:sp>
      </p:grpSp>
      <p:grpSp>
        <p:nvGrpSpPr>
          <p:cNvPr id="57" name="Group 11">
            <a:extLst>
              <a:ext uri="{FF2B5EF4-FFF2-40B4-BE49-F238E27FC236}">
                <a16:creationId xmlns:a16="http://schemas.microsoft.com/office/drawing/2014/main" id="{5A335F6B-8F45-4A2D-BF3D-45D5357BF437}"/>
              </a:ext>
            </a:extLst>
          </p:cNvPr>
          <p:cNvGrpSpPr>
            <a:grpSpLocks/>
          </p:cNvGrpSpPr>
          <p:nvPr/>
        </p:nvGrpSpPr>
        <p:grpSpPr bwMode="auto">
          <a:xfrm>
            <a:off x="8077200" y="2057400"/>
            <a:ext cx="2362200" cy="319088"/>
            <a:chOff x="4128" y="864"/>
            <a:chExt cx="1488" cy="201"/>
          </a:xfrm>
        </p:grpSpPr>
        <p:sp>
          <p:nvSpPr>
            <p:cNvPr id="58" name="Text Box 12">
              <a:extLst>
                <a:ext uri="{FF2B5EF4-FFF2-40B4-BE49-F238E27FC236}">
                  <a16:creationId xmlns:a16="http://schemas.microsoft.com/office/drawing/2014/main" id="{04D9BA75-2D75-4495-86CB-67A9C5BDAC6B}"/>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984</a:t>
              </a:r>
            </a:p>
          </p:txBody>
        </p:sp>
        <p:sp>
          <p:nvSpPr>
            <p:cNvPr id="59" name="Text Box 13">
              <a:extLst>
                <a:ext uri="{FF2B5EF4-FFF2-40B4-BE49-F238E27FC236}">
                  <a16:creationId xmlns:a16="http://schemas.microsoft.com/office/drawing/2014/main" id="{52914F16-A5F0-4EE2-B28B-0A2626C26D4A}"/>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1</a:t>
              </a:r>
            </a:p>
          </p:txBody>
        </p:sp>
      </p:grpSp>
      <p:grpSp>
        <p:nvGrpSpPr>
          <p:cNvPr id="60" name="Group 14">
            <a:extLst>
              <a:ext uri="{FF2B5EF4-FFF2-40B4-BE49-F238E27FC236}">
                <a16:creationId xmlns:a16="http://schemas.microsoft.com/office/drawing/2014/main" id="{2E169C23-DA8D-4E93-AD82-0D67B484EE2F}"/>
              </a:ext>
            </a:extLst>
          </p:cNvPr>
          <p:cNvGrpSpPr>
            <a:grpSpLocks/>
          </p:cNvGrpSpPr>
          <p:nvPr/>
        </p:nvGrpSpPr>
        <p:grpSpPr bwMode="auto">
          <a:xfrm>
            <a:off x="8077200" y="2362200"/>
            <a:ext cx="2362200" cy="319088"/>
            <a:chOff x="4128" y="864"/>
            <a:chExt cx="1488" cy="201"/>
          </a:xfrm>
        </p:grpSpPr>
        <p:sp>
          <p:nvSpPr>
            <p:cNvPr id="61" name="Text Box 15">
              <a:extLst>
                <a:ext uri="{FF2B5EF4-FFF2-40B4-BE49-F238E27FC236}">
                  <a16:creationId xmlns:a16="http://schemas.microsoft.com/office/drawing/2014/main" id="{4D74DFD8-A9D4-4AC5-905C-972044DEC22D}"/>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988</a:t>
              </a:r>
            </a:p>
          </p:txBody>
        </p:sp>
        <p:sp>
          <p:nvSpPr>
            <p:cNvPr id="62" name="Text Box 16">
              <a:extLst>
                <a:ext uri="{FF2B5EF4-FFF2-40B4-BE49-F238E27FC236}">
                  <a16:creationId xmlns:a16="http://schemas.microsoft.com/office/drawing/2014/main" id="{107E18A1-5480-4BD2-BB10-74316F1B9AE1}"/>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2</a:t>
              </a:r>
            </a:p>
          </p:txBody>
        </p:sp>
      </p:grpSp>
      <p:grpSp>
        <p:nvGrpSpPr>
          <p:cNvPr id="63" name="Group 17">
            <a:extLst>
              <a:ext uri="{FF2B5EF4-FFF2-40B4-BE49-F238E27FC236}">
                <a16:creationId xmlns:a16="http://schemas.microsoft.com/office/drawing/2014/main" id="{43F5AA4C-6D15-44AD-A1AC-4F652B82A5F8}"/>
              </a:ext>
            </a:extLst>
          </p:cNvPr>
          <p:cNvGrpSpPr>
            <a:grpSpLocks/>
          </p:cNvGrpSpPr>
          <p:nvPr/>
        </p:nvGrpSpPr>
        <p:grpSpPr bwMode="auto">
          <a:xfrm>
            <a:off x="8077200" y="2667000"/>
            <a:ext cx="2362200" cy="319088"/>
            <a:chOff x="4128" y="864"/>
            <a:chExt cx="1488" cy="201"/>
          </a:xfrm>
        </p:grpSpPr>
        <p:sp>
          <p:nvSpPr>
            <p:cNvPr id="64" name="Text Box 18">
              <a:extLst>
                <a:ext uri="{FF2B5EF4-FFF2-40B4-BE49-F238E27FC236}">
                  <a16:creationId xmlns:a16="http://schemas.microsoft.com/office/drawing/2014/main" id="{AD7C0343-09BA-451D-B29B-475F67222BDF}"/>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992</a:t>
              </a:r>
            </a:p>
          </p:txBody>
        </p:sp>
        <p:sp>
          <p:nvSpPr>
            <p:cNvPr id="65" name="Text Box 19">
              <a:extLst>
                <a:ext uri="{FF2B5EF4-FFF2-40B4-BE49-F238E27FC236}">
                  <a16:creationId xmlns:a16="http://schemas.microsoft.com/office/drawing/2014/main" id="{5DA4B1C4-7147-48BF-81B2-12FC1F700136}"/>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sz="1400" b="1" dirty="0">
                  <a:solidFill>
                    <a:srgbClr val="FF0000"/>
                  </a:solidFill>
                </a:rPr>
                <a:t>293</a:t>
              </a:r>
            </a:p>
          </p:txBody>
        </p:sp>
      </p:grpSp>
      <p:grpSp>
        <p:nvGrpSpPr>
          <p:cNvPr id="66" name="Group 20">
            <a:extLst>
              <a:ext uri="{FF2B5EF4-FFF2-40B4-BE49-F238E27FC236}">
                <a16:creationId xmlns:a16="http://schemas.microsoft.com/office/drawing/2014/main" id="{A6D2629A-4850-4E86-840F-A6C07B2F60D6}"/>
              </a:ext>
            </a:extLst>
          </p:cNvPr>
          <p:cNvGrpSpPr>
            <a:grpSpLocks/>
          </p:cNvGrpSpPr>
          <p:nvPr/>
        </p:nvGrpSpPr>
        <p:grpSpPr bwMode="auto">
          <a:xfrm>
            <a:off x="8077200" y="2971800"/>
            <a:ext cx="2362200" cy="319088"/>
            <a:chOff x="4128" y="864"/>
            <a:chExt cx="1488" cy="201"/>
          </a:xfrm>
        </p:grpSpPr>
        <p:sp>
          <p:nvSpPr>
            <p:cNvPr id="67" name="Text Box 21">
              <a:extLst>
                <a:ext uri="{FF2B5EF4-FFF2-40B4-BE49-F238E27FC236}">
                  <a16:creationId xmlns:a16="http://schemas.microsoft.com/office/drawing/2014/main" id="{591C4C40-0184-4ED4-B673-1B57E358290B}"/>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996</a:t>
              </a:r>
            </a:p>
          </p:txBody>
        </p:sp>
        <p:sp>
          <p:nvSpPr>
            <p:cNvPr id="68" name="Text Box 22">
              <a:extLst>
                <a:ext uri="{FF2B5EF4-FFF2-40B4-BE49-F238E27FC236}">
                  <a16:creationId xmlns:a16="http://schemas.microsoft.com/office/drawing/2014/main" id="{F759272A-1E94-41CE-AD56-1D561E228495}"/>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  Element 4</a:t>
              </a:r>
              <a:endParaRPr lang="en-US" sz="1400" b="1" dirty="0">
                <a:solidFill>
                  <a:srgbClr val="FF0000"/>
                </a:solidFill>
              </a:endParaRPr>
            </a:p>
          </p:txBody>
        </p:sp>
      </p:grpSp>
      <p:grpSp>
        <p:nvGrpSpPr>
          <p:cNvPr id="69" name="Group 23">
            <a:extLst>
              <a:ext uri="{FF2B5EF4-FFF2-40B4-BE49-F238E27FC236}">
                <a16:creationId xmlns:a16="http://schemas.microsoft.com/office/drawing/2014/main" id="{50B438A0-91CA-490B-A932-F7CDE6A52D03}"/>
              </a:ext>
            </a:extLst>
          </p:cNvPr>
          <p:cNvGrpSpPr>
            <a:grpSpLocks/>
          </p:cNvGrpSpPr>
          <p:nvPr/>
        </p:nvGrpSpPr>
        <p:grpSpPr bwMode="auto">
          <a:xfrm>
            <a:off x="8077200" y="3276600"/>
            <a:ext cx="2362200" cy="319088"/>
            <a:chOff x="4128" y="864"/>
            <a:chExt cx="1488" cy="201"/>
          </a:xfrm>
        </p:grpSpPr>
        <p:sp>
          <p:nvSpPr>
            <p:cNvPr id="70" name="Text Box 24">
              <a:extLst>
                <a:ext uri="{FF2B5EF4-FFF2-40B4-BE49-F238E27FC236}">
                  <a16:creationId xmlns:a16="http://schemas.microsoft.com/office/drawing/2014/main" id="{28339BD9-DBDE-4177-8B59-F0AC635C5629}"/>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1000</a:t>
              </a:r>
            </a:p>
          </p:txBody>
        </p:sp>
        <p:sp>
          <p:nvSpPr>
            <p:cNvPr id="71" name="Text Box 25">
              <a:extLst>
                <a:ext uri="{FF2B5EF4-FFF2-40B4-BE49-F238E27FC236}">
                  <a16:creationId xmlns:a16="http://schemas.microsoft.com/office/drawing/2014/main" id="{4A8C5810-70C4-4865-9B9B-2E578022FD4B}"/>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5</a:t>
              </a:r>
            </a:p>
          </p:txBody>
        </p:sp>
      </p:grpSp>
      <p:grpSp>
        <p:nvGrpSpPr>
          <p:cNvPr id="72" name="Group 26">
            <a:extLst>
              <a:ext uri="{FF2B5EF4-FFF2-40B4-BE49-F238E27FC236}">
                <a16:creationId xmlns:a16="http://schemas.microsoft.com/office/drawing/2014/main" id="{44131E82-D349-4275-A4A6-1D19FC7A80C1}"/>
              </a:ext>
            </a:extLst>
          </p:cNvPr>
          <p:cNvGrpSpPr>
            <a:grpSpLocks/>
          </p:cNvGrpSpPr>
          <p:nvPr/>
        </p:nvGrpSpPr>
        <p:grpSpPr bwMode="auto">
          <a:xfrm>
            <a:off x="8077200" y="3581400"/>
            <a:ext cx="2362200" cy="319088"/>
            <a:chOff x="4128" y="864"/>
            <a:chExt cx="1488" cy="201"/>
          </a:xfrm>
        </p:grpSpPr>
        <p:sp>
          <p:nvSpPr>
            <p:cNvPr id="73" name="Text Box 27">
              <a:extLst>
                <a:ext uri="{FF2B5EF4-FFF2-40B4-BE49-F238E27FC236}">
                  <a16:creationId xmlns:a16="http://schemas.microsoft.com/office/drawing/2014/main" id="{15F3EAB9-CDA5-40F7-ADC7-F245DAC0307F}"/>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1004</a:t>
              </a:r>
            </a:p>
          </p:txBody>
        </p:sp>
        <p:sp>
          <p:nvSpPr>
            <p:cNvPr id="74" name="Text Box 28">
              <a:extLst>
                <a:ext uri="{FF2B5EF4-FFF2-40B4-BE49-F238E27FC236}">
                  <a16:creationId xmlns:a16="http://schemas.microsoft.com/office/drawing/2014/main" id="{0D8A1C89-82C2-4AE2-A0BA-0DBC03891383}"/>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6</a:t>
              </a:r>
            </a:p>
          </p:txBody>
        </p:sp>
      </p:grpSp>
      <p:grpSp>
        <p:nvGrpSpPr>
          <p:cNvPr id="75" name="Group 29">
            <a:extLst>
              <a:ext uri="{FF2B5EF4-FFF2-40B4-BE49-F238E27FC236}">
                <a16:creationId xmlns:a16="http://schemas.microsoft.com/office/drawing/2014/main" id="{03F88C8F-7E48-4CEE-ADF8-349F52B96B89}"/>
              </a:ext>
            </a:extLst>
          </p:cNvPr>
          <p:cNvGrpSpPr>
            <a:grpSpLocks/>
          </p:cNvGrpSpPr>
          <p:nvPr/>
        </p:nvGrpSpPr>
        <p:grpSpPr bwMode="auto">
          <a:xfrm>
            <a:off x="8077200" y="3886200"/>
            <a:ext cx="2362200" cy="319088"/>
            <a:chOff x="4128" y="864"/>
            <a:chExt cx="1488" cy="201"/>
          </a:xfrm>
        </p:grpSpPr>
        <p:sp>
          <p:nvSpPr>
            <p:cNvPr id="76" name="Text Box 30">
              <a:extLst>
                <a:ext uri="{FF2B5EF4-FFF2-40B4-BE49-F238E27FC236}">
                  <a16:creationId xmlns:a16="http://schemas.microsoft.com/office/drawing/2014/main" id="{5D7B68C4-9C62-41E2-9CA1-29DEAA5DC690}"/>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1008</a:t>
              </a:r>
            </a:p>
          </p:txBody>
        </p:sp>
        <p:sp>
          <p:nvSpPr>
            <p:cNvPr id="77" name="Text Box 31">
              <a:extLst>
                <a:ext uri="{FF2B5EF4-FFF2-40B4-BE49-F238E27FC236}">
                  <a16:creationId xmlns:a16="http://schemas.microsoft.com/office/drawing/2014/main" id="{7DA6DA9C-EC8D-4CDF-8E93-560D63BEFBF3}"/>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7</a:t>
              </a:r>
            </a:p>
          </p:txBody>
        </p:sp>
      </p:grpSp>
      <p:grpSp>
        <p:nvGrpSpPr>
          <p:cNvPr id="78" name="Group 32">
            <a:extLst>
              <a:ext uri="{FF2B5EF4-FFF2-40B4-BE49-F238E27FC236}">
                <a16:creationId xmlns:a16="http://schemas.microsoft.com/office/drawing/2014/main" id="{D2EA8CA8-4627-4417-B92F-2901253026C5}"/>
              </a:ext>
            </a:extLst>
          </p:cNvPr>
          <p:cNvGrpSpPr>
            <a:grpSpLocks/>
          </p:cNvGrpSpPr>
          <p:nvPr/>
        </p:nvGrpSpPr>
        <p:grpSpPr bwMode="auto">
          <a:xfrm>
            <a:off x="8077200" y="4191000"/>
            <a:ext cx="2362200" cy="319088"/>
            <a:chOff x="4128" y="864"/>
            <a:chExt cx="1488" cy="201"/>
          </a:xfrm>
        </p:grpSpPr>
        <p:sp>
          <p:nvSpPr>
            <p:cNvPr id="79" name="Text Box 33">
              <a:extLst>
                <a:ext uri="{FF2B5EF4-FFF2-40B4-BE49-F238E27FC236}">
                  <a16:creationId xmlns:a16="http://schemas.microsoft.com/office/drawing/2014/main" id="{55D582FB-C4E3-46E8-BD19-4FE322394ECF}"/>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1012</a:t>
              </a:r>
            </a:p>
          </p:txBody>
        </p:sp>
        <p:sp>
          <p:nvSpPr>
            <p:cNvPr id="80" name="Text Box 34">
              <a:extLst>
                <a:ext uri="{FF2B5EF4-FFF2-40B4-BE49-F238E27FC236}">
                  <a16:creationId xmlns:a16="http://schemas.microsoft.com/office/drawing/2014/main" id="{25039B04-A6BE-4C28-8687-64459428FB6A}"/>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8</a:t>
              </a:r>
            </a:p>
          </p:txBody>
        </p:sp>
      </p:grpSp>
      <p:grpSp>
        <p:nvGrpSpPr>
          <p:cNvPr id="81" name="Group 35">
            <a:extLst>
              <a:ext uri="{FF2B5EF4-FFF2-40B4-BE49-F238E27FC236}">
                <a16:creationId xmlns:a16="http://schemas.microsoft.com/office/drawing/2014/main" id="{C07F6A5C-4DF6-401C-ADFB-32A605D28927}"/>
              </a:ext>
            </a:extLst>
          </p:cNvPr>
          <p:cNvGrpSpPr>
            <a:grpSpLocks/>
          </p:cNvGrpSpPr>
          <p:nvPr/>
        </p:nvGrpSpPr>
        <p:grpSpPr bwMode="auto">
          <a:xfrm>
            <a:off x="8077200" y="5410202"/>
            <a:ext cx="2362200" cy="314326"/>
            <a:chOff x="4128" y="864"/>
            <a:chExt cx="1488" cy="198"/>
          </a:xfrm>
        </p:grpSpPr>
        <p:sp>
          <p:nvSpPr>
            <p:cNvPr id="82" name="Text Box 36">
              <a:extLst>
                <a:ext uri="{FF2B5EF4-FFF2-40B4-BE49-F238E27FC236}">
                  <a16:creationId xmlns:a16="http://schemas.microsoft.com/office/drawing/2014/main" id="{B69E128D-A36C-492A-A752-DB3AB596DBD8}"/>
                </a:ext>
              </a:extLst>
            </p:cNvPr>
            <p:cNvSpPr txBox="1">
              <a:spLocks noChangeArrowheads="1"/>
            </p:cNvSpPr>
            <p:nvPr/>
          </p:nvSpPr>
          <p:spPr bwMode="auto">
            <a:xfrm>
              <a:off x="4128" y="867"/>
              <a:ext cx="720" cy="194"/>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a:t>
              </a:r>
            </a:p>
          </p:txBody>
        </p:sp>
        <p:sp>
          <p:nvSpPr>
            <p:cNvPr id="83" name="Text Box 37">
              <a:extLst>
                <a:ext uri="{FF2B5EF4-FFF2-40B4-BE49-F238E27FC236}">
                  <a16:creationId xmlns:a16="http://schemas.microsoft.com/office/drawing/2014/main" id="{47A8C80D-7BF8-4B70-80D1-A67D159DA7B1}"/>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Element 49</a:t>
              </a:r>
            </a:p>
          </p:txBody>
        </p:sp>
      </p:grpSp>
      <p:grpSp>
        <p:nvGrpSpPr>
          <p:cNvPr id="84" name="Group 38">
            <a:extLst>
              <a:ext uri="{FF2B5EF4-FFF2-40B4-BE49-F238E27FC236}">
                <a16:creationId xmlns:a16="http://schemas.microsoft.com/office/drawing/2014/main" id="{2823CDDA-0632-43FF-BCF9-5CD944A08698}"/>
              </a:ext>
            </a:extLst>
          </p:cNvPr>
          <p:cNvGrpSpPr>
            <a:grpSpLocks/>
          </p:cNvGrpSpPr>
          <p:nvPr/>
        </p:nvGrpSpPr>
        <p:grpSpPr bwMode="auto">
          <a:xfrm>
            <a:off x="8077200" y="4572001"/>
            <a:ext cx="2362200" cy="371475"/>
            <a:chOff x="4128" y="864"/>
            <a:chExt cx="1488" cy="234"/>
          </a:xfrm>
          <a:solidFill>
            <a:schemeClr val="bg2">
              <a:lumMod val="90000"/>
            </a:schemeClr>
          </a:solidFill>
        </p:grpSpPr>
        <p:sp>
          <p:nvSpPr>
            <p:cNvPr id="85" name="Text Box 39">
              <a:extLst>
                <a:ext uri="{FF2B5EF4-FFF2-40B4-BE49-F238E27FC236}">
                  <a16:creationId xmlns:a16="http://schemas.microsoft.com/office/drawing/2014/main" id="{E23C3EA8-D314-4205-8E5A-E01E0A23583F}"/>
                </a:ext>
              </a:extLst>
            </p:cNvPr>
            <p:cNvSpPr txBox="1">
              <a:spLocks noChangeArrowheads="1"/>
            </p:cNvSpPr>
            <p:nvPr/>
          </p:nvSpPr>
          <p:spPr bwMode="auto">
            <a:xfrm>
              <a:off x="4128" y="867"/>
              <a:ext cx="720" cy="2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t>
              </a:r>
            </a:p>
          </p:txBody>
        </p:sp>
        <p:sp>
          <p:nvSpPr>
            <p:cNvPr id="86" name="Text Box 40">
              <a:extLst>
                <a:ext uri="{FF2B5EF4-FFF2-40B4-BE49-F238E27FC236}">
                  <a16:creationId xmlns:a16="http://schemas.microsoft.com/office/drawing/2014/main" id="{B238ABBB-6E55-41CD-B45A-D76064A639B7}"/>
                </a:ext>
              </a:extLst>
            </p:cNvPr>
            <p:cNvSpPr txBox="1">
              <a:spLocks noChangeArrowheads="1"/>
            </p:cNvSpPr>
            <p:nvPr/>
          </p:nvSpPr>
          <p:spPr bwMode="auto">
            <a:xfrm>
              <a:off x="4848" y="864"/>
              <a:ext cx="768" cy="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endParaRPr lang="fr-FR" sz="1600" b="1"/>
            </a:p>
          </p:txBody>
        </p:sp>
      </p:grpSp>
      <p:grpSp>
        <p:nvGrpSpPr>
          <p:cNvPr id="87" name="Group 41">
            <a:extLst>
              <a:ext uri="{FF2B5EF4-FFF2-40B4-BE49-F238E27FC236}">
                <a16:creationId xmlns:a16="http://schemas.microsoft.com/office/drawing/2014/main" id="{C89BFC51-1022-4276-8DF3-2D769272C827}"/>
              </a:ext>
            </a:extLst>
          </p:cNvPr>
          <p:cNvGrpSpPr>
            <a:grpSpLocks/>
          </p:cNvGrpSpPr>
          <p:nvPr/>
        </p:nvGrpSpPr>
        <p:grpSpPr bwMode="auto">
          <a:xfrm>
            <a:off x="8077200" y="4953001"/>
            <a:ext cx="2362200" cy="371475"/>
            <a:chOff x="4128" y="864"/>
            <a:chExt cx="1488" cy="234"/>
          </a:xfrm>
          <a:solidFill>
            <a:schemeClr val="bg2">
              <a:lumMod val="90000"/>
            </a:schemeClr>
          </a:solidFill>
        </p:grpSpPr>
        <p:sp>
          <p:nvSpPr>
            <p:cNvPr id="88" name="Text Box 42">
              <a:extLst>
                <a:ext uri="{FF2B5EF4-FFF2-40B4-BE49-F238E27FC236}">
                  <a16:creationId xmlns:a16="http://schemas.microsoft.com/office/drawing/2014/main" id="{2970C27D-2E16-4856-A9D5-094825834602}"/>
                </a:ext>
              </a:extLst>
            </p:cNvPr>
            <p:cNvSpPr txBox="1">
              <a:spLocks noChangeArrowheads="1"/>
            </p:cNvSpPr>
            <p:nvPr/>
          </p:nvSpPr>
          <p:spPr bwMode="auto">
            <a:xfrm>
              <a:off x="4128" y="867"/>
              <a:ext cx="720" cy="2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t>
              </a:r>
            </a:p>
          </p:txBody>
        </p:sp>
        <p:sp>
          <p:nvSpPr>
            <p:cNvPr id="89" name="Text Box 43">
              <a:extLst>
                <a:ext uri="{FF2B5EF4-FFF2-40B4-BE49-F238E27FC236}">
                  <a16:creationId xmlns:a16="http://schemas.microsoft.com/office/drawing/2014/main" id="{4FA56520-BC8A-402B-9968-2AFDCC0BD942}"/>
                </a:ext>
              </a:extLst>
            </p:cNvPr>
            <p:cNvSpPr txBox="1">
              <a:spLocks noChangeArrowheads="1"/>
            </p:cNvSpPr>
            <p:nvPr/>
          </p:nvSpPr>
          <p:spPr bwMode="auto">
            <a:xfrm>
              <a:off x="4848" y="864"/>
              <a:ext cx="768" cy="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endParaRPr lang="fr-FR" sz="1600" b="1"/>
            </a:p>
          </p:txBody>
        </p:sp>
      </p:grpSp>
      <p:sp>
        <p:nvSpPr>
          <p:cNvPr id="106541" name="Line 45"/>
          <p:cNvSpPr>
            <a:spLocks noChangeShapeType="1"/>
          </p:cNvSpPr>
          <p:nvPr/>
        </p:nvSpPr>
        <p:spPr bwMode="auto">
          <a:xfrm flipV="1">
            <a:off x="4724400" y="2914650"/>
            <a:ext cx="4724400" cy="157003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6540" name="Line 44"/>
          <p:cNvSpPr>
            <a:spLocks noChangeShapeType="1"/>
          </p:cNvSpPr>
          <p:nvPr/>
        </p:nvSpPr>
        <p:spPr bwMode="auto">
          <a:xfrm flipV="1">
            <a:off x="4267200" y="3098800"/>
            <a:ext cx="3810000" cy="108108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6539" name="Line 43"/>
          <p:cNvSpPr>
            <a:spLocks noChangeShapeType="1"/>
          </p:cNvSpPr>
          <p:nvPr/>
        </p:nvSpPr>
        <p:spPr bwMode="auto">
          <a:xfrm flipV="1">
            <a:off x="3886200" y="1903414"/>
            <a:ext cx="4191000" cy="142398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2476651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a:bodyPr>
          <a:lstStyle/>
          <a:p>
            <a:pPr eaLnBrk="1" hangingPunct="1">
              <a:defRPr/>
            </a:pPr>
            <a:r>
              <a:rPr lang="en-US" dirty="0">
                <a:cs typeface="+mj-cs"/>
              </a:rPr>
              <a:t>Accessing 1-Dimensional Array</a:t>
            </a:r>
          </a:p>
        </p:txBody>
      </p:sp>
      <p:sp>
        <p:nvSpPr>
          <p:cNvPr id="2" name="Slide Number Placeholder 1">
            <a:extLst>
              <a:ext uri="{FF2B5EF4-FFF2-40B4-BE49-F238E27FC236}">
                <a16:creationId xmlns:a16="http://schemas.microsoft.com/office/drawing/2014/main" id="{20AC56B6-0AC5-44AC-A4CC-D21599B03E46}"/>
              </a:ext>
            </a:extLst>
          </p:cNvPr>
          <p:cNvSpPr>
            <a:spLocks noGrp="1"/>
          </p:cNvSpPr>
          <p:nvPr>
            <p:ph type="sldNum" sz="quarter" idx="4294967295"/>
          </p:nvPr>
        </p:nvSpPr>
        <p:spPr>
          <a:xfrm>
            <a:off x="1524000" y="6356351"/>
            <a:ext cx="3086100" cy="365125"/>
          </a:xfrm>
        </p:spPr>
        <p:txBody>
          <a:bodyPr/>
          <a:lstStyle/>
          <a:p>
            <a:fld id="{BA28652E-AACC-B249-B75B-9215B21BC295}" type="slidenum">
              <a:rPr lang="en-US" smtClean="0"/>
              <a:pPr/>
              <a:t>106</a:t>
            </a:fld>
            <a:endParaRPr lang="en-US"/>
          </a:p>
        </p:txBody>
      </p:sp>
      <p:sp>
        <p:nvSpPr>
          <p:cNvPr id="7185" name="Text Box 43"/>
          <p:cNvSpPr txBox="1">
            <a:spLocks noChangeArrowheads="1"/>
          </p:cNvSpPr>
          <p:nvPr/>
        </p:nvSpPr>
        <p:spPr bwMode="auto">
          <a:xfrm>
            <a:off x="1752600" y="2362200"/>
            <a:ext cx="6019800" cy="28623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04813" indent="-404813"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dirty="0">
                <a:latin typeface="Trebuchet MS" panose="020B0603020202020204" pitchFamily="34" charset="0"/>
              </a:rPr>
              <a:t>	</a:t>
            </a:r>
            <a:r>
              <a:rPr lang="en-US" sz="2000" dirty="0" err="1">
                <a:latin typeface="Trebuchet MS" panose="020B0603020202020204" pitchFamily="34" charset="0"/>
              </a:rPr>
              <a:t>int</a:t>
            </a:r>
            <a:r>
              <a:rPr lang="en-US" sz="2000" dirty="0">
                <a:latin typeface="Trebuchet MS" panose="020B0603020202020204" pitchFamily="34" charset="0"/>
              </a:rPr>
              <a:t> List [ 50 ];</a:t>
            </a:r>
          </a:p>
          <a:p>
            <a:pPr eaLnBrk="1" hangingPunct="1"/>
            <a:r>
              <a:rPr lang="en-US" sz="2000" dirty="0">
                <a:latin typeface="Trebuchet MS" panose="020B0603020202020204" pitchFamily="34" charset="0"/>
              </a:rPr>
              <a:t>	</a:t>
            </a:r>
            <a:r>
              <a:rPr lang="en-US" sz="2000" dirty="0" err="1">
                <a:latin typeface="Trebuchet MS" panose="020B0603020202020204" pitchFamily="34" charset="0"/>
              </a:rPr>
              <a:t>int</a:t>
            </a:r>
            <a:r>
              <a:rPr lang="en-US" sz="2000" dirty="0">
                <a:latin typeface="Trebuchet MS" panose="020B0603020202020204" pitchFamily="34" charset="0"/>
              </a:rPr>
              <a:t> *Pointer;</a:t>
            </a:r>
          </a:p>
          <a:p>
            <a:pPr eaLnBrk="1" hangingPunct="1"/>
            <a:r>
              <a:rPr lang="en-US" sz="2000" dirty="0">
                <a:latin typeface="Trebuchet MS" panose="020B0603020202020204" pitchFamily="34" charset="0"/>
              </a:rPr>
              <a:t>	Pointer = List;</a:t>
            </a:r>
          </a:p>
          <a:p>
            <a:pPr eaLnBrk="1" hangingPunct="1"/>
            <a:r>
              <a:rPr lang="en-US" sz="2000" dirty="0">
                <a:latin typeface="Trebuchet MS" panose="020B0603020202020204" pitchFamily="34" charset="0"/>
              </a:rPr>
              <a:t>	</a:t>
            </a:r>
            <a:r>
              <a:rPr lang="en-US" sz="2000" dirty="0">
                <a:solidFill>
                  <a:srgbClr val="0070C0"/>
                </a:solidFill>
                <a:latin typeface="Trebuchet MS" panose="020B0603020202020204" pitchFamily="34" charset="0"/>
              </a:rPr>
              <a:t>for ( </a:t>
            </a:r>
            <a:r>
              <a:rPr lang="en-US" sz="2000" dirty="0" err="1">
                <a:solidFill>
                  <a:srgbClr val="0070C0"/>
                </a:solidFill>
                <a:latin typeface="Trebuchet MS" panose="020B0603020202020204" pitchFamily="34" charset="0"/>
              </a:rPr>
              <a:t>int</a:t>
            </a:r>
            <a:r>
              <a:rPr lang="en-US" sz="2000" dirty="0">
                <a:solidFill>
                  <a:srgbClr val="0070C0"/>
                </a:solidFill>
                <a:latin typeface="Trebuchet MS" panose="020B0603020202020204" pitchFamily="34" charset="0"/>
              </a:rPr>
              <a:t> </a:t>
            </a:r>
            <a:r>
              <a:rPr lang="en-US" sz="2000" dirty="0" err="1">
                <a:solidFill>
                  <a:srgbClr val="0070C0"/>
                </a:solidFill>
                <a:latin typeface="Trebuchet MS" panose="020B0603020202020204" pitchFamily="34" charset="0"/>
              </a:rPr>
              <a:t>i</a:t>
            </a:r>
            <a:r>
              <a:rPr lang="en-US" sz="2000" dirty="0">
                <a:solidFill>
                  <a:srgbClr val="0070C0"/>
                </a:solidFill>
                <a:latin typeface="Trebuchet MS" panose="020B0603020202020204" pitchFamily="34" charset="0"/>
              </a:rPr>
              <a:t> = 0; </a:t>
            </a:r>
            <a:r>
              <a:rPr lang="en-US" sz="2000" dirty="0" err="1">
                <a:solidFill>
                  <a:srgbClr val="0070C0"/>
                </a:solidFill>
                <a:latin typeface="Trebuchet MS" panose="020B0603020202020204" pitchFamily="34" charset="0"/>
              </a:rPr>
              <a:t>i</a:t>
            </a:r>
            <a:r>
              <a:rPr lang="en-US" sz="2000" dirty="0">
                <a:solidFill>
                  <a:srgbClr val="0070C0"/>
                </a:solidFill>
                <a:latin typeface="Trebuchet MS" panose="020B0603020202020204" pitchFamily="34" charset="0"/>
              </a:rPr>
              <a:t> &lt; 50; </a:t>
            </a:r>
            <a:r>
              <a:rPr lang="en-US" sz="2000" dirty="0" err="1">
                <a:solidFill>
                  <a:srgbClr val="0070C0"/>
                </a:solidFill>
                <a:latin typeface="Trebuchet MS" panose="020B0603020202020204" pitchFamily="34" charset="0"/>
              </a:rPr>
              <a:t>i</a:t>
            </a:r>
            <a:r>
              <a:rPr lang="en-US" sz="2000" dirty="0">
                <a:solidFill>
                  <a:srgbClr val="0070C0"/>
                </a:solidFill>
                <a:latin typeface="Trebuchet MS" panose="020B0603020202020204" pitchFamily="34" charset="0"/>
              </a:rPr>
              <a:t>++ )</a:t>
            </a:r>
          </a:p>
          <a:p>
            <a:pPr eaLnBrk="1" hangingPunct="1"/>
            <a:r>
              <a:rPr lang="en-US" sz="2000" dirty="0">
                <a:solidFill>
                  <a:srgbClr val="0070C0"/>
                </a:solidFill>
                <a:latin typeface="Trebuchet MS" panose="020B0603020202020204" pitchFamily="34" charset="0"/>
              </a:rPr>
              <a:t>	{</a:t>
            </a:r>
          </a:p>
          <a:p>
            <a:pPr eaLnBrk="1" hangingPunct="1"/>
            <a:r>
              <a:rPr lang="en-US" sz="2000" dirty="0">
                <a:solidFill>
                  <a:srgbClr val="0070C0"/>
                </a:solidFill>
                <a:latin typeface="Trebuchet MS" panose="020B0603020202020204" pitchFamily="34" charset="0"/>
              </a:rPr>
              <a:t>		</a:t>
            </a:r>
            <a:r>
              <a:rPr lang="en-US" sz="2000" dirty="0" err="1">
                <a:solidFill>
                  <a:srgbClr val="0070C0"/>
                </a:solidFill>
                <a:latin typeface="Trebuchet MS" panose="020B0603020202020204" pitchFamily="34" charset="0"/>
              </a:rPr>
              <a:t>cout</a:t>
            </a:r>
            <a:r>
              <a:rPr lang="en-US" sz="2000" dirty="0">
                <a:solidFill>
                  <a:srgbClr val="0070C0"/>
                </a:solidFill>
                <a:latin typeface="Trebuchet MS" panose="020B0603020202020204" pitchFamily="34" charset="0"/>
              </a:rPr>
              <a:t> &lt;&lt; *Pointer;</a:t>
            </a:r>
          </a:p>
          <a:p>
            <a:pPr eaLnBrk="1" hangingPunct="1"/>
            <a:r>
              <a:rPr lang="en-US" sz="2000" dirty="0">
                <a:solidFill>
                  <a:srgbClr val="0070C0"/>
                </a:solidFill>
                <a:latin typeface="Trebuchet MS" panose="020B0603020202020204" pitchFamily="34" charset="0"/>
              </a:rPr>
              <a:t>		Pointer++; </a:t>
            </a:r>
            <a:r>
              <a:rPr lang="en-US" sz="2000" b="1" dirty="0">
                <a:solidFill>
                  <a:srgbClr val="00B050"/>
                </a:solidFill>
                <a:latin typeface="Trebuchet MS" panose="020B0603020202020204" pitchFamily="34" charset="0"/>
              </a:rPr>
              <a:t>// Address of next element</a:t>
            </a:r>
            <a:r>
              <a:rPr lang="en-US" sz="2000" dirty="0">
                <a:solidFill>
                  <a:srgbClr val="00B050"/>
                </a:solidFill>
                <a:latin typeface="Trebuchet MS" panose="020B0603020202020204" pitchFamily="34" charset="0"/>
              </a:rPr>
              <a:t>	</a:t>
            </a:r>
          </a:p>
          <a:p>
            <a:pPr eaLnBrk="1" hangingPunct="1"/>
            <a:r>
              <a:rPr lang="en-US" sz="2000" dirty="0">
                <a:solidFill>
                  <a:srgbClr val="0070C0"/>
                </a:solidFill>
                <a:latin typeface="Trebuchet MS" panose="020B0603020202020204" pitchFamily="34" charset="0"/>
              </a:rPr>
              <a:t>     }</a:t>
            </a:r>
          </a:p>
          <a:p>
            <a:pPr eaLnBrk="1" hangingPunct="1"/>
            <a:endParaRPr lang="en-US" sz="2000" dirty="0">
              <a:latin typeface="Trebuchet MS" panose="020B0603020202020204" pitchFamily="34" charset="0"/>
            </a:endParaRPr>
          </a:p>
        </p:txBody>
      </p:sp>
      <p:sp>
        <p:nvSpPr>
          <p:cNvPr id="7186" name="Text Box 44"/>
          <p:cNvSpPr txBox="1">
            <a:spLocks noChangeArrowheads="1"/>
          </p:cNvSpPr>
          <p:nvPr/>
        </p:nvSpPr>
        <p:spPr bwMode="auto">
          <a:xfrm>
            <a:off x="1676400" y="6070600"/>
            <a:ext cx="6019800" cy="711200"/>
          </a:xfrm>
          <a:prstGeom prst="rect">
            <a:avLst/>
          </a:prstGeom>
          <a:solidFill>
            <a:schemeClr val="bg1"/>
          </a:solidFill>
          <a:ln w="9525">
            <a:solidFill>
              <a:schemeClr val="tx1"/>
            </a:solidFill>
            <a:miter lim="800000"/>
            <a:headEnd/>
            <a:tailEnd/>
          </a:ln>
        </p:spPr>
        <p:txBody>
          <a:bodyPr>
            <a:spAutoFit/>
          </a:bodyPr>
          <a:lstStyle>
            <a:lvl1pPr marL="404813" indent="-404813"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dirty="0">
                <a:latin typeface="Trebuchet MS" panose="020B0603020202020204" pitchFamily="34" charset="0"/>
              </a:rPr>
              <a:t>	for ( int index = 0; index &lt; 50; index++ )</a:t>
            </a:r>
          </a:p>
          <a:p>
            <a:pPr eaLnBrk="1" hangingPunct="1"/>
            <a:r>
              <a:rPr lang="en-US" sz="2000" dirty="0">
                <a:latin typeface="Trebuchet MS" panose="020B0603020202020204" pitchFamily="34" charset="0"/>
              </a:rPr>
              <a:t>		</a:t>
            </a:r>
            <a:r>
              <a:rPr lang="fr-FR" sz="2000" dirty="0">
                <a:latin typeface="Trebuchet MS" panose="020B0603020202020204" pitchFamily="34" charset="0"/>
              </a:rPr>
              <a:t>cout &lt;&lt;</a:t>
            </a:r>
            <a:r>
              <a:rPr lang="en-US" sz="2000" dirty="0">
                <a:latin typeface="Trebuchet MS" panose="020B0603020202020204" pitchFamily="34" charset="0"/>
              </a:rPr>
              <a:t>  Array [ index ] ;</a:t>
            </a:r>
          </a:p>
        </p:txBody>
      </p:sp>
      <p:sp>
        <p:nvSpPr>
          <p:cNvPr id="7187" name="AutoShape 45"/>
          <p:cNvSpPr>
            <a:spLocks/>
          </p:cNvSpPr>
          <p:nvPr/>
        </p:nvSpPr>
        <p:spPr bwMode="auto">
          <a:xfrm>
            <a:off x="7162800" y="3657600"/>
            <a:ext cx="381000" cy="1447800"/>
          </a:xfrm>
          <a:prstGeom prst="rightBrace">
            <a:avLst>
              <a:gd name="adj1" fmla="val 31667"/>
              <a:gd name="adj2" fmla="val 50000"/>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p>
        </p:txBody>
      </p:sp>
      <p:sp>
        <p:nvSpPr>
          <p:cNvPr id="7188" name="Text Box 46"/>
          <p:cNvSpPr txBox="1">
            <a:spLocks noChangeArrowheads="1"/>
          </p:cNvSpPr>
          <p:nvPr/>
        </p:nvSpPr>
        <p:spPr bwMode="auto">
          <a:xfrm>
            <a:off x="1676400" y="55626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4813" indent="-404813"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u="sng" dirty="0">
                <a:solidFill>
                  <a:srgbClr val="FF0000"/>
                </a:solidFill>
                <a:latin typeface="Trebuchet MS" panose="020B0603020202020204" pitchFamily="34" charset="0"/>
              </a:rPr>
              <a:t>This is Equivalent to</a:t>
            </a:r>
          </a:p>
        </p:txBody>
      </p:sp>
      <p:sp>
        <p:nvSpPr>
          <p:cNvPr id="7189" name="Line 47"/>
          <p:cNvSpPr>
            <a:spLocks noChangeShapeType="1"/>
          </p:cNvSpPr>
          <p:nvPr/>
        </p:nvSpPr>
        <p:spPr bwMode="auto">
          <a:xfrm flipH="1">
            <a:off x="4876800" y="4572000"/>
            <a:ext cx="2286000" cy="12192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0" name="Text Box 48"/>
          <p:cNvSpPr txBox="1">
            <a:spLocks noChangeArrowheads="1"/>
          </p:cNvSpPr>
          <p:nvPr/>
        </p:nvSpPr>
        <p:spPr bwMode="auto">
          <a:xfrm>
            <a:off x="1600200" y="1431926"/>
            <a:ext cx="6172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dirty="0">
                <a:latin typeface="Trebuchet MS" panose="020B0603020202020204" pitchFamily="34" charset="0"/>
              </a:rPr>
              <a:t>We can access all element of List [50] using Pointers and a for loop</a:t>
            </a:r>
          </a:p>
        </p:txBody>
      </p:sp>
      <p:sp>
        <p:nvSpPr>
          <p:cNvPr id="50" name="Rectangle 4">
            <a:extLst>
              <a:ext uri="{FF2B5EF4-FFF2-40B4-BE49-F238E27FC236}">
                <a16:creationId xmlns:a16="http://schemas.microsoft.com/office/drawing/2014/main" id="{379D444F-8CAA-4F85-9F42-DE2BB3E5B04B}"/>
              </a:ext>
            </a:extLst>
          </p:cNvPr>
          <p:cNvSpPr>
            <a:spLocks noChangeArrowheads="1"/>
          </p:cNvSpPr>
          <p:nvPr/>
        </p:nvSpPr>
        <p:spPr bwMode="auto">
          <a:xfrm>
            <a:off x="8001000" y="1295400"/>
            <a:ext cx="2514600" cy="4495800"/>
          </a:xfrm>
          <a:prstGeom prst="rect">
            <a:avLst/>
          </a:prstGeom>
          <a:solidFill>
            <a:schemeClr val="bg2">
              <a:lumMod val="90000"/>
            </a:scheme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p>
        </p:txBody>
      </p:sp>
      <p:grpSp>
        <p:nvGrpSpPr>
          <p:cNvPr id="51" name="Group 5">
            <a:extLst>
              <a:ext uri="{FF2B5EF4-FFF2-40B4-BE49-F238E27FC236}">
                <a16:creationId xmlns:a16="http://schemas.microsoft.com/office/drawing/2014/main" id="{CBC6BC70-549F-4D25-B17F-5FB9DABB78C4}"/>
              </a:ext>
            </a:extLst>
          </p:cNvPr>
          <p:cNvGrpSpPr>
            <a:grpSpLocks/>
          </p:cNvGrpSpPr>
          <p:nvPr/>
        </p:nvGrpSpPr>
        <p:grpSpPr bwMode="auto">
          <a:xfrm>
            <a:off x="8077200" y="1371600"/>
            <a:ext cx="2362200" cy="381000"/>
            <a:chOff x="4128" y="864"/>
            <a:chExt cx="1488" cy="240"/>
          </a:xfrm>
        </p:grpSpPr>
        <p:sp>
          <p:nvSpPr>
            <p:cNvPr id="52" name="Text Box 6">
              <a:extLst>
                <a:ext uri="{FF2B5EF4-FFF2-40B4-BE49-F238E27FC236}">
                  <a16:creationId xmlns:a16="http://schemas.microsoft.com/office/drawing/2014/main" id="{CD9EE060-A88F-4422-9572-0F27D9450740}"/>
                </a:ext>
              </a:extLst>
            </p:cNvPr>
            <p:cNvSpPr txBox="1">
              <a:spLocks noChangeArrowheads="1"/>
            </p:cNvSpPr>
            <p:nvPr/>
          </p:nvSpPr>
          <p:spPr bwMode="auto">
            <a:xfrm>
              <a:off x="4128" y="867"/>
              <a:ext cx="720" cy="237"/>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Address</a:t>
              </a:r>
            </a:p>
          </p:txBody>
        </p:sp>
        <p:sp>
          <p:nvSpPr>
            <p:cNvPr id="53" name="Text Box 7">
              <a:extLst>
                <a:ext uri="{FF2B5EF4-FFF2-40B4-BE49-F238E27FC236}">
                  <a16:creationId xmlns:a16="http://schemas.microsoft.com/office/drawing/2014/main" id="{79723B4E-4680-4214-B038-490DF82692AE}"/>
                </a:ext>
              </a:extLst>
            </p:cNvPr>
            <p:cNvSpPr txBox="1">
              <a:spLocks noChangeArrowheads="1"/>
            </p:cNvSpPr>
            <p:nvPr/>
          </p:nvSpPr>
          <p:spPr bwMode="auto">
            <a:xfrm>
              <a:off x="4848" y="864"/>
              <a:ext cx="768" cy="237"/>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Data</a:t>
              </a:r>
            </a:p>
          </p:txBody>
        </p:sp>
      </p:grpSp>
      <p:grpSp>
        <p:nvGrpSpPr>
          <p:cNvPr id="54" name="Group 8">
            <a:extLst>
              <a:ext uri="{FF2B5EF4-FFF2-40B4-BE49-F238E27FC236}">
                <a16:creationId xmlns:a16="http://schemas.microsoft.com/office/drawing/2014/main" id="{53AD342B-1EA2-45F2-83F5-A23DD92FAC3D}"/>
              </a:ext>
            </a:extLst>
          </p:cNvPr>
          <p:cNvGrpSpPr>
            <a:grpSpLocks/>
          </p:cNvGrpSpPr>
          <p:nvPr/>
        </p:nvGrpSpPr>
        <p:grpSpPr bwMode="auto">
          <a:xfrm>
            <a:off x="8077200" y="1752600"/>
            <a:ext cx="2362200" cy="319088"/>
            <a:chOff x="4128" y="864"/>
            <a:chExt cx="1488" cy="201"/>
          </a:xfrm>
        </p:grpSpPr>
        <p:sp>
          <p:nvSpPr>
            <p:cNvPr id="55" name="Text Box 9">
              <a:extLst>
                <a:ext uri="{FF2B5EF4-FFF2-40B4-BE49-F238E27FC236}">
                  <a16:creationId xmlns:a16="http://schemas.microsoft.com/office/drawing/2014/main" id="{A97E6B59-8FE7-4805-ADB6-A0EDC0D668E9}"/>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980</a:t>
              </a:r>
            </a:p>
          </p:txBody>
        </p:sp>
        <p:sp>
          <p:nvSpPr>
            <p:cNvPr id="56" name="Text Box 10">
              <a:extLst>
                <a:ext uri="{FF2B5EF4-FFF2-40B4-BE49-F238E27FC236}">
                  <a16:creationId xmlns:a16="http://schemas.microsoft.com/office/drawing/2014/main" id="{745DA9DE-FA89-4AD7-8C92-2DA0AA7DDA31}"/>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0</a:t>
              </a:r>
            </a:p>
          </p:txBody>
        </p:sp>
      </p:grpSp>
      <p:grpSp>
        <p:nvGrpSpPr>
          <p:cNvPr id="57" name="Group 11">
            <a:extLst>
              <a:ext uri="{FF2B5EF4-FFF2-40B4-BE49-F238E27FC236}">
                <a16:creationId xmlns:a16="http://schemas.microsoft.com/office/drawing/2014/main" id="{C869FAE6-30D8-4547-B44D-D532F33BACD9}"/>
              </a:ext>
            </a:extLst>
          </p:cNvPr>
          <p:cNvGrpSpPr>
            <a:grpSpLocks/>
          </p:cNvGrpSpPr>
          <p:nvPr/>
        </p:nvGrpSpPr>
        <p:grpSpPr bwMode="auto">
          <a:xfrm>
            <a:off x="8077200" y="2057400"/>
            <a:ext cx="2362200" cy="319088"/>
            <a:chOff x="4128" y="864"/>
            <a:chExt cx="1488" cy="201"/>
          </a:xfrm>
        </p:grpSpPr>
        <p:sp>
          <p:nvSpPr>
            <p:cNvPr id="58" name="Text Box 12">
              <a:extLst>
                <a:ext uri="{FF2B5EF4-FFF2-40B4-BE49-F238E27FC236}">
                  <a16:creationId xmlns:a16="http://schemas.microsoft.com/office/drawing/2014/main" id="{FE3786C8-702C-4661-8E7E-8599DA2752A9}"/>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984</a:t>
              </a:r>
            </a:p>
          </p:txBody>
        </p:sp>
        <p:sp>
          <p:nvSpPr>
            <p:cNvPr id="59" name="Text Box 13">
              <a:extLst>
                <a:ext uri="{FF2B5EF4-FFF2-40B4-BE49-F238E27FC236}">
                  <a16:creationId xmlns:a16="http://schemas.microsoft.com/office/drawing/2014/main" id="{6D936E43-A625-45F4-8FE5-926ABAA9735C}"/>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1</a:t>
              </a:r>
            </a:p>
          </p:txBody>
        </p:sp>
      </p:grpSp>
      <p:grpSp>
        <p:nvGrpSpPr>
          <p:cNvPr id="60" name="Group 14">
            <a:extLst>
              <a:ext uri="{FF2B5EF4-FFF2-40B4-BE49-F238E27FC236}">
                <a16:creationId xmlns:a16="http://schemas.microsoft.com/office/drawing/2014/main" id="{7BBC5EF5-A592-406B-95D1-867E3EC35F7A}"/>
              </a:ext>
            </a:extLst>
          </p:cNvPr>
          <p:cNvGrpSpPr>
            <a:grpSpLocks/>
          </p:cNvGrpSpPr>
          <p:nvPr/>
        </p:nvGrpSpPr>
        <p:grpSpPr bwMode="auto">
          <a:xfrm>
            <a:off x="8077200" y="2362200"/>
            <a:ext cx="2362200" cy="319088"/>
            <a:chOff x="4128" y="864"/>
            <a:chExt cx="1488" cy="201"/>
          </a:xfrm>
        </p:grpSpPr>
        <p:sp>
          <p:nvSpPr>
            <p:cNvPr id="61" name="Text Box 15">
              <a:extLst>
                <a:ext uri="{FF2B5EF4-FFF2-40B4-BE49-F238E27FC236}">
                  <a16:creationId xmlns:a16="http://schemas.microsoft.com/office/drawing/2014/main" id="{FD88F436-C929-49CA-9005-43091A4CB111}"/>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988</a:t>
              </a:r>
            </a:p>
          </p:txBody>
        </p:sp>
        <p:sp>
          <p:nvSpPr>
            <p:cNvPr id="62" name="Text Box 16">
              <a:extLst>
                <a:ext uri="{FF2B5EF4-FFF2-40B4-BE49-F238E27FC236}">
                  <a16:creationId xmlns:a16="http://schemas.microsoft.com/office/drawing/2014/main" id="{6B5028ED-5E70-4A51-A3A4-1B9A48D18951}"/>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2</a:t>
              </a:r>
            </a:p>
          </p:txBody>
        </p:sp>
      </p:grpSp>
      <p:grpSp>
        <p:nvGrpSpPr>
          <p:cNvPr id="63" name="Group 17">
            <a:extLst>
              <a:ext uri="{FF2B5EF4-FFF2-40B4-BE49-F238E27FC236}">
                <a16:creationId xmlns:a16="http://schemas.microsoft.com/office/drawing/2014/main" id="{D71FEAEB-B16B-41DF-801B-7D0694CA5EDF}"/>
              </a:ext>
            </a:extLst>
          </p:cNvPr>
          <p:cNvGrpSpPr>
            <a:grpSpLocks/>
          </p:cNvGrpSpPr>
          <p:nvPr/>
        </p:nvGrpSpPr>
        <p:grpSpPr bwMode="auto">
          <a:xfrm>
            <a:off x="8077200" y="2667000"/>
            <a:ext cx="2362200" cy="319088"/>
            <a:chOff x="4128" y="864"/>
            <a:chExt cx="1488" cy="201"/>
          </a:xfrm>
        </p:grpSpPr>
        <p:sp>
          <p:nvSpPr>
            <p:cNvPr id="64" name="Text Box 18">
              <a:extLst>
                <a:ext uri="{FF2B5EF4-FFF2-40B4-BE49-F238E27FC236}">
                  <a16:creationId xmlns:a16="http://schemas.microsoft.com/office/drawing/2014/main" id="{BD82D408-3536-447F-8CED-BC48544FFB42}"/>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992</a:t>
              </a:r>
            </a:p>
          </p:txBody>
        </p:sp>
        <p:sp>
          <p:nvSpPr>
            <p:cNvPr id="65" name="Text Box 19">
              <a:extLst>
                <a:ext uri="{FF2B5EF4-FFF2-40B4-BE49-F238E27FC236}">
                  <a16:creationId xmlns:a16="http://schemas.microsoft.com/office/drawing/2014/main" id="{0C18652D-0C01-4505-ADA1-1740AC5C06F6}"/>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3</a:t>
              </a:r>
            </a:p>
          </p:txBody>
        </p:sp>
      </p:grpSp>
      <p:grpSp>
        <p:nvGrpSpPr>
          <p:cNvPr id="66" name="Group 20">
            <a:extLst>
              <a:ext uri="{FF2B5EF4-FFF2-40B4-BE49-F238E27FC236}">
                <a16:creationId xmlns:a16="http://schemas.microsoft.com/office/drawing/2014/main" id="{2AD77B42-AE76-4EF5-AD39-E46BC4420CE5}"/>
              </a:ext>
            </a:extLst>
          </p:cNvPr>
          <p:cNvGrpSpPr>
            <a:grpSpLocks/>
          </p:cNvGrpSpPr>
          <p:nvPr/>
        </p:nvGrpSpPr>
        <p:grpSpPr bwMode="auto">
          <a:xfrm>
            <a:off x="8077200" y="2971800"/>
            <a:ext cx="2362200" cy="319088"/>
            <a:chOff x="4128" y="864"/>
            <a:chExt cx="1488" cy="201"/>
          </a:xfrm>
        </p:grpSpPr>
        <p:sp>
          <p:nvSpPr>
            <p:cNvPr id="67" name="Text Box 21">
              <a:extLst>
                <a:ext uri="{FF2B5EF4-FFF2-40B4-BE49-F238E27FC236}">
                  <a16:creationId xmlns:a16="http://schemas.microsoft.com/office/drawing/2014/main" id="{2B223313-E233-4E2B-B815-7B0571F0AF86}"/>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996</a:t>
              </a:r>
            </a:p>
          </p:txBody>
        </p:sp>
        <p:sp>
          <p:nvSpPr>
            <p:cNvPr id="68" name="Text Box 22">
              <a:extLst>
                <a:ext uri="{FF2B5EF4-FFF2-40B4-BE49-F238E27FC236}">
                  <a16:creationId xmlns:a16="http://schemas.microsoft.com/office/drawing/2014/main" id="{972C99AB-2462-4CC5-AF40-49E493F07473}"/>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4</a:t>
              </a:r>
            </a:p>
          </p:txBody>
        </p:sp>
      </p:grpSp>
      <p:grpSp>
        <p:nvGrpSpPr>
          <p:cNvPr id="69" name="Group 23">
            <a:extLst>
              <a:ext uri="{FF2B5EF4-FFF2-40B4-BE49-F238E27FC236}">
                <a16:creationId xmlns:a16="http://schemas.microsoft.com/office/drawing/2014/main" id="{8576DB42-CFD9-4C88-9394-80535F0F52E9}"/>
              </a:ext>
            </a:extLst>
          </p:cNvPr>
          <p:cNvGrpSpPr>
            <a:grpSpLocks/>
          </p:cNvGrpSpPr>
          <p:nvPr/>
        </p:nvGrpSpPr>
        <p:grpSpPr bwMode="auto">
          <a:xfrm>
            <a:off x="8077200" y="3276600"/>
            <a:ext cx="2362200" cy="319088"/>
            <a:chOff x="4128" y="864"/>
            <a:chExt cx="1488" cy="201"/>
          </a:xfrm>
        </p:grpSpPr>
        <p:sp>
          <p:nvSpPr>
            <p:cNvPr id="70" name="Text Box 24">
              <a:extLst>
                <a:ext uri="{FF2B5EF4-FFF2-40B4-BE49-F238E27FC236}">
                  <a16:creationId xmlns:a16="http://schemas.microsoft.com/office/drawing/2014/main" id="{F68DF0B0-E9D7-4697-B287-22A458A94AA8}"/>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1000</a:t>
              </a:r>
            </a:p>
          </p:txBody>
        </p:sp>
        <p:sp>
          <p:nvSpPr>
            <p:cNvPr id="71" name="Text Box 25">
              <a:extLst>
                <a:ext uri="{FF2B5EF4-FFF2-40B4-BE49-F238E27FC236}">
                  <a16:creationId xmlns:a16="http://schemas.microsoft.com/office/drawing/2014/main" id="{67AAE762-850C-4D28-A943-620E5349591D}"/>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5</a:t>
              </a:r>
            </a:p>
          </p:txBody>
        </p:sp>
      </p:grpSp>
      <p:grpSp>
        <p:nvGrpSpPr>
          <p:cNvPr id="72" name="Group 26">
            <a:extLst>
              <a:ext uri="{FF2B5EF4-FFF2-40B4-BE49-F238E27FC236}">
                <a16:creationId xmlns:a16="http://schemas.microsoft.com/office/drawing/2014/main" id="{9849A668-FF03-4A87-B1C2-C56CFDC889CB}"/>
              </a:ext>
            </a:extLst>
          </p:cNvPr>
          <p:cNvGrpSpPr>
            <a:grpSpLocks/>
          </p:cNvGrpSpPr>
          <p:nvPr/>
        </p:nvGrpSpPr>
        <p:grpSpPr bwMode="auto">
          <a:xfrm>
            <a:off x="8077200" y="3581400"/>
            <a:ext cx="2362200" cy="319088"/>
            <a:chOff x="4128" y="864"/>
            <a:chExt cx="1488" cy="201"/>
          </a:xfrm>
        </p:grpSpPr>
        <p:sp>
          <p:nvSpPr>
            <p:cNvPr id="73" name="Text Box 27">
              <a:extLst>
                <a:ext uri="{FF2B5EF4-FFF2-40B4-BE49-F238E27FC236}">
                  <a16:creationId xmlns:a16="http://schemas.microsoft.com/office/drawing/2014/main" id="{F88DB19E-69C1-4152-B476-E1418A191D79}"/>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1004</a:t>
              </a:r>
            </a:p>
          </p:txBody>
        </p:sp>
        <p:sp>
          <p:nvSpPr>
            <p:cNvPr id="74" name="Text Box 28">
              <a:extLst>
                <a:ext uri="{FF2B5EF4-FFF2-40B4-BE49-F238E27FC236}">
                  <a16:creationId xmlns:a16="http://schemas.microsoft.com/office/drawing/2014/main" id="{0167D8DC-9578-4F42-BAF3-C63D2E5964A7}"/>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6</a:t>
              </a:r>
            </a:p>
          </p:txBody>
        </p:sp>
      </p:grpSp>
      <p:grpSp>
        <p:nvGrpSpPr>
          <p:cNvPr id="75" name="Group 29">
            <a:extLst>
              <a:ext uri="{FF2B5EF4-FFF2-40B4-BE49-F238E27FC236}">
                <a16:creationId xmlns:a16="http://schemas.microsoft.com/office/drawing/2014/main" id="{4C7AB8C1-97E6-4EDE-892C-79D6FFAFBB6B}"/>
              </a:ext>
            </a:extLst>
          </p:cNvPr>
          <p:cNvGrpSpPr>
            <a:grpSpLocks/>
          </p:cNvGrpSpPr>
          <p:nvPr/>
        </p:nvGrpSpPr>
        <p:grpSpPr bwMode="auto">
          <a:xfrm>
            <a:off x="8077200" y="3886200"/>
            <a:ext cx="2362200" cy="319088"/>
            <a:chOff x="4128" y="864"/>
            <a:chExt cx="1488" cy="201"/>
          </a:xfrm>
        </p:grpSpPr>
        <p:sp>
          <p:nvSpPr>
            <p:cNvPr id="76" name="Text Box 30">
              <a:extLst>
                <a:ext uri="{FF2B5EF4-FFF2-40B4-BE49-F238E27FC236}">
                  <a16:creationId xmlns:a16="http://schemas.microsoft.com/office/drawing/2014/main" id="{8820894E-1C99-49A3-906B-AECF13CE4A0A}"/>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1008</a:t>
              </a:r>
            </a:p>
          </p:txBody>
        </p:sp>
        <p:sp>
          <p:nvSpPr>
            <p:cNvPr id="77" name="Text Box 31">
              <a:extLst>
                <a:ext uri="{FF2B5EF4-FFF2-40B4-BE49-F238E27FC236}">
                  <a16:creationId xmlns:a16="http://schemas.microsoft.com/office/drawing/2014/main" id="{CDE45BF9-5FFB-43BD-A81E-508D307D1140}"/>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7</a:t>
              </a:r>
            </a:p>
          </p:txBody>
        </p:sp>
      </p:grpSp>
      <p:grpSp>
        <p:nvGrpSpPr>
          <p:cNvPr id="78" name="Group 32">
            <a:extLst>
              <a:ext uri="{FF2B5EF4-FFF2-40B4-BE49-F238E27FC236}">
                <a16:creationId xmlns:a16="http://schemas.microsoft.com/office/drawing/2014/main" id="{455CF532-6F13-4A28-AB4B-1CFA0A88F37A}"/>
              </a:ext>
            </a:extLst>
          </p:cNvPr>
          <p:cNvGrpSpPr>
            <a:grpSpLocks/>
          </p:cNvGrpSpPr>
          <p:nvPr/>
        </p:nvGrpSpPr>
        <p:grpSpPr bwMode="auto">
          <a:xfrm>
            <a:off x="8077200" y="4191000"/>
            <a:ext cx="2362200" cy="319088"/>
            <a:chOff x="4128" y="864"/>
            <a:chExt cx="1488" cy="201"/>
          </a:xfrm>
        </p:grpSpPr>
        <p:sp>
          <p:nvSpPr>
            <p:cNvPr id="79" name="Text Box 33">
              <a:extLst>
                <a:ext uri="{FF2B5EF4-FFF2-40B4-BE49-F238E27FC236}">
                  <a16:creationId xmlns:a16="http://schemas.microsoft.com/office/drawing/2014/main" id="{0C973A42-C75F-45AC-8F2A-19AFA7190AB4}"/>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1012</a:t>
              </a:r>
            </a:p>
          </p:txBody>
        </p:sp>
        <p:sp>
          <p:nvSpPr>
            <p:cNvPr id="80" name="Text Box 34">
              <a:extLst>
                <a:ext uri="{FF2B5EF4-FFF2-40B4-BE49-F238E27FC236}">
                  <a16:creationId xmlns:a16="http://schemas.microsoft.com/office/drawing/2014/main" id="{94A832E4-D3B1-4B38-A865-C15C241F9FD3}"/>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8</a:t>
              </a:r>
            </a:p>
          </p:txBody>
        </p:sp>
      </p:grpSp>
      <p:grpSp>
        <p:nvGrpSpPr>
          <p:cNvPr id="81" name="Group 35">
            <a:extLst>
              <a:ext uri="{FF2B5EF4-FFF2-40B4-BE49-F238E27FC236}">
                <a16:creationId xmlns:a16="http://schemas.microsoft.com/office/drawing/2014/main" id="{2FB7A1EA-0DE0-4DB5-BCE1-B30EF8D96D39}"/>
              </a:ext>
            </a:extLst>
          </p:cNvPr>
          <p:cNvGrpSpPr>
            <a:grpSpLocks/>
          </p:cNvGrpSpPr>
          <p:nvPr/>
        </p:nvGrpSpPr>
        <p:grpSpPr bwMode="auto">
          <a:xfrm>
            <a:off x="8077200" y="5410202"/>
            <a:ext cx="2362200" cy="314326"/>
            <a:chOff x="4128" y="864"/>
            <a:chExt cx="1488" cy="198"/>
          </a:xfrm>
        </p:grpSpPr>
        <p:sp>
          <p:nvSpPr>
            <p:cNvPr id="82" name="Text Box 36">
              <a:extLst>
                <a:ext uri="{FF2B5EF4-FFF2-40B4-BE49-F238E27FC236}">
                  <a16:creationId xmlns:a16="http://schemas.microsoft.com/office/drawing/2014/main" id="{79866FE3-54EC-4F35-B790-3E8BFBC41F3A}"/>
                </a:ext>
              </a:extLst>
            </p:cNvPr>
            <p:cNvSpPr txBox="1">
              <a:spLocks noChangeArrowheads="1"/>
            </p:cNvSpPr>
            <p:nvPr/>
          </p:nvSpPr>
          <p:spPr bwMode="auto">
            <a:xfrm>
              <a:off x="4128" y="867"/>
              <a:ext cx="720" cy="194"/>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a:t>
              </a:r>
            </a:p>
          </p:txBody>
        </p:sp>
        <p:sp>
          <p:nvSpPr>
            <p:cNvPr id="83" name="Text Box 37">
              <a:extLst>
                <a:ext uri="{FF2B5EF4-FFF2-40B4-BE49-F238E27FC236}">
                  <a16:creationId xmlns:a16="http://schemas.microsoft.com/office/drawing/2014/main" id="{B48A629F-048C-422B-9385-FE6519E65C37}"/>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Element 49</a:t>
              </a:r>
            </a:p>
          </p:txBody>
        </p:sp>
      </p:grpSp>
      <p:grpSp>
        <p:nvGrpSpPr>
          <p:cNvPr id="84" name="Group 38">
            <a:extLst>
              <a:ext uri="{FF2B5EF4-FFF2-40B4-BE49-F238E27FC236}">
                <a16:creationId xmlns:a16="http://schemas.microsoft.com/office/drawing/2014/main" id="{20FE29D2-AE6E-4FB1-8863-3162FB88FE09}"/>
              </a:ext>
            </a:extLst>
          </p:cNvPr>
          <p:cNvGrpSpPr>
            <a:grpSpLocks/>
          </p:cNvGrpSpPr>
          <p:nvPr/>
        </p:nvGrpSpPr>
        <p:grpSpPr bwMode="auto">
          <a:xfrm>
            <a:off x="8077200" y="4572001"/>
            <a:ext cx="2362200" cy="371475"/>
            <a:chOff x="4128" y="864"/>
            <a:chExt cx="1488" cy="234"/>
          </a:xfrm>
          <a:solidFill>
            <a:schemeClr val="bg2">
              <a:lumMod val="90000"/>
            </a:schemeClr>
          </a:solidFill>
        </p:grpSpPr>
        <p:sp>
          <p:nvSpPr>
            <p:cNvPr id="85" name="Text Box 39">
              <a:extLst>
                <a:ext uri="{FF2B5EF4-FFF2-40B4-BE49-F238E27FC236}">
                  <a16:creationId xmlns:a16="http://schemas.microsoft.com/office/drawing/2014/main" id="{BCB49BD8-B88E-4592-9CCA-1DC9C1704499}"/>
                </a:ext>
              </a:extLst>
            </p:cNvPr>
            <p:cNvSpPr txBox="1">
              <a:spLocks noChangeArrowheads="1"/>
            </p:cNvSpPr>
            <p:nvPr/>
          </p:nvSpPr>
          <p:spPr bwMode="auto">
            <a:xfrm>
              <a:off x="4128" y="867"/>
              <a:ext cx="720" cy="2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t>
              </a:r>
            </a:p>
          </p:txBody>
        </p:sp>
        <p:sp>
          <p:nvSpPr>
            <p:cNvPr id="86" name="Text Box 40">
              <a:extLst>
                <a:ext uri="{FF2B5EF4-FFF2-40B4-BE49-F238E27FC236}">
                  <a16:creationId xmlns:a16="http://schemas.microsoft.com/office/drawing/2014/main" id="{30F1B653-9D1C-4305-931A-C8A71176D8C5}"/>
                </a:ext>
              </a:extLst>
            </p:cNvPr>
            <p:cNvSpPr txBox="1">
              <a:spLocks noChangeArrowheads="1"/>
            </p:cNvSpPr>
            <p:nvPr/>
          </p:nvSpPr>
          <p:spPr bwMode="auto">
            <a:xfrm>
              <a:off x="4848" y="864"/>
              <a:ext cx="768" cy="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endParaRPr lang="fr-FR" sz="1600" b="1"/>
            </a:p>
          </p:txBody>
        </p:sp>
      </p:grpSp>
      <p:grpSp>
        <p:nvGrpSpPr>
          <p:cNvPr id="87" name="Group 41">
            <a:extLst>
              <a:ext uri="{FF2B5EF4-FFF2-40B4-BE49-F238E27FC236}">
                <a16:creationId xmlns:a16="http://schemas.microsoft.com/office/drawing/2014/main" id="{F348B60E-F0D2-4311-A479-00AC490C64A8}"/>
              </a:ext>
            </a:extLst>
          </p:cNvPr>
          <p:cNvGrpSpPr>
            <a:grpSpLocks/>
          </p:cNvGrpSpPr>
          <p:nvPr/>
        </p:nvGrpSpPr>
        <p:grpSpPr bwMode="auto">
          <a:xfrm>
            <a:off x="8077200" y="4953001"/>
            <a:ext cx="2362200" cy="371475"/>
            <a:chOff x="4128" y="864"/>
            <a:chExt cx="1488" cy="234"/>
          </a:xfrm>
          <a:solidFill>
            <a:schemeClr val="bg2">
              <a:lumMod val="90000"/>
            </a:schemeClr>
          </a:solidFill>
        </p:grpSpPr>
        <p:sp>
          <p:nvSpPr>
            <p:cNvPr id="88" name="Text Box 42">
              <a:extLst>
                <a:ext uri="{FF2B5EF4-FFF2-40B4-BE49-F238E27FC236}">
                  <a16:creationId xmlns:a16="http://schemas.microsoft.com/office/drawing/2014/main" id="{C51D5008-EFF0-40DE-A893-67FFA2B0ED7E}"/>
                </a:ext>
              </a:extLst>
            </p:cNvPr>
            <p:cNvSpPr txBox="1">
              <a:spLocks noChangeArrowheads="1"/>
            </p:cNvSpPr>
            <p:nvPr/>
          </p:nvSpPr>
          <p:spPr bwMode="auto">
            <a:xfrm>
              <a:off x="4128" y="867"/>
              <a:ext cx="720" cy="2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t>
              </a:r>
            </a:p>
          </p:txBody>
        </p:sp>
        <p:sp>
          <p:nvSpPr>
            <p:cNvPr id="89" name="Text Box 43">
              <a:extLst>
                <a:ext uri="{FF2B5EF4-FFF2-40B4-BE49-F238E27FC236}">
                  <a16:creationId xmlns:a16="http://schemas.microsoft.com/office/drawing/2014/main" id="{D14A5024-3465-44DE-A093-7E82D729329B}"/>
                </a:ext>
              </a:extLst>
            </p:cNvPr>
            <p:cNvSpPr txBox="1">
              <a:spLocks noChangeArrowheads="1"/>
            </p:cNvSpPr>
            <p:nvPr/>
          </p:nvSpPr>
          <p:spPr bwMode="auto">
            <a:xfrm>
              <a:off x="4848" y="864"/>
              <a:ext cx="768" cy="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endParaRPr lang="fr-FR" sz="1600" b="1"/>
            </a:p>
          </p:txBody>
        </p:sp>
      </p:grpSp>
    </p:spTree>
    <p:extLst>
      <p:ext uri="{BB962C8B-B14F-4D97-AF65-F5344CB8AC3E}">
        <p14:creationId xmlns:p14="http://schemas.microsoft.com/office/powerpoint/2010/main" val="23553616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7CD0AB8E-CF31-4324-948E-542871ADD460}"/>
              </a:ext>
            </a:extLst>
          </p:cNvPr>
          <p:cNvSpPr>
            <a:spLocks noGrp="1" noChangeArrowheads="1"/>
          </p:cNvSpPr>
          <p:nvPr>
            <p:ph type="title"/>
          </p:nvPr>
        </p:nvSpPr>
        <p:spPr>
          <a:xfrm>
            <a:off x="2270413" y="380999"/>
            <a:ext cx="7772400" cy="1143000"/>
          </a:xfrm>
        </p:spPr>
        <p:txBody>
          <a:bodyPr/>
          <a:lstStyle/>
          <a:p>
            <a:r>
              <a:rPr lang="en-US" altLang="en-PK" dirty="0"/>
              <a:t>Dynamic Memory Allocation</a:t>
            </a:r>
          </a:p>
        </p:txBody>
      </p:sp>
      <p:sp>
        <p:nvSpPr>
          <p:cNvPr id="136195" name="Rectangle 3">
            <a:extLst>
              <a:ext uri="{FF2B5EF4-FFF2-40B4-BE49-F238E27FC236}">
                <a16:creationId xmlns:a16="http://schemas.microsoft.com/office/drawing/2014/main" id="{E69D6D3C-4E4C-4C08-AD13-6DF140ACB2BD}"/>
              </a:ext>
            </a:extLst>
          </p:cNvPr>
          <p:cNvSpPr>
            <a:spLocks noGrp="1" noChangeArrowheads="1"/>
          </p:cNvSpPr>
          <p:nvPr>
            <p:ph idx="1"/>
          </p:nvPr>
        </p:nvSpPr>
        <p:spPr>
          <a:xfrm>
            <a:off x="841664" y="1736726"/>
            <a:ext cx="10629899" cy="4740275"/>
          </a:xfrm>
        </p:spPr>
        <p:txBody>
          <a:bodyPr>
            <a:normAutofit/>
          </a:bodyPr>
          <a:lstStyle/>
          <a:p>
            <a:pPr>
              <a:lnSpc>
                <a:spcPct val="85000"/>
              </a:lnSpc>
            </a:pPr>
            <a:r>
              <a:rPr lang="en-US" altLang="en-PK" sz="2400" dirty="0"/>
              <a:t>Can also use </a:t>
            </a:r>
            <a:r>
              <a:rPr lang="en-US" altLang="en-PK" sz="2400" b="1" dirty="0">
                <a:solidFill>
                  <a:srgbClr val="FF0000"/>
                </a:solidFill>
                <a:latin typeface="Courier New" panose="02070309020205020404" pitchFamily="49" charset="0"/>
              </a:rPr>
              <a:t>new</a:t>
            </a:r>
            <a:r>
              <a:rPr lang="en-US" altLang="en-PK" sz="2400" dirty="0"/>
              <a:t> to allocate array:</a:t>
            </a:r>
            <a:br>
              <a:rPr lang="en-US" altLang="en-PK" sz="2400" dirty="0"/>
            </a:br>
            <a:endParaRPr lang="en-US" altLang="en-PK" sz="2400" dirty="0"/>
          </a:p>
          <a:p>
            <a:pPr>
              <a:lnSpc>
                <a:spcPct val="85000"/>
              </a:lnSpc>
            </a:pPr>
            <a:r>
              <a:rPr lang="en-US" altLang="en-PK" sz="2400" b="1" dirty="0">
                <a:latin typeface="Courier New" panose="02070309020205020404" pitchFamily="49" charset="0"/>
              </a:rPr>
              <a:t>int SIZE = 25;</a:t>
            </a:r>
            <a:br>
              <a:rPr lang="en-US" altLang="en-PK" sz="2400" b="1" dirty="0">
                <a:latin typeface="Courier New" panose="02070309020205020404" pitchFamily="49" charset="0"/>
              </a:rPr>
            </a:br>
            <a:r>
              <a:rPr lang="en-US" altLang="en-PK" sz="2400" b="1" dirty="0">
                <a:latin typeface="Courier New" panose="02070309020205020404" pitchFamily="49" charset="0"/>
              </a:rPr>
              <a:t>double *</a:t>
            </a:r>
            <a:r>
              <a:rPr lang="en-US" altLang="en-PK" sz="2400" b="1" dirty="0" err="1">
                <a:latin typeface="Courier New" panose="02070309020205020404" pitchFamily="49" charset="0"/>
              </a:rPr>
              <a:t>arrayPtr</a:t>
            </a:r>
            <a:r>
              <a:rPr lang="en-US" altLang="en-PK" sz="2400" b="1" dirty="0">
                <a:latin typeface="Courier New" panose="02070309020205020404" pitchFamily="49" charset="0"/>
              </a:rPr>
              <a:t> = </a:t>
            </a:r>
            <a:r>
              <a:rPr lang="en-US" altLang="en-PK" sz="2400" b="1" dirty="0">
                <a:solidFill>
                  <a:srgbClr val="FF0000"/>
                </a:solidFill>
                <a:latin typeface="Courier New" panose="02070309020205020404" pitchFamily="49" charset="0"/>
              </a:rPr>
              <a:t>new</a:t>
            </a:r>
            <a:r>
              <a:rPr lang="en-US" altLang="en-PK" sz="2400" b="1" dirty="0">
                <a:latin typeface="Courier New" panose="02070309020205020404" pitchFamily="49" charset="0"/>
              </a:rPr>
              <a:t> double[SIZE];</a:t>
            </a:r>
          </a:p>
          <a:p>
            <a:pPr>
              <a:lnSpc>
                <a:spcPct val="85000"/>
              </a:lnSpc>
            </a:pPr>
            <a:endParaRPr lang="en-US" altLang="en-PK" sz="2400" b="1" dirty="0"/>
          </a:p>
          <a:p>
            <a:pPr>
              <a:lnSpc>
                <a:spcPct val="85000"/>
              </a:lnSpc>
            </a:pPr>
            <a:r>
              <a:rPr lang="en-US" altLang="en-PK" sz="2400" dirty="0"/>
              <a:t>Can then use </a:t>
            </a:r>
            <a:r>
              <a:rPr lang="en-US" altLang="en-PK" sz="2400" b="1" dirty="0">
                <a:latin typeface="Courier New" panose="02070309020205020404" pitchFamily="49" charset="0"/>
              </a:rPr>
              <a:t>[]</a:t>
            </a:r>
            <a:r>
              <a:rPr lang="en-US" altLang="en-PK" sz="2400" dirty="0"/>
              <a:t> or pointer arithmetic to access array:</a:t>
            </a:r>
          </a:p>
          <a:p>
            <a:pPr lvl="1">
              <a:lnSpc>
                <a:spcPct val="85000"/>
              </a:lnSpc>
              <a:buFontTx/>
              <a:buNone/>
            </a:pPr>
            <a:r>
              <a:rPr lang="en-US" altLang="en-PK" sz="2000" dirty="0"/>
              <a:t>	</a:t>
            </a:r>
            <a:r>
              <a:rPr lang="en-US" altLang="en-PK" sz="2000" b="1" dirty="0">
                <a:latin typeface="Courier New" panose="02070309020205020404" pitchFamily="49" charset="0"/>
              </a:rPr>
              <a:t>for(int </a:t>
            </a:r>
            <a:r>
              <a:rPr lang="en-US" altLang="en-PK" sz="2000" b="1" dirty="0" err="1">
                <a:latin typeface="Courier New" panose="02070309020205020404" pitchFamily="49" charset="0"/>
              </a:rPr>
              <a:t>i</a:t>
            </a:r>
            <a:r>
              <a:rPr lang="en-US" altLang="en-PK" sz="2000" b="1" dirty="0">
                <a:latin typeface="Courier New" panose="02070309020205020404" pitchFamily="49" charset="0"/>
              </a:rPr>
              <a:t> = 0; </a:t>
            </a:r>
            <a:r>
              <a:rPr lang="en-US" altLang="en-PK" sz="2000" b="1" dirty="0" err="1">
                <a:latin typeface="Courier New" panose="02070309020205020404" pitchFamily="49" charset="0"/>
              </a:rPr>
              <a:t>i</a:t>
            </a:r>
            <a:r>
              <a:rPr lang="en-US" altLang="en-PK" sz="2000" b="1" dirty="0">
                <a:latin typeface="Courier New" panose="02070309020205020404" pitchFamily="49" charset="0"/>
              </a:rPr>
              <a:t> &lt; SIZE; </a:t>
            </a:r>
            <a:r>
              <a:rPr lang="en-US" altLang="en-PK" sz="2000" b="1" dirty="0" err="1">
                <a:latin typeface="Courier New" panose="02070309020205020404" pitchFamily="49" charset="0"/>
              </a:rPr>
              <a:t>i</a:t>
            </a:r>
            <a:r>
              <a:rPr lang="en-US" altLang="en-PK" sz="2000" b="1" dirty="0">
                <a:latin typeface="Courier New" panose="02070309020205020404" pitchFamily="49" charset="0"/>
              </a:rPr>
              <a:t>++)</a:t>
            </a:r>
          </a:p>
          <a:p>
            <a:pPr lvl="1">
              <a:lnSpc>
                <a:spcPct val="85000"/>
              </a:lnSpc>
              <a:buFontTx/>
              <a:buNone/>
            </a:pPr>
            <a:r>
              <a:rPr lang="en-US" altLang="en-PK" sz="2000" b="1" dirty="0">
                <a:latin typeface="Courier New" panose="02070309020205020404" pitchFamily="49" charset="0"/>
              </a:rPr>
              <a:t>		</a:t>
            </a:r>
            <a:r>
              <a:rPr lang="en-US" altLang="en-PK" sz="2000" b="1" dirty="0">
                <a:solidFill>
                  <a:srgbClr val="FF0000"/>
                </a:solidFill>
                <a:latin typeface="Courier New" panose="02070309020205020404" pitchFamily="49" charset="0"/>
              </a:rPr>
              <a:t>  </a:t>
            </a:r>
            <a:r>
              <a:rPr lang="en-US" altLang="en-PK" sz="2000" b="1" dirty="0" err="1">
                <a:solidFill>
                  <a:srgbClr val="FF0000"/>
                </a:solidFill>
                <a:latin typeface="Courier New" panose="02070309020205020404" pitchFamily="49" charset="0"/>
              </a:rPr>
              <a:t>arrayptr</a:t>
            </a:r>
            <a:r>
              <a:rPr lang="en-US" altLang="en-PK" sz="2000" b="1" dirty="0">
                <a:solidFill>
                  <a:srgbClr val="FF0000"/>
                </a:solidFill>
                <a:latin typeface="Courier New" panose="02070309020205020404" pitchFamily="49" charset="0"/>
              </a:rPr>
              <a:t>[</a:t>
            </a:r>
            <a:r>
              <a:rPr lang="en-US" altLang="en-PK" sz="2000" b="1" dirty="0" err="1">
                <a:solidFill>
                  <a:srgbClr val="FF0000"/>
                </a:solidFill>
                <a:latin typeface="Courier New" panose="02070309020205020404" pitchFamily="49" charset="0"/>
              </a:rPr>
              <a:t>i</a:t>
            </a:r>
            <a:r>
              <a:rPr lang="en-US" altLang="en-PK" sz="2000" b="1" dirty="0">
                <a:solidFill>
                  <a:srgbClr val="FF0000"/>
                </a:solidFill>
                <a:latin typeface="Courier New" panose="02070309020205020404" pitchFamily="49" charset="0"/>
              </a:rPr>
              <a:t>] = </a:t>
            </a:r>
            <a:r>
              <a:rPr lang="en-US" altLang="en-PK" sz="2000" b="1" dirty="0" err="1">
                <a:solidFill>
                  <a:srgbClr val="FF0000"/>
                </a:solidFill>
                <a:latin typeface="Courier New" panose="02070309020205020404" pitchFamily="49" charset="0"/>
              </a:rPr>
              <a:t>i</a:t>
            </a:r>
            <a:r>
              <a:rPr lang="en-US" altLang="en-PK" sz="2000" b="1" dirty="0">
                <a:solidFill>
                  <a:srgbClr val="FF0000"/>
                </a:solidFill>
                <a:latin typeface="Courier New" panose="02070309020205020404" pitchFamily="49" charset="0"/>
              </a:rPr>
              <a:t>;</a:t>
            </a:r>
          </a:p>
          <a:p>
            <a:pPr lvl="1">
              <a:lnSpc>
                <a:spcPct val="85000"/>
              </a:lnSpc>
              <a:buFontTx/>
              <a:buNone/>
            </a:pPr>
            <a:r>
              <a:rPr lang="en-US" altLang="en-PK" sz="2000" dirty="0"/>
              <a:t>or</a:t>
            </a:r>
          </a:p>
          <a:p>
            <a:pPr lvl="1">
              <a:lnSpc>
                <a:spcPct val="85000"/>
              </a:lnSpc>
              <a:buFontTx/>
              <a:buNone/>
            </a:pPr>
            <a:r>
              <a:rPr lang="en-US" altLang="en-PK" sz="2000" b="1" dirty="0">
                <a:latin typeface="Courier New" panose="02070309020205020404" pitchFamily="49" charset="0"/>
              </a:rPr>
              <a:t>	for(int </a:t>
            </a:r>
            <a:r>
              <a:rPr lang="en-US" altLang="en-PK" sz="2000" b="1" dirty="0" err="1">
                <a:latin typeface="Courier New" panose="02070309020205020404" pitchFamily="49" charset="0"/>
              </a:rPr>
              <a:t>i</a:t>
            </a:r>
            <a:r>
              <a:rPr lang="en-US" altLang="en-PK" sz="2000" b="1" dirty="0">
                <a:latin typeface="Courier New" panose="02070309020205020404" pitchFamily="49" charset="0"/>
              </a:rPr>
              <a:t> = 0; </a:t>
            </a:r>
            <a:r>
              <a:rPr lang="en-US" altLang="en-PK" sz="2000" b="1" dirty="0" err="1">
                <a:latin typeface="Courier New" panose="02070309020205020404" pitchFamily="49" charset="0"/>
              </a:rPr>
              <a:t>i</a:t>
            </a:r>
            <a:r>
              <a:rPr lang="en-US" altLang="en-PK" sz="2000" b="1" dirty="0">
                <a:latin typeface="Courier New" panose="02070309020205020404" pitchFamily="49" charset="0"/>
              </a:rPr>
              <a:t> &lt; SIZE; </a:t>
            </a:r>
            <a:r>
              <a:rPr lang="en-US" altLang="en-PK" sz="2000" b="1" dirty="0" err="1">
                <a:latin typeface="Courier New" panose="02070309020205020404" pitchFamily="49" charset="0"/>
              </a:rPr>
              <a:t>i</a:t>
            </a:r>
            <a:r>
              <a:rPr lang="en-US" altLang="en-PK" sz="2000" b="1" dirty="0">
                <a:latin typeface="Courier New" panose="02070309020205020404" pitchFamily="49" charset="0"/>
              </a:rPr>
              <a:t>++)</a:t>
            </a:r>
          </a:p>
          <a:p>
            <a:pPr lvl="1">
              <a:lnSpc>
                <a:spcPct val="85000"/>
              </a:lnSpc>
              <a:buFontTx/>
              <a:buNone/>
            </a:pPr>
            <a:r>
              <a:rPr lang="en-US" altLang="en-PK" sz="2000" b="1" dirty="0">
                <a:latin typeface="Courier New" panose="02070309020205020404" pitchFamily="49" charset="0"/>
              </a:rPr>
              <a:t>		</a:t>
            </a:r>
            <a:r>
              <a:rPr lang="en-US" altLang="en-PK" sz="2000" b="1" dirty="0">
                <a:solidFill>
                  <a:srgbClr val="FF0000"/>
                </a:solidFill>
                <a:latin typeface="Courier New" panose="02070309020205020404" pitchFamily="49" charset="0"/>
              </a:rPr>
              <a:t>  *(</a:t>
            </a:r>
            <a:r>
              <a:rPr lang="en-US" altLang="en-PK" sz="2000" b="1" dirty="0" err="1">
                <a:solidFill>
                  <a:srgbClr val="FF0000"/>
                </a:solidFill>
                <a:latin typeface="Courier New" panose="02070309020205020404" pitchFamily="49" charset="0"/>
              </a:rPr>
              <a:t>arrayptr</a:t>
            </a:r>
            <a:r>
              <a:rPr lang="en-US" altLang="en-PK" sz="2000" b="1" dirty="0">
                <a:solidFill>
                  <a:srgbClr val="FF0000"/>
                </a:solidFill>
                <a:latin typeface="Courier New" panose="02070309020205020404" pitchFamily="49" charset="0"/>
              </a:rPr>
              <a:t> + </a:t>
            </a:r>
            <a:r>
              <a:rPr lang="en-US" altLang="en-PK" sz="2000" b="1" dirty="0" err="1">
                <a:solidFill>
                  <a:srgbClr val="FF0000"/>
                </a:solidFill>
                <a:latin typeface="Courier New" panose="02070309020205020404" pitchFamily="49" charset="0"/>
              </a:rPr>
              <a:t>i</a:t>
            </a:r>
            <a:r>
              <a:rPr lang="en-US" altLang="en-PK" sz="2000" b="1" dirty="0">
                <a:solidFill>
                  <a:srgbClr val="FF0000"/>
                </a:solidFill>
                <a:latin typeface="Courier New" panose="02070309020205020404" pitchFamily="49" charset="0"/>
              </a:rPr>
              <a:t>) = </a:t>
            </a:r>
            <a:r>
              <a:rPr lang="en-US" altLang="en-PK" sz="2000" b="1" dirty="0" err="1">
                <a:solidFill>
                  <a:srgbClr val="FF0000"/>
                </a:solidFill>
                <a:latin typeface="Courier New" panose="02070309020205020404" pitchFamily="49" charset="0"/>
              </a:rPr>
              <a:t>i</a:t>
            </a:r>
            <a:r>
              <a:rPr lang="en-US" altLang="en-PK" sz="2000" b="1" dirty="0">
                <a:solidFill>
                  <a:srgbClr val="FF0000"/>
                </a:solidFill>
                <a:latin typeface="Courier New" panose="02070309020205020404" pitchFamily="49" charset="0"/>
              </a:rPr>
              <a:t>;</a:t>
            </a:r>
          </a:p>
          <a:p>
            <a:pPr lvl="1">
              <a:lnSpc>
                <a:spcPct val="85000"/>
              </a:lnSpc>
              <a:buFontTx/>
              <a:buNone/>
            </a:pPr>
            <a:endParaRPr lang="en-US" altLang="en-PK" sz="2000" b="1" dirty="0"/>
          </a:p>
          <a:p>
            <a:pPr>
              <a:lnSpc>
                <a:spcPct val="85000"/>
              </a:lnSpc>
            </a:pPr>
            <a:r>
              <a:rPr lang="en-US" altLang="en-PK" sz="2400" dirty="0"/>
              <a:t>Program will terminate if not enough memory available to allocate</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Content Placeholder 2">
            <a:extLst>
              <a:ext uri="{FF2B5EF4-FFF2-40B4-BE49-F238E27FC236}">
                <a16:creationId xmlns:a16="http://schemas.microsoft.com/office/drawing/2014/main" id="{E183887D-4AAC-4FA2-9A6E-B76AD9B20F6B}"/>
              </a:ext>
            </a:extLst>
          </p:cNvPr>
          <p:cNvSpPr>
            <a:spLocks noGrp="1" noChangeArrowheads="1"/>
          </p:cNvSpPr>
          <p:nvPr>
            <p:ph idx="1"/>
          </p:nvPr>
        </p:nvSpPr>
        <p:spPr>
          <a:xfrm>
            <a:off x="1676400" y="152400"/>
            <a:ext cx="10115550" cy="6705600"/>
          </a:xfrm>
        </p:spPr>
        <p:txBody>
          <a:bodyPr>
            <a:normAutofit fontScale="92500" lnSpcReduction="10000"/>
          </a:bodyPr>
          <a:lstStyle/>
          <a:p>
            <a:pPr marL="0" indent="0">
              <a:buNone/>
            </a:pPr>
            <a:r>
              <a:rPr lang="en-US" altLang="en-PK" sz="2400" dirty="0">
                <a:solidFill>
                  <a:srgbClr val="00B050"/>
                </a:solidFill>
                <a:latin typeface="Consolas" panose="020B0609020204030204" pitchFamily="49" charset="0"/>
              </a:rPr>
              <a:t>// Dynamically allocate memory for 1d array </a:t>
            </a:r>
          </a:p>
          <a:p>
            <a:pPr marL="0" indent="0">
              <a:buNone/>
            </a:pPr>
            <a:r>
              <a:rPr lang="en-US" altLang="en-PK" sz="2400" dirty="0">
                <a:latin typeface="Consolas" panose="020B0609020204030204" pitchFamily="49" charset="0"/>
              </a:rPr>
              <a:t>int N, </a:t>
            </a:r>
            <a:r>
              <a:rPr lang="en-US" altLang="en-PK" sz="2400" dirty="0" err="1">
                <a:latin typeface="Consolas" panose="020B0609020204030204" pitchFamily="49" charset="0"/>
              </a:rPr>
              <a:t>i</a:t>
            </a:r>
            <a:r>
              <a:rPr lang="en-US" altLang="en-PK" sz="2400" dirty="0">
                <a:latin typeface="Consolas" panose="020B0609020204030204" pitchFamily="49" charset="0"/>
              </a:rPr>
              <a:t>; </a:t>
            </a:r>
          </a:p>
          <a:p>
            <a:pPr marL="0" indent="0">
              <a:buNone/>
            </a:pPr>
            <a:r>
              <a:rPr lang="en-US" altLang="en-PK" sz="2400" dirty="0">
                <a:solidFill>
                  <a:srgbClr val="FF0000"/>
                </a:solidFill>
                <a:latin typeface="Consolas" panose="020B0609020204030204" pitchFamily="49" charset="0"/>
              </a:rPr>
              <a:t>N = 15; </a:t>
            </a:r>
          </a:p>
          <a:p>
            <a:pPr marL="0" indent="0">
              <a:buNone/>
            </a:pPr>
            <a:endParaRPr lang="en-US" altLang="en-PK" sz="2400" dirty="0">
              <a:latin typeface="Consolas" panose="020B0609020204030204" pitchFamily="49" charset="0"/>
            </a:endParaRPr>
          </a:p>
          <a:p>
            <a:pPr marL="0" indent="0">
              <a:buNone/>
            </a:pPr>
            <a:r>
              <a:rPr lang="en-US" altLang="en-PK" sz="2400" dirty="0">
                <a:solidFill>
                  <a:srgbClr val="00B050"/>
                </a:solidFill>
                <a:latin typeface="Consolas" panose="020B0609020204030204" pitchFamily="49" charset="0"/>
              </a:rPr>
              <a:t>// Dynamically allocate memory of size N </a:t>
            </a:r>
          </a:p>
          <a:p>
            <a:pPr marL="0" indent="0">
              <a:buNone/>
            </a:pPr>
            <a:r>
              <a:rPr lang="en-US" altLang="en-PK" sz="2400" dirty="0">
                <a:latin typeface="Consolas" panose="020B0609020204030204" pitchFamily="49" charset="0"/>
              </a:rPr>
              <a:t>int *array = </a:t>
            </a:r>
            <a:r>
              <a:rPr lang="en-US" altLang="en-PK" sz="2400" dirty="0">
                <a:solidFill>
                  <a:srgbClr val="FF0000"/>
                </a:solidFill>
                <a:latin typeface="Consolas" panose="020B0609020204030204" pitchFamily="49" charset="0"/>
              </a:rPr>
              <a:t>new</a:t>
            </a:r>
            <a:r>
              <a:rPr lang="en-US" altLang="en-PK" sz="2400" dirty="0">
                <a:latin typeface="Consolas" panose="020B0609020204030204" pitchFamily="49" charset="0"/>
              </a:rPr>
              <a:t> int[</a:t>
            </a:r>
            <a:r>
              <a:rPr lang="en-US" altLang="en-PK" sz="2400" dirty="0">
                <a:solidFill>
                  <a:srgbClr val="FF0000"/>
                </a:solidFill>
                <a:latin typeface="Consolas" panose="020B0609020204030204" pitchFamily="49" charset="0"/>
              </a:rPr>
              <a:t>N</a:t>
            </a:r>
            <a:r>
              <a:rPr lang="en-US" altLang="en-PK" sz="2400" dirty="0">
                <a:latin typeface="Consolas" panose="020B0609020204030204" pitchFamily="49" charset="0"/>
              </a:rPr>
              <a:t>]; </a:t>
            </a:r>
          </a:p>
          <a:p>
            <a:pPr marL="0" indent="0">
              <a:buNone/>
            </a:pPr>
            <a:endParaRPr lang="en-US" altLang="en-PK" sz="2400" dirty="0">
              <a:latin typeface="Consolas" panose="020B0609020204030204" pitchFamily="49" charset="0"/>
            </a:endParaRPr>
          </a:p>
          <a:p>
            <a:pPr marL="0" indent="0">
              <a:buNone/>
            </a:pPr>
            <a:r>
              <a:rPr lang="en-US" altLang="en-PK" sz="2400" dirty="0">
                <a:solidFill>
                  <a:srgbClr val="00B050"/>
                </a:solidFill>
                <a:latin typeface="Consolas" panose="020B0609020204030204" pitchFamily="49" charset="0"/>
              </a:rPr>
              <a:t>// Assign values of allocated memory </a:t>
            </a:r>
          </a:p>
          <a:p>
            <a:pPr marL="0" indent="0">
              <a:buNone/>
            </a:pPr>
            <a:r>
              <a:rPr lang="en-US" altLang="en-PK" sz="2400" dirty="0">
                <a:latin typeface="Consolas" panose="020B0609020204030204" pitchFamily="49" charset="0"/>
              </a:rPr>
              <a:t>for(</a:t>
            </a:r>
            <a:r>
              <a:rPr lang="en-US" altLang="en-PK" sz="2400" dirty="0" err="1">
                <a:latin typeface="Consolas" panose="020B0609020204030204" pitchFamily="49" charset="0"/>
              </a:rPr>
              <a:t>i</a:t>
            </a:r>
            <a:r>
              <a:rPr lang="en-US" altLang="en-PK" sz="2400" dirty="0">
                <a:latin typeface="Consolas" panose="020B0609020204030204" pitchFamily="49" charset="0"/>
              </a:rPr>
              <a:t> = 0; </a:t>
            </a:r>
            <a:r>
              <a:rPr lang="en-US" altLang="en-PK" sz="2400" dirty="0" err="1">
                <a:latin typeface="Consolas" panose="020B0609020204030204" pitchFamily="49" charset="0"/>
              </a:rPr>
              <a:t>i</a:t>
            </a:r>
            <a:r>
              <a:rPr lang="en-US" altLang="en-PK" sz="2400" dirty="0">
                <a:latin typeface="Consolas" panose="020B0609020204030204" pitchFamily="49" charset="0"/>
              </a:rPr>
              <a:t> &lt; N; </a:t>
            </a:r>
            <a:r>
              <a:rPr lang="en-US" altLang="en-PK" sz="2400" dirty="0" err="1">
                <a:latin typeface="Consolas" panose="020B0609020204030204" pitchFamily="49" charset="0"/>
              </a:rPr>
              <a:t>i</a:t>
            </a:r>
            <a:r>
              <a:rPr lang="en-US" altLang="en-PK" sz="2400" dirty="0">
                <a:latin typeface="Consolas" panose="020B0609020204030204" pitchFamily="49" charset="0"/>
              </a:rPr>
              <a:t>++){</a:t>
            </a:r>
          </a:p>
          <a:p>
            <a:pPr marL="0" indent="0">
              <a:buNone/>
            </a:pPr>
            <a:r>
              <a:rPr lang="en-US" altLang="en-PK" sz="2400" dirty="0">
                <a:latin typeface="Consolas" panose="020B0609020204030204" pitchFamily="49" charset="0"/>
              </a:rPr>
              <a:t>	</a:t>
            </a:r>
            <a:r>
              <a:rPr lang="en-US" altLang="en-PK" sz="2400" dirty="0" err="1">
                <a:latin typeface="Consolas" panose="020B0609020204030204" pitchFamily="49" charset="0"/>
              </a:rPr>
              <a:t>cin</a:t>
            </a:r>
            <a:r>
              <a:rPr lang="en-US" altLang="en-PK" sz="2400" dirty="0">
                <a:latin typeface="Consolas" panose="020B0609020204030204" pitchFamily="49" charset="0"/>
              </a:rPr>
              <a:t> &gt;&gt; </a:t>
            </a:r>
            <a:r>
              <a:rPr lang="en-US" altLang="en-PK" sz="2400" dirty="0">
                <a:solidFill>
                  <a:srgbClr val="FF0000"/>
                </a:solidFill>
                <a:latin typeface="Consolas" panose="020B0609020204030204" pitchFamily="49" charset="0"/>
              </a:rPr>
              <a:t>*</a:t>
            </a:r>
            <a:r>
              <a:rPr lang="en-US" altLang="en-PK" sz="2400" dirty="0">
                <a:latin typeface="Consolas" panose="020B0609020204030204" pitchFamily="49" charset="0"/>
              </a:rPr>
              <a:t>(</a:t>
            </a:r>
            <a:r>
              <a:rPr lang="en-US" altLang="en-PK" sz="2400" dirty="0" err="1">
                <a:latin typeface="Consolas" panose="020B0609020204030204" pitchFamily="49" charset="0"/>
              </a:rPr>
              <a:t>array+i</a:t>
            </a:r>
            <a:r>
              <a:rPr lang="en-US" altLang="en-PK" sz="2400" dirty="0">
                <a:latin typeface="Consolas" panose="020B0609020204030204" pitchFamily="49" charset="0"/>
              </a:rPr>
              <a:t>); }</a:t>
            </a:r>
          </a:p>
          <a:p>
            <a:pPr marL="0" indent="0">
              <a:buNone/>
            </a:pPr>
            <a:endParaRPr lang="en-US" altLang="en-PK" sz="2400" dirty="0">
              <a:latin typeface="Consolas" panose="020B0609020204030204" pitchFamily="49" charset="0"/>
            </a:endParaRPr>
          </a:p>
          <a:p>
            <a:pPr marL="0" indent="0">
              <a:buNone/>
            </a:pPr>
            <a:r>
              <a:rPr lang="en-US" altLang="en-PK" sz="2400" dirty="0">
                <a:latin typeface="Consolas" panose="020B0609020204030204" pitchFamily="49" charset="0"/>
              </a:rPr>
              <a:t>for(</a:t>
            </a:r>
            <a:r>
              <a:rPr lang="en-US" altLang="en-PK" sz="2400" dirty="0" err="1">
                <a:latin typeface="Consolas" panose="020B0609020204030204" pitchFamily="49" charset="0"/>
              </a:rPr>
              <a:t>i</a:t>
            </a:r>
            <a:r>
              <a:rPr lang="en-US" altLang="en-PK" sz="2400" dirty="0">
                <a:latin typeface="Consolas" panose="020B0609020204030204" pitchFamily="49" charset="0"/>
              </a:rPr>
              <a:t> = 0; </a:t>
            </a:r>
            <a:r>
              <a:rPr lang="en-US" altLang="en-PK" sz="2400" dirty="0" err="1">
                <a:latin typeface="Consolas" panose="020B0609020204030204" pitchFamily="49" charset="0"/>
              </a:rPr>
              <a:t>i</a:t>
            </a:r>
            <a:r>
              <a:rPr lang="en-US" altLang="en-PK" sz="2400" dirty="0">
                <a:latin typeface="Consolas" panose="020B0609020204030204" pitchFamily="49" charset="0"/>
              </a:rPr>
              <a:t> &lt; N; </a:t>
            </a:r>
            <a:r>
              <a:rPr lang="en-US" altLang="en-PK" sz="2400" dirty="0" err="1">
                <a:latin typeface="Consolas" panose="020B0609020204030204" pitchFamily="49" charset="0"/>
              </a:rPr>
              <a:t>i</a:t>
            </a:r>
            <a:r>
              <a:rPr lang="en-US" altLang="en-PK" sz="2400" dirty="0">
                <a:latin typeface="Consolas" panose="020B0609020204030204" pitchFamily="49" charset="0"/>
              </a:rPr>
              <a:t>++){ </a:t>
            </a:r>
          </a:p>
          <a:p>
            <a:pPr marL="0" indent="0">
              <a:buNone/>
            </a:pPr>
            <a:r>
              <a:rPr lang="en-US" altLang="en-PK" sz="2400" dirty="0">
                <a:latin typeface="Consolas" panose="020B0609020204030204" pitchFamily="49" charset="0"/>
              </a:rPr>
              <a:t>	</a:t>
            </a:r>
            <a:r>
              <a:rPr lang="en-US" altLang="en-PK" sz="2400" dirty="0" err="1">
                <a:latin typeface="Consolas" panose="020B0609020204030204" pitchFamily="49" charset="0"/>
              </a:rPr>
              <a:t>cout</a:t>
            </a:r>
            <a:r>
              <a:rPr lang="en-US" altLang="en-PK" sz="2400" dirty="0">
                <a:latin typeface="Consolas" panose="020B0609020204030204" pitchFamily="49" charset="0"/>
              </a:rPr>
              <a:t>&lt;&lt;array[</a:t>
            </a:r>
            <a:r>
              <a:rPr lang="en-US" altLang="en-PK" sz="2400" dirty="0" err="1">
                <a:latin typeface="Consolas" panose="020B0609020204030204" pitchFamily="49" charset="0"/>
              </a:rPr>
              <a:t>i</a:t>
            </a:r>
            <a:r>
              <a:rPr lang="en-US" altLang="en-PK" sz="2400" dirty="0">
                <a:latin typeface="Consolas" panose="020B0609020204030204" pitchFamily="49" charset="0"/>
              </a:rPr>
              <a:t>]&lt;&lt;" </a:t>
            </a:r>
            <a:r>
              <a:rPr lang="en-US" altLang="en-PK" sz="2000" dirty="0">
                <a:latin typeface="Consolas" panose="020B0609020204030204" pitchFamily="49" charset="0"/>
              </a:rPr>
              <a:t>"; </a:t>
            </a:r>
            <a:r>
              <a:rPr lang="en-US" altLang="en-PK" sz="2000" dirty="0">
                <a:solidFill>
                  <a:srgbClr val="00B050"/>
                </a:solidFill>
                <a:latin typeface="Consolas" panose="020B0609020204030204" pitchFamily="49" charset="0"/>
              </a:rPr>
              <a:t>// is equal to </a:t>
            </a:r>
            <a:r>
              <a:rPr lang="en-US" altLang="en-PK" sz="2000" dirty="0" err="1">
                <a:solidFill>
                  <a:srgbClr val="00B050"/>
                </a:solidFill>
                <a:latin typeface="Consolas" panose="020B0609020204030204" pitchFamily="49" charset="0"/>
              </a:rPr>
              <a:t>cout</a:t>
            </a:r>
            <a:r>
              <a:rPr lang="en-US" altLang="en-PK" sz="2000" dirty="0">
                <a:solidFill>
                  <a:srgbClr val="00B050"/>
                </a:solidFill>
                <a:latin typeface="Consolas" panose="020B0609020204030204" pitchFamily="49" charset="0"/>
              </a:rPr>
              <a:t>&lt;&lt;*(</a:t>
            </a:r>
            <a:r>
              <a:rPr lang="en-US" altLang="en-PK" sz="2000" dirty="0" err="1">
                <a:solidFill>
                  <a:srgbClr val="00B050"/>
                </a:solidFill>
                <a:latin typeface="Consolas" panose="020B0609020204030204" pitchFamily="49" charset="0"/>
              </a:rPr>
              <a:t>array+i</a:t>
            </a:r>
            <a:r>
              <a:rPr lang="en-US" altLang="en-PK" sz="2000" dirty="0">
                <a:solidFill>
                  <a:srgbClr val="00B050"/>
                </a:solidFill>
                <a:latin typeface="Consolas" panose="020B0609020204030204" pitchFamily="49" charset="0"/>
              </a:rPr>
              <a:t>);</a:t>
            </a:r>
          </a:p>
          <a:p>
            <a:pPr marL="0" indent="0">
              <a:buNone/>
            </a:pPr>
            <a:endParaRPr lang="en-US" altLang="en-PK" sz="2000" dirty="0">
              <a:solidFill>
                <a:srgbClr val="00B050"/>
              </a:solidFill>
              <a:latin typeface="Consolas" panose="020B0609020204030204" pitchFamily="49" charset="0"/>
            </a:endParaRPr>
          </a:p>
          <a:p>
            <a:pPr marL="0" indent="0">
              <a:buNone/>
            </a:pPr>
            <a:r>
              <a:rPr lang="en-US" altLang="en-PK" sz="2400" dirty="0">
                <a:solidFill>
                  <a:srgbClr val="FF0000"/>
                </a:solidFill>
                <a:latin typeface="Consolas" panose="020B0609020204030204" pitchFamily="49" charset="0"/>
              </a:rPr>
              <a:t>delete</a:t>
            </a:r>
            <a:r>
              <a:rPr lang="en-US" altLang="en-PK" sz="2400" dirty="0">
                <a:latin typeface="Consolas" panose="020B0609020204030204" pitchFamily="49" charset="0"/>
              </a:rPr>
              <a:t> [] array; </a:t>
            </a:r>
            <a:r>
              <a:rPr lang="en-US" altLang="en-PK" sz="2000" dirty="0">
                <a:solidFill>
                  <a:srgbClr val="00B050"/>
                </a:solidFill>
                <a:latin typeface="Consolas" panose="020B0609020204030204" pitchFamily="49" charset="0"/>
              </a:rPr>
              <a:t>//deallocate memory</a:t>
            </a:r>
            <a:endParaRPr lang="en-PK" altLang="en-PK" sz="2400" dirty="0">
              <a:solidFill>
                <a:srgbClr val="00B050"/>
              </a:solidFill>
              <a:latin typeface="Consolas" panose="020B0609020204030204" pitchFamily="49" charset="0"/>
            </a:endParaRP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Content Placeholder 2">
            <a:extLst>
              <a:ext uri="{FF2B5EF4-FFF2-40B4-BE49-F238E27FC236}">
                <a16:creationId xmlns:a16="http://schemas.microsoft.com/office/drawing/2014/main" id="{E183887D-4AAC-4FA2-9A6E-B76AD9B20F6B}"/>
              </a:ext>
            </a:extLst>
          </p:cNvPr>
          <p:cNvSpPr>
            <a:spLocks noGrp="1" noChangeArrowheads="1"/>
          </p:cNvSpPr>
          <p:nvPr>
            <p:ph idx="1"/>
          </p:nvPr>
        </p:nvSpPr>
        <p:spPr>
          <a:xfrm>
            <a:off x="1676400" y="152400"/>
            <a:ext cx="10115550" cy="6705600"/>
          </a:xfrm>
        </p:spPr>
        <p:txBody>
          <a:bodyPr>
            <a:normAutofit fontScale="92500" lnSpcReduction="10000"/>
          </a:bodyPr>
          <a:lstStyle/>
          <a:p>
            <a:pPr marL="0" indent="0">
              <a:buNone/>
            </a:pPr>
            <a:r>
              <a:rPr lang="en-US" altLang="en-PK" sz="2400" dirty="0">
                <a:solidFill>
                  <a:srgbClr val="00B050"/>
                </a:solidFill>
                <a:latin typeface="Consolas" panose="020B0609020204030204" pitchFamily="49" charset="0"/>
              </a:rPr>
              <a:t>// Dynamically allocate memory for 1d array </a:t>
            </a:r>
          </a:p>
          <a:p>
            <a:pPr marL="0" indent="0">
              <a:buNone/>
            </a:pPr>
            <a:r>
              <a:rPr lang="en-US" altLang="en-PK" sz="2400" dirty="0">
                <a:latin typeface="Consolas" panose="020B0609020204030204" pitchFamily="49" charset="0"/>
              </a:rPr>
              <a:t>int N, </a:t>
            </a:r>
            <a:r>
              <a:rPr lang="en-US" altLang="en-PK" sz="2400" dirty="0" err="1">
                <a:latin typeface="Consolas" panose="020B0609020204030204" pitchFamily="49" charset="0"/>
              </a:rPr>
              <a:t>i</a:t>
            </a:r>
            <a:r>
              <a:rPr lang="en-US" altLang="en-PK" sz="2400" dirty="0">
                <a:latin typeface="Consolas" panose="020B0609020204030204" pitchFamily="49" charset="0"/>
              </a:rPr>
              <a:t>; </a:t>
            </a:r>
          </a:p>
          <a:p>
            <a:pPr marL="0" indent="0">
              <a:buNone/>
            </a:pPr>
            <a:r>
              <a:rPr lang="en-US" altLang="en-PK" sz="2400" dirty="0" err="1">
                <a:latin typeface="Consolas" panose="020B0609020204030204" pitchFamily="49" charset="0"/>
              </a:rPr>
              <a:t>cout</a:t>
            </a:r>
            <a:r>
              <a:rPr lang="en-US" altLang="en-PK" sz="2400" dirty="0">
                <a:latin typeface="Consolas" panose="020B0609020204030204" pitchFamily="49" charset="0"/>
              </a:rPr>
              <a:t>&lt;&lt;"Enter size of array: "; </a:t>
            </a:r>
          </a:p>
          <a:p>
            <a:pPr marL="0" indent="0">
              <a:buNone/>
            </a:pPr>
            <a:r>
              <a:rPr lang="en-US" altLang="en-PK" sz="2400" dirty="0" err="1">
                <a:solidFill>
                  <a:srgbClr val="FF0000"/>
                </a:solidFill>
                <a:latin typeface="Consolas" panose="020B0609020204030204" pitchFamily="49" charset="0"/>
              </a:rPr>
              <a:t>cin</a:t>
            </a:r>
            <a:r>
              <a:rPr lang="en-US" altLang="en-PK" sz="2400" dirty="0">
                <a:solidFill>
                  <a:srgbClr val="FF0000"/>
                </a:solidFill>
                <a:latin typeface="Consolas" panose="020B0609020204030204" pitchFamily="49" charset="0"/>
              </a:rPr>
              <a:t> &gt;&gt; N;  </a:t>
            </a:r>
            <a:r>
              <a:rPr lang="en-US" altLang="en-PK" sz="2400" dirty="0">
                <a:solidFill>
                  <a:srgbClr val="0070C0"/>
                </a:solidFill>
                <a:latin typeface="Consolas" panose="020B0609020204030204" pitchFamily="49" charset="0"/>
              </a:rPr>
              <a:t>//get size from user</a:t>
            </a:r>
          </a:p>
          <a:p>
            <a:pPr marL="0" indent="0">
              <a:buNone/>
            </a:pPr>
            <a:endParaRPr lang="en-US" altLang="en-PK" sz="2400" dirty="0">
              <a:latin typeface="Consolas" panose="020B0609020204030204" pitchFamily="49" charset="0"/>
            </a:endParaRPr>
          </a:p>
          <a:p>
            <a:pPr marL="0" indent="0">
              <a:buNone/>
            </a:pPr>
            <a:r>
              <a:rPr lang="en-US" altLang="en-PK" sz="2400" dirty="0">
                <a:solidFill>
                  <a:srgbClr val="00B050"/>
                </a:solidFill>
                <a:latin typeface="Consolas" panose="020B0609020204030204" pitchFamily="49" charset="0"/>
              </a:rPr>
              <a:t>// Dynamically allocate memory of size N </a:t>
            </a:r>
          </a:p>
          <a:p>
            <a:pPr marL="0" indent="0">
              <a:buNone/>
            </a:pPr>
            <a:r>
              <a:rPr lang="en-US" altLang="en-PK" sz="2400" dirty="0">
                <a:latin typeface="Consolas" panose="020B0609020204030204" pitchFamily="49" charset="0"/>
              </a:rPr>
              <a:t>int *array = </a:t>
            </a:r>
            <a:r>
              <a:rPr lang="en-US" altLang="en-PK" sz="2400" dirty="0">
                <a:solidFill>
                  <a:srgbClr val="FF0000"/>
                </a:solidFill>
                <a:latin typeface="Consolas" panose="020B0609020204030204" pitchFamily="49" charset="0"/>
              </a:rPr>
              <a:t>new</a:t>
            </a:r>
            <a:r>
              <a:rPr lang="en-US" altLang="en-PK" sz="2400" dirty="0">
                <a:latin typeface="Consolas" panose="020B0609020204030204" pitchFamily="49" charset="0"/>
              </a:rPr>
              <a:t> int[</a:t>
            </a:r>
            <a:r>
              <a:rPr lang="en-US" altLang="en-PK" sz="2400" dirty="0">
                <a:solidFill>
                  <a:srgbClr val="FF0000"/>
                </a:solidFill>
                <a:latin typeface="Consolas" panose="020B0609020204030204" pitchFamily="49" charset="0"/>
              </a:rPr>
              <a:t>N</a:t>
            </a:r>
            <a:r>
              <a:rPr lang="en-US" altLang="en-PK" sz="2400" dirty="0">
                <a:latin typeface="Consolas" panose="020B0609020204030204" pitchFamily="49" charset="0"/>
              </a:rPr>
              <a:t>]; </a:t>
            </a:r>
          </a:p>
          <a:p>
            <a:pPr marL="0" indent="0">
              <a:buNone/>
            </a:pPr>
            <a:endParaRPr lang="en-US" altLang="en-PK" sz="2400" dirty="0">
              <a:latin typeface="Consolas" panose="020B0609020204030204" pitchFamily="49" charset="0"/>
            </a:endParaRPr>
          </a:p>
          <a:p>
            <a:pPr marL="0" indent="0">
              <a:buNone/>
            </a:pPr>
            <a:r>
              <a:rPr lang="en-US" altLang="en-PK" sz="2400" dirty="0">
                <a:solidFill>
                  <a:srgbClr val="00B050"/>
                </a:solidFill>
                <a:latin typeface="Consolas" panose="020B0609020204030204" pitchFamily="49" charset="0"/>
              </a:rPr>
              <a:t>// Assign values of allocated memory </a:t>
            </a:r>
          </a:p>
          <a:p>
            <a:pPr marL="0" indent="0">
              <a:buNone/>
            </a:pPr>
            <a:r>
              <a:rPr lang="en-US" altLang="en-PK" sz="2400" dirty="0">
                <a:latin typeface="Consolas" panose="020B0609020204030204" pitchFamily="49" charset="0"/>
              </a:rPr>
              <a:t>for(</a:t>
            </a:r>
            <a:r>
              <a:rPr lang="en-US" altLang="en-PK" sz="2400" dirty="0" err="1">
                <a:latin typeface="Consolas" panose="020B0609020204030204" pitchFamily="49" charset="0"/>
              </a:rPr>
              <a:t>i</a:t>
            </a:r>
            <a:r>
              <a:rPr lang="en-US" altLang="en-PK" sz="2400" dirty="0">
                <a:latin typeface="Consolas" panose="020B0609020204030204" pitchFamily="49" charset="0"/>
              </a:rPr>
              <a:t> = 0; </a:t>
            </a:r>
            <a:r>
              <a:rPr lang="en-US" altLang="en-PK" sz="2400" dirty="0" err="1">
                <a:latin typeface="Consolas" panose="020B0609020204030204" pitchFamily="49" charset="0"/>
              </a:rPr>
              <a:t>i</a:t>
            </a:r>
            <a:r>
              <a:rPr lang="en-US" altLang="en-PK" sz="2400" dirty="0">
                <a:latin typeface="Consolas" panose="020B0609020204030204" pitchFamily="49" charset="0"/>
              </a:rPr>
              <a:t> &lt; N; </a:t>
            </a:r>
            <a:r>
              <a:rPr lang="en-US" altLang="en-PK" sz="2400" dirty="0" err="1">
                <a:latin typeface="Consolas" panose="020B0609020204030204" pitchFamily="49" charset="0"/>
              </a:rPr>
              <a:t>i</a:t>
            </a:r>
            <a:r>
              <a:rPr lang="en-US" altLang="en-PK" sz="2400" dirty="0">
                <a:latin typeface="Consolas" panose="020B0609020204030204" pitchFamily="49" charset="0"/>
              </a:rPr>
              <a:t>++){</a:t>
            </a:r>
          </a:p>
          <a:p>
            <a:pPr marL="0" indent="0">
              <a:buNone/>
            </a:pPr>
            <a:r>
              <a:rPr lang="en-US" altLang="en-PK" sz="2400" dirty="0">
                <a:latin typeface="Consolas" panose="020B0609020204030204" pitchFamily="49" charset="0"/>
              </a:rPr>
              <a:t>	</a:t>
            </a:r>
            <a:r>
              <a:rPr lang="en-US" altLang="en-PK" sz="2400" dirty="0" err="1">
                <a:latin typeface="Consolas" panose="020B0609020204030204" pitchFamily="49" charset="0"/>
              </a:rPr>
              <a:t>cin</a:t>
            </a:r>
            <a:r>
              <a:rPr lang="en-US" altLang="en-PK" sz="2400" dirty="0">
                <a:latin typeface="Consolas" panose="020B0609020204030204" pitchFamily="49" charset="0"/>
              </a:rPr>
              <a:t> &gt;&gt; </a:t>
            </a:r>
            <a:r>
              <a:rPr lang="en-US" altLang="en-PK" sz="2400" dirty="0">
                <a:solidFill>
                  <a:srgbClr val="FF0000"/>
                </a:solidFill>
                <a:latin typeface="Consolas" panose="020B0609020204030204" pitchFamily="49" charset="0"/>
              </a:rPr>
              <a:t>*</a:t>
            </a:r>
            <a:r>
              <a:rPr lang="en-US" altLang="en-PK" sz="2400" dirty="0">
                <a:latin typeface="Consolas" panose="020B0609020204030204" pitchFamily="49" charset="0"/>
              </a:rPr>
              <a:t>(</a:t>
            </a:r>
            <a:r>
              <a:rPr lang="en-US" altLang="en-PK" sz="2400" dirty="0" err="1">
                <a:latin typeface="Consolas" panose="020B0609020204030204" pitchFamily="49" charset="0"/>
              </a:rPr>
              <a:t>array+i</a:t>
            </a:r>
            <a:r>
              <a:rPr lang="en-US" altLang="en-PK" sz="2400" dirty="0">
                <a:latin typeface="Consolas" panose="020B0609020204030204" pitchFamily="49" charset="0"/>
              </a:rPr>
              <a:t>); }</a:t>
            </a:r>
          </a:p>
          <a:p>
            <a:pPr marL="0" indent="0">
              <a:buNone/>
            </a:pPr>
            <a:endParaRPr lang="en-US" altLang="en-PK" sz="2400" dirty="0">
              <a:latin typeface="Consolas" panose="020B0609020204030204" pitchFamily="49" charset="0"/>
            </a:endParaRPr>
          </a:p>
          <a:p>
            <a:pPr marL="0" indent="0">
              <a:buNone/>
            </a:pPr>
            <a:r>
              <a:rPr lang="en-US" altLang="en-PK" sz="2400" dirty="0">
                <a:latin typeface="Consolas" panose="020B0609020204030204" pitchFamily="49" charset="0"/>
              </a:rPr>
              <a:t>for(</a:t>
            </a:r>
            <a:r>
              <a:rPr lang="en-US" altLang="en-PK" sz="2400" dirty="0" err="1">
                <a:latin typeface="Consolas" panose="020B0609020204030204" pitchFamily="49" charset="0"/>
              </a:rPr>
              <a:t>i</a:t>
            </a:r>
            <a:r>
              <a:rPr lang="en-US" altLang="en-PK" sz="2400" dirty="0">
                <a:latin typeface="Consolas" panose="020B0609020204030204" pitchFamily="49" charset="0"/>
              </a:rPr>
              <a:t> = 0; </a:t>
            </a:r>
            <a:r>
              <a:rPr lang="en-US" altLang="en-PK" sz="2400" dirty="0" err="1">
                <a:latin typeface="Consolas" panose="020B0609020204030204" pitchFamily="49" charset="0"/>
              </a:rPr>
              <a:t>i</a:t>
            </a:r>
            <a:r>
              <a:rPr lang="en-US" altLang="en-PK" sz="2400" dirty="0">
                <a:latin typeface="Consolas" panose="020B0609020204030204" pitchFamily="49" charset="0"/>
              </a:rPr>
              <a:t> &lt; N; </a:t>
            </a:r>
            <a:r>
              <a:rPr lang="en-US" altLang="en-PK" sz="2400" dirty="0" err="1">
                <a:latin typeface="Consolas" panose="020B0609020204030204" pitchFamily="49" charset="0"/>
              </a:rPr>
              <a:t>i</a:t>
            </a:r>
            <a:r>
              <a:rPr lang="en-US" altLang="en-PK" sz="2400" dirty="0">
                <a:latin typeface="Consolas" panose="020B0609020204030204" pitchFamily="49" charset="0"/>
              </a:rPr>
              <a:t>++){ </a:t>
            </a:r>
          </a:p>
          <a:p>
            <a:pPr marL="0" indent="0">
              <a:buNone/>
            </a:pPr>
            <a:r>
              <a:rPr lang="en-US" altLang="en-PK" sz="2400" dirty="0">
                <a:latin typeface="Consolas" panose="020B0609020204030204" pitchFamily="49" charset="0"/>
              </a:rPr>
              <a:t>	</a:t>
            </a:r>
            <a:r>
              <a:rPr lang="en-US" altLang="en-PK" sz="2400" dirty="0" err="1">
                <a:latin typeface="Consolas" panose="020B0609020204030204" pitchFamily="49" charset="0"/>
              </a:rPr>
              <a:t>cout</a:t>
            </a:r>
            <a:r>
              <a:rPr lang="en-US" altLang="en-PK" sz="2400" dirty="0">
                <a:latin typeface="Consolas" panose="020B0609020204030204" pitchFamily="49" charset="0"/>
              </a:rPr>
              <a:t>&lt;&lt;array[</a:t>
            </a:r>
            <a:r>
              <a:rPr lang="en-US" altLang="en-PK" sz="2400" dirty="0" err="1">
                <a:latin typeface="Consolas" panose="020B0609020204030204" pitchFamily="49" charset="0"/>
              </a:rPr>
              <a:t>i</a:t>
            </a:r>
            <a:r>
              <a:rPr lang="en-US" altLang="en-PK" sz="2400" dirty="0">
                <a:latin typeface="Consolas" panose="020B0609020204030204" pitchFamily="49" charset="0"/>
              </a:rPr>
              <a:t>]&lt;&lt;" </a:t>
            </a:r>
            <a:r>
              <a:rPr lang="en-US" altLang="en-PK" sz="2000" dirty="0">
                <a:latin typeface="Consolas" panose="020B0609020204030204" pitchFamily="49" charset="0"/>
              </a:rPr>
              <a:t>"; </a:t>
            </a:r>
            <a:r>
              <a:rPr lang="en-US" altLang="en-PK" sz="2000" dirty="0">
                <a:solidFill>
                  <a:srgbClr val="00B050"/>
                </a:solidFill>
                <a:latin typeface="Consolas" panose="020B0609020204030204" pitchFamily="49" charset="0"/>
              </a:rPr>
              <a:t>// is equal to </a:t>
            </a:r>
            <a:r>
              <a:rPr lang="en-US" altLang="en-PK" sz="2000" dirty="0" err="1">
                <a:solidFill>
                  <a:srgbClr val="00B050"/>
                </a:solidFill>
                <a:latin typeface="Consolas" panose="020B0609020204030204" pitchFamily="49" charset="0"/>
              </a:rPr>
              <a:t>cout</a:t>
            </a:r>
            <a:r>
              <a:rPr lang="en-US" altLang="en-PK" sz="2000" dirty="0">
                <a:solidFill>
                  <a:srgbClr val="00B050"/>
                </a:solidFill>
                <a:latin typeface="Consolas" panose="020B0609020204030204" pitchFamily="49" charset="0"/>
              </a:rPr>
              <a:t>&lt;&lt;*(</a:t>
            </a:r>
            <a:r>
              <a:rPr lang="en-US" altLang="en-PK" sz="2000" dirty="0" err="1">
                <a:solidFill>
                  <a:srgbClr val="00B050"/>
                </a:solidFill>
                <a:latin typeface="Consolas" panose="020B0609020204030204" pitchFamily="49" charset="0"/>
              </a:rPr>
              <a:t>array+i</a:t>
            </a:r>
            <a:r>
              <a:rPr lang="en-US" altLang="en-PK" sz="2000" dirty="0">
                <a:solidFill>
                  <a:srgbClr val="00B050"/>
                </a:solidFill>
                <a:latin typeface="Consolas" panose="020B0609020204030204" pitchFamily="49" charset="0"/>
              </a:rPr>
              <a:t>);</a:t>
            </a:r>
          </a:p>
          <a:p>
            <a:pPr marL="0" indent="0">
              <a:buNone/>
            </a:pPr>
            <a:r>
              <a:rPr lang="en-US" altLang="en-PK" sz="2400" dirty="0">
                <a:solidFill>
                  <a:srgbClr val="FF0000"/>
                </a:solidFill>
                <a:latin typeface="Consolas" panose="020B0609020204030204" pitchFamily="49" charset="0"/>
              </a:rPr>
              <a:t>delete</a:t>
            </a:r>
            <a:r>
              <a:rPr lang="en-US" altLang="en-PK" sz="2400" dirty="0">
                <a:latin typeface="Consolas" panose="020B0609020204030204" pitchFamily="49" charset="0"/>
              </a:rPr>
              <a:t> [] array; </a:t>
            </a:r>
            <a:r>
              <a:rPr lang="en-US" altLang="en-PK" sz="2000" dirty="0">
                <a:solidFill>
                  <a:srgbClr val="00B050"/>
                </a:solidFill>
                <a:latin typeface="Consolas" panose="020B0609020204030204" pitchFamily="49" charset="0"/>
              </a:rPr>
              <a:t>//deallocate memory</a:t>
            </a:r>
            <a:endParaRPr lang="en-PK" altLang="en-PK" sz="2400" dirty="0">
              <a:solidFill>
                <a:srgbClr val="00B050"/>
              </a:solidFill>
              <a:latin typeface="Consolas" panose="020B0609020204030204" pitchFamily="49" charset="0"/>
            </a:endParaRPr>
          </a:p>
        </p:txBody>
      </p:sp>
    </p:spTree>
    <p:extLst>
      <p:ext uri="{BB962C8B-B14F-4D97-AF65-F5344CB8AC3E}">
        <p14:creationId xmlns:p14="http://schemas.microsoft.com/office/powerpoint/2010/main" val="416363940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7B0-CC4E-B790-7422-90A0075B44EE}"/>
              </a:ext>
            </a:extLst>
          </p:cNvPr>
          <p:cNvSpPr>
            <a:spLocks noGrp="1"/>
          </p:cNvSpPr>
          <p:nvPr>
            <p:ph type="title"/>
          </p:nvPr>
        </p:nvSpPr>
        <p:spPr/>
        <p:txBody>
          <a:bodyPr/>
          <a:lstStyle/>
          <a:p>
            <a:r>
              <a:rPr lang="en-US" dirty="0"/>
              <a:t>Example</a:t>
            </a:r>
            <a:endParaRPr lang="en-PK" dirty="0"/>
          </a:p>
        </p:txBody>
      </p:sp>
      <p:sp>
        <p:nvSpPr>
          <p:cNvPr id="4" name="Footer Placeholder 3">
            <a:extLst>
              <a:ext uri="{FF2B5EF4-FFF2-40B4-BE49-F238E27FC236}">
                <a16:creationId xmlns:a16="http://schemas.microsoft.com/office/drawing/2014/main" id="{D60C73BE-0B3B-AFEE-2E7C-BD6816052779}"/>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54C59A34-8DEC-A724-4CE1-5BE8B708FF3E}"/>
              </a:ext>
            </a:extLst>
          </p:cNvPr>
          <p:cNvSpPr>
            <a:spLocks noGrp="1"/>
          </p:cNvSpPr>
          <p:nvPr>
            <p:ph type="sldNum" sz="quarter" idx="12"/>
          </p:nvPr>
        </p:nvSpPr>
        <p:spPr/>
        <p:txBody>
          <a:bodyPr/>
          <a:lstStyle/>
          <a:p>
            <a:fld id="{51845F5A-061D-4825-9AE9-D7794091C6CF}" type="slidenum">
              <a:rPr lang="en-US" smtClean="0"/>
              <a:t>11</a:t>
            </a:fld>
            <a:endParaRPr lang="en-US" dirty="0"/>
          </a:p>
        </p:txBody>
      </p:sp>
      <p:pic>
        <p:nvPicPr>
          <p:cNvPr id="6" name="Picture 2">
            <a:extLst>
              <a:ext uri="{FF2B5EF4-FFF2-40B4-BE49-F238E27FC236}">
                <a16:creationId xmlns:a16="http://schemas.microsoft.com/office/drawing/2014/main" id="{CE2A9879-3C8C-4E05-D4D0-A37529DB0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246" y="1598615"/>
            <a:ext cx="7772400" cy="475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9264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normAutofit/>
          </a:bodyPr>
          <a:lstStyle/>
          <a:p>
            <a:pPr eaLnBrk="1" hangingPunct="1">
              <a:defRPr/>
            </a:pPr>
            <a:r>
              <a:rPr lang="en-US" dirty="0">
                <a:cs typeface="+mj-cs"/>
              </a:rPr>
              <a:t>Accessing 2-Dimensional Array</a:t>
            </a:r>
          </a:p>
        </p:txBody>
      </p:sp>
      <p:sp>
        <p:nvSpPr>
          <p:cNvPr id="82947" name="Rectangle 3"/>
          <p:cNvSpPr>
            <a:spLocks noGrp="1" noChangeArrowheads="1"/>
          </p:cNvSpPr>
          <p:nvPr>
            <p:ph idx="1"/>
          </p:nvPr>
        </p:nvSpPr>
        <p:spPr>
          <a:xfrm>
            <a:off x="2152650" y="1825625"/>
            <a:ext cx="5924550" cy="4895851"/>
          </a:xfrm>
          <a:ln>
            <a:solidFill>
              <a:schemeClr val="tx1"/>
            </a:solidFill>
          </a:ln>
        </p:spPr>
        <p:txBody>
          <a:bodyPr>
            <a:normAutofit lnSpcReduction="10000"/>
          </a:bodyPr>
          <a:lstStyle/>
          <a:p>
            <a:pPr eaLnBrk="1" hangingPunct="1">
              <a:lnSpc>
                <a:spcPct val="80000"/>
              </a:lnSpc>
              <a:defRPr/>
            </a:pPr>
            <a:r>
              <a:rPr lang="en-US" sz="2400" b="1" dirty="0"/>
              <a:t>Note that the statements </a:t>
            </a:r>
          </a:p>
          <a:p>
            <a:pPr marL="457200" lvl="1" indent="0">
              <a:lnSpc>
                <a:spcPct val="80000"/>
              </a:lnSpc>
              <a:buNone/>
              <a:defRPr/>
            </a:pPr>
            <a:r>
              <a:rPr lang="en-US" sz="2000" b="1" dirty="0" err="1">
                <a:solidFill>
                  <a:srgbClr val="0070C0"/>
                </a:solidFill>
                <a:latin typeface="Courier New" panose="02070309020205020404" pitchFamily="49" charset="0"/>
                <a:cs typeface="Courier New" panose="02070309020205020404" pitchFamily="49" charset="0"/>
              </a:rPr>
              <a:t>int</a:t>
            </a:r>
            <a:r>
              <a:rPr lang="en-US" sz="2000" b="1" dirty="0">
                <a:solidFill>
                  <a:srgbClr val="0070C0"/>
                </a:solidFill>
                <a:latin typeface="Courier New" panose="02070309020205020404" pitchFamily="49" charset="0"/>
                <a:cs typeface="Courier New" panose="02070309020205020404" pitchFamily="49" charset="0"/>
              </a:rPr>
              <a:t> *Pointer;</a:t>
            </a:r>
          </a:p>
          <a:p>
            <a:pPr marL="457200" lvl="1" indent="0">
              <a:lnSpc>
                <a:spcPct val="80000"/>
              </a:lnSpc>
              <a:buNone/>
              <a:defRPr/>
            </a:pPr>
            <a:r>
              <a:rPr lang="en-US" sz="2000" b="1" dirty="0">
                <a:solidFill>
                  <a:srgbClr val="0070C0"/>
                </a:solidFill>
                <a:latin typeface="Courier New" panose="02070309020205020404" pitchFamily="49" charset="0"/>
                <a:cs typeface="Courier New" panose="02070309020205020404" pitchFamily="49" charset="0"/>
              </a:rPr>
              <a:t>Pointer = &amp;List [3];</a:t>
            </a:r>
          </a:p>
          <a:p>
            <a:pPr eaLnBrk="1" hangingPunct="1">
              <a:lnSpc>
                <a:spcPct val="80000"/>
              </a:lnSpc>
              <a:defRPr/>
            </a:pPr>
            <a:r>
              <a:rPr lang="en-US" sz="2400" dirty="0"/>
              <a:t>represents that we are accessing the address of </a:t>
            </a:r>
            <a:r>
              <a:rPr lang="en-US" sz="2400" b="1" dirty="0">
                <a:solidFill>
                  <a:srgbClr val="FF0000"/>
                </a:solidFill>
              </a:rPr>
              <a:t>4</a:t>
            </a:r>
            <a:r>
              <a:rPr lang="en-US" sz="2400" b="1" baseline="30000" dirty="0">
                <a:solidFill>
                  <a:srgbClr val="FF0000"/>
                </a:solidFill>
              </a:rPr>
              <a:t>th</a:t>
            </a:r>
            <a:r>
              <a:rPr lang="en-US" sz="2400" b="1" dirty="0">
                <a:solidFill>
                  <a:srgbClr val="FF0000"/>
                </a:solidFill>
              </a:rPr>
              <a:t> slot</a:t>
            </a:r>
          </a:p>
          <a:p>
            <a:pPr marL="0" indent="0">
              <a:lnSpc>
                <a:spcPct val="80000"/>
              </a:lnSpc>
              <a:buNone/>
              <a:defRPr/>
            </a:pPr>
            <a:endParaRPr lang="en-US" sz="2400" dirty="0"/>
          </a:p>
          <a:p>
            <a:pPr eaLnBrk="1" hangingPunct="1">
              <a:lnSpc>
                <a:spcPct val="80000"/>
              </a:lnSpc>
              <a:defRPr/>
            </a:pPr>
            <a:r>
              <a:rPr lang="en-US" sz="2400" dirty="0"/>
              <a:t>In 2-Dimensional array the statements</a:t>
            </a:r>
          </a:p>
          <a:p>
            <a:pPr marL="457200" lvl="1" indent="0">
              <a:lnSpc>
                <a:spcPct val="80000"/>
              </a:lnSpc>
              <a:buNone/>
              <a:defRPr/>
            </a:pPr>
            <a:r>
              <a:rPr lang="en-US" sz="2000" b="1" dirty="0" err="1">
                <a:solidFill>
                  <a:srgbClr val="0070C0"/>
                </a:solidFill>
                <a:latin typeface="Courier New" panose="02070309020205020404" pitchFamily="49" charset="0"/>
                <a:cs typeface="Courier New" panose="02070309020205020404" pitchFamily="49" charset="0"/>
              </a:rPr>
              <a:t>int</a:t>
            </a:r>
            <a:r>
              <a:rPr lang="en-US" sz="2000" b="1" dirty="0">
                <a:solidFill>
                  <a:srgbClr val="0070C0"/>
                </a:solidFill>
                <a:latin typeface="Courier New" panose="02070309020205020404" pitchFamily="49" charset="0"/>
                <a:cs typeface="Courier New" panose="02070309020205020404" pitchFamily="49" charset="0"/>
              </a:rPr>
              <a:t> List[ 5 ][ 6 ];</a:t>
            </a:r>
          </a:p>
          <a:p>
            <a:pPr marL="457200" lvl="1" indent="0">
              <a:lnSpc>
                <a:spcPct val="80000"/>
              </a:lnSpc>
              <a:buNone/>
              <a:defRPr/>
            </a:pPr>
            <a:r>
              <a:rPr lang="en-US" sz="2000" b="1" dirty="0" err="1">
                <a:solidFill>
                  <a:srgbClr val="0070C0"/>
                </a:solidFill>
                <a:latin typeface="Courier New" panose="02070309020205020404" pitchFamily="49" charset="0"/>
                <a:cs typeface="Courier New" panose="02070309020205020404" pitchFamily="49" charset="0"/>
              </a:rPr>
              <a:t>int</a:t>
            </a:r>
            <a:r>
              <a:rPr lang="en-US" sz="2000" b="1" dirty="0">
                <a:solidFill>
                  <a:srgbClr val="0070C0"/>
                </a:solidFill>
                <a:latin typeface="Courier New" panose="02070309020205020404" pitchFamily="49" charset="0"/>
                <a:cs typeface="Courier New" panose="02070309020205020404" pitchFamily="49" charset="0"/>
              </a:rPr>
              <a:t> *Pointer;</a:t>
            </a:r>
          </a:p>
          <a:p>
            <a:pPr marL="457200" lvl="1" indent="0">
              <a:lnSpc>
                <a:spcPct val="80000"/>
              </a:lnSpc>
              <a:buNone/>
              <a:defRPr/>
            </a:pPr>
            <a:r>
              <a:rPr lang="en-US" sz="2000" b="1" dirty="0">
                <a:solidFill>
                  <a:srgbClr val="0070C0"/>
                </a:solidFill>
                <a:latin typeface="Courier New" panose="02070309020205020404" pitchFamily="49" charset="0"/>
                <a:cs typeface="Courier New" panose="02070309020205020404" pitchFamily="49" charset="0"/>
              </a:rPr>
              <a:t>Pointer = &amp;List [3];</a:t>
            </a:r>
          </a:p>
          <a:p>
            <a:pPr marL="0" indent="0">
              <a:lnSpc>
                <a:spcPct val="80000"/>
              </a:lnSpc>
              <a:buNone/>
              <a:defRPr/>
            </a:pPr>
            <a:endParaRPr lang="en-US" sz="2400" b="1" dirty="0"/>
          </a:p>
          <a:p>
            <a:pPr marL="0" indent="0">
              <a:lnSpc>
                <a:spcPct val="80000"/>
              </a:lnSpc>
              <a:buNone/>
              <a:defRPr/>
            </a:pPr>
            <a:r>
              <a:rPr lang="en-US" sz="2400" dirty="0"/>
              <a:t>Represents that we are accessing the address    of </a:t>
            </a:r>
            <a:r>
              <a:rPr lang="en-US" sz="2400" b="1" dirty="0">
                <a:solidFill>
                  <a:srgbClr val="FF0000"/>
                </a:solidFill>
              </a:rPr>
              <a:t>4</a:t>
            </a:r>
            <a:r>
              <a:rPr lang="en-US" sz="2400" b="1" baseline="30000" dirty="0">
                <a:solidFill>
                  <a:srgbClr val="FF0000"/>
                </a:solidFill>
              </a:rPr>
              <a:t>th</a:t>
            </a:r>
            <a:r>
              <a:rPr lang="en-US" sz="2400" b="1" dirty="0">
                <a:solidFill>
                  <a:srgbClr val="FF0000"/>
                </a:solidFill>
              </a:rPr>
              <a:t> row </a:t>
            </a:r>
            <a:r>
              <a:rPr lang="en-US" sz="2400" dirty="0"/>
              <a:t>and</a:t>
            </a:r>
            <a:r>
              <a:rPr lang="en-US" sz="2400" dirty="0">
                <a:solidFill>
                  <a:srgbClr val="0070C0"/>
                </a:solidFill>
              </a:rPr>
              <a:t> </a:t>
            </a:r>
            <a:r>
              <a:rPr lang="en-US" sz="2400" b="1" dirty="0">
                <a:solidFill>
                  <a:srgbClr val="FF0000"/>
                </a:solidFill>
              </a:rPr>
              <a:t>1</a:t>
            </a:r>
            <a:r>
              <a:rPr lang="en-US" sz="2400" b="1" baseline="30000" dirty="0">
                <a:solidFill>
                  <a:srgbClr val="FF0000"/>
                </a:solidFill>
              </a:rPr>
              <a:t>st</a:t>
            </a:r>
            <a:r>
              <a:rPr lang="en-US" sz="2400" b="1" dirty="0">
                <a:solidFill>
                  <a:srgbClr val="FF0000"/>
                </a:solidFill>
              </a:rPr>
              <a:t> column</a:t>
            </a:r>
          </a:p>
        </p:txBody>
      </p:sp>
      <p:grpSp>
        <p:nvGrpSpPr>
          <p:cNvPr id="2" name="Group 1">
            <a:extLst>
              <a:ext uri="{FF2B5EF4-FFF2-40B4-BE49-F238E27FC236}">
                <a16:creationId xmlns:a16="http://schemas.microsoft.com/office/drawing/2014/main" id="{873F6D2F-2695-2BF1-833D-2548B5B61460}"/>
              </a:ext>
            </a:extLst>
          </p:cNvPr>
          <p:cNvGrpSpPr/>
          <p:nvPr/>
        </p:nvGrpSpPr>
        <p:grpSpPr>
          <a:xfrm>
            <a:off x="8782049" y="1295400"/>
            <a:ext cx="2514600" cy="4495800"/>
            <a:chOff x="8782050" y="1575954"/>
            <a:chExt cx="2514600" cy="4495800"/>
          </a:xfrm>
        </p:grpSpPr>
        <p:sp>
          <p:nvSpPr>
            <p:cNvPr id="45" name="Rectangle 4">
              <a:extLst>
                <a:ext uri="{FF2B5EF4-FFF2-40B4-BE49-F238E27FC236}">
                  <a16:creationId xmlns:a16="http://schemas.microsoft.com/office/drawing/2014/main" id="{B8497AA7-923E-42FD-ACA5-2FC874887118}"/>
                </a:ext>
              </a:extLst>
            </p:cNvPr>
            <p:cNvSpPr>
              <a:spLocks noChangeArrowheads="1"/>
            </p:cNvSpPr>
            <p:nvPr/>
          </p:nvSpPr>
          <p:spPr bwMode="auto">
            <a:xfrm>
              <a:off x="8782050" y="1575954"/>
              <a:ext cx="2514600" cy="4495800"/>
            </a:xfrm>
            <a:prstGeom prst="rect">
              <a:avLst/>
            </a:prstGeom>
            <a:solidFill>
              <a:schemeClr val="bg2">
                <a:lumMod val="90000"/>
              </a:scheme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p>
          </p:txBody>
        </p:sp>
        <p:grpSp>
          <p:nvGrpSpPr>
            <p:cNvPr id="46" name="Group 5">
              <a:extLst>
                <a:ext uri="{FF2B5EF4-FFF2-40B4-BE49-F238E27FC236}">
                  <a16:creationId xmlns:a16="http://schemas.microsoft.com/office/drawing/2014/main" id="{7B533518-8B8D-4C1B-A46B-F6112F8B54EB}"/>
                </a:ext>
              </a:extLst>
            </p:cNvPr>
            <p:cNvGrpSpPr>
              <a:grpSpLocks/>
            </p:cNvGrpSpPr>
            <p:nvPr/>
          </p:nvGrpSpPr>
          <p:grpSpPr bwMode="auto">
            <a:xfrm>
              <a:off x="8858250" y="1652154"/>
              <a:ext cx="2362200" cy="381000"/>
              <a:chOff x="4128" y="864"/>
              <a:chExt cx="1488" cy="240"/>
            </a:xfrm>
          </p:grpSpPr>
          <p:sp>
            <p:nvSpPr>
              <p:cNvPr id="47" name="Text Box 6">
                <a:extLst>
                  <a:ext uri="{FF2B5EF4-FFF2-40B4-BE49-F238E27FC236}">
                    <a16:creationId xmlns:a16="http://schemas.microsoft.com/office/drawing/2014/main" id="{25AD3191-9E7D-4783-A26B-5B1B148C2160}"/>
                  </a:ext>
                </a:extLst>
              </p:cNvPr>
              <p:cNvSpPr txBox="1">
                <a:spLocks noChangeArrowheads="1"/>
              </p:cNvSpPr>
              <p:nvPr/>
            </p:nvSpPr>
            <p:spPr bwMode="auto">
              <a:xfrm>
                <a:off x="4128" y="867"/>
                <a:ext cx="720" cy="237"/>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Address</a:t>
                </a:r>
              </a:p>
            </p:txBody>
          </p:sp>
          <p:sp>
            <p:nvSpPr>
              <p:cNvPr id="48" name="Text Box 7">
                <a:extLst>
                  <a:ext uri="{FF2B5EF4-FFF2-40B4-BE49-F238E27FC236}">
                    <a16:creationId xmlns:a16="http://schemas.microsoft.com/office/drawing/2014/main" id="{A9E9141C-0D1C-40C1-A389-F9D7466961FC}"/>
                  </a:ext>
                </a:extLst>
              </p:cNvPr>
              <p:cNvSpPr txBox="1">
                <a:spLocks noChangeArrowheads="1"/>
              </p:cNvSpPr>
              <p:nvPr/>
            </p:nvSpPr>
            <p:spPr bwMode="auto">
              <a:xfrm>
                <a:off x="4848" y="864"/>
                <a:ext cx="768" cy="237"/>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Data</a:t>
                </a:r>
              </a:p>
            </p:txBody>
          </p:sp>
        </p:grpSp>
        <p:grpSp>
          <p:nvGrpSpPr>
            <p:cNvPr id="49" name="Group 8">
              <a:extLst>
                <a:ext uri="{FF2B5EF4-FFF2-40B4-BE49-F238E27FC236}">
                  <a16:creationId xmlns:a16="http://schemas.microsoft.com/office/drawing/2014/main" id="{21B9D95B-31D8-4EB7-A114-843DD3199F6F}"/>
                </a:ext>
              </a:extLst>
            </p:cNvPr>
            <p:cNvGrpSpPr>
              <a:grpSpLocks/>
            </p:cNvGrpSpPr>
            <p:nvPr/>
          </p:nvGrpSpPr>
          <p:grpSpPr bwMode="auto">
            <a:xfrm>
              <a:off x="8858250" y="2033154"/>
              <a:ext cx="2362200" cy="319088"/>
              <a:chOff x="4128" y="864"/>
              <a:chExt cx="1488" cy="201"/>
            </a:xfrm>
          </p:grpSpPr>
          <p:sp>
            <p:nvSpPr>
              <p:cNvPr id="50" name="Text Box 9">
                <a:extLst>
                  <a:ext uri="{FF2B5EF4-FFF2-40B4-BE49-F238E27FC236}">
                    <a16:creationId xmlns:a16="http://schemas.microsoft.com/office/drawing/2014/main" id="{268F194D-5AA9-4A50-923C-3BE16E48E0FB}"/>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980</a:t>
                </a:r>
              </a:p>
            </p:txBody>
          </p:sp>
          <p:sp>
            <p:nvSpPr>
              <p:cNvPr id="51" name="Text Box 10">
                <a:extLst>
                  <a:ext uri="{FF2B5EF4-FFF2-40B4-BE49-F238E27FC236}">
                    <a16:creationId xmlns:a16="http://schemas.microsoft.com/office/drawing/2014/main" id="{CFB3AABD-0E12-4B2E-8ED3-7E37551EE941}"/>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0</a:t>
                </a:r>
              </a:p>
            </p:txBody>
          </p:sp>
        </p:grpSp>
        <p:grpSp>
          <p:nvGrpSpPr>
            <p:cNvPr id="52" name="Group 11">
              <a:extLst>
                <a:ext uri="{FF2B5EF4-FFF2-40B4-BE49-F238E27FC236}">
                  <a16:creationId xmlns:a16="http://schemas.microsoft.com/office/drawing/2014/main" id="{6FDF9DDF-76BD-47F3-AB6A-3D51CB958595}"/>
                </a:ext>
              </a:extLst>
            </p:cNvPr>
            <p:cNvGrpSpPr>
              <a:grpSpLocks/>
            </p:cNvGrpSpPr>
            <p:nvPr/>
          </p:nvGrpSpPr>
          <p:grpSpPr bwMode="auto">
            <a:xfrm>
              <a:off x="8858250" y="2337954"/>
              <a:ext cx="2362200" cy="319088"/>
              <a:chOff x="4128" y="864"/>
              <a:chExt cx="1488" cy="201"/>
            </a:xfrm>
          </p:grpSpPr>
          <p:sp>
            <p:nvSpPr>
              <p:cNvPr id="53" name="Text Box 12">
                <a:extLst>
                  <a:ext uri="{FF2B5EF4-FFF2-40B4-BE49-F238E27FC236}">
                    <a16:creationId xmlns:a16="http://schemas.microsoft.com/office/drawing/2014/main" id="{BFA3CFF7-0159-4CFC-A5DB-B2B1212E288D}"/>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984</a:t>
                </a:r>
              </a:p>
            </p:txBody>
          </p:sp>
          <p:sp>
            <p:nvSpPr>
              <p:cNvPr id="54" name="Text Box 13">
                <a:extLst>
                  <a:ext uri="{FF2B5EF4-FFF2-40B4-BE49-F238E27FC236}">
                    <a16:creationId xmlns:a16="http://schemas.microsoft.com/office/drawing/2014/main" id="{C3F6C571-2691-48A4-B1BC-1A67939D0270}"/>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1</a:t>
                </a:r>
              </a:p>
            </p:txBody>
          </p:sp>
        </p:grpSp>
        <p:grpSp>
          <p:nvGrpSpPr>
            <p:cNvPr id="55" name="Group 14">
              <a:extLst>
                <a:ext uri="{FF2B5EF4-FFF2-40B4-BE49-F238E27FC236}">
                  <a16:creationId xmlns:a16="http://schemas.microsoft.com/office/drawing/2014/main" id="{3C770C1D-FD9F-474B-AEAD-CDB2E9CC0E65}"/>
                </a:ext>
              </a:extLst>
            </p:cNvPr>
            <p:cNvGrpSpPr>
              <a:grpSpLocks/>
            </p:cNvGrpSpPr>
            <p:nvPr/>
          </p:nvGrpSpPr>
          <p:grpSpPr bwMode="auto">
            <a:xfrm>
              <a:off x="8858250" y="2642754"/>
              <a:ext cx="2362200" cy="319088"/>
              <a:chOff x="4128" y="864"/>
              <a:chExt cx="1488" cy="201"/>
            </a:xfrm>
          </p:grpSpPr>
          <p:sp>
            <p:nvSpPr>
              <p:cNvPr id="56" name="Text Box 15">
                <a:extLst>
                  <a:ext uri="{FF2B5EF4-FFF2-40B4-BE49-F238E27FC236}">
                    <a16:creationId xmlns:a16="http://schemas.microsoft.com/office/drawing/2014/main" id="{4027E301-EEB4-4B82-AB49-0AEE5178FE32}"/>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988</a:t>
                </a:r>
              </a:p>
            </p:txBody>
          </p:sp>
          <p:sp>
            <p:nvSpPr>
              <p:cNvPr id="57" name="Text Box 16">
                <a:extLst>
                  <a:ext uri="{FF2B5EF4-FFF2-40B4-BE49-F238E27FC236}">
                    <a16:creationId xmlns:a16="http://schemas.microsoft.com/office/drawing/2014/main" id="{BBBE8012-2019-4DA4-B76A-61F7D5A78CBD}"/>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2</a:t>
                </a:r>
              </a:p>
            </p:txBody>
          </p:sp>
        </p:grpSp>
        <p:grpSp>
          <p:nvGrpSpPr>
            <p:cNvPr id="58" name="Group 17">
              <a:extLst>
                <a:ext uri="{FF2B5EF4-FFF2-40B4-BE49-F238E27FC236}">
                  <a16:creationId xmlns:a16="http://schemas.microsoft.com/office/drawing/2014/main" id="{531AE56D-9B10-4A3F-83FC-C5ABF3AAC18B}"/>
                </a:ext>
              </a:extLst>
            </p:cNvPr>
            <p:cNvGrpSpPr>
              <a:grpSpLocks/>
            </p:cNvGrpSpPr>
            <p:nvPr/>
          </p:nvGrpSpPr>
          <p:grpSpPr bwMode="auto">
            <a:xfrm>
              <a:off x="8858250" y="2947554"/>
              <a:ext cx="2362200" cy="319088"/>
              <a:chOff x="4128" y="864"/>
              <a:chExt cx="1488" cy="201"/>
            </a:xfrm>
          </p:grpSpPr>
          <p:sp>
            <p:nvSpPr>
              <p:cNvPr id="59" name="Text Box 18">
                <a:extLst>
                  <a:ext uri="{FF2B5EF4-FFF2-40B4-BE49-F238E27FC236}">
                    <a16:creationId xmlns:a16="http://schemas.microsoft.com/office/drawing/2014/main" id="{CE1A9CD3-5583-4606-8613-72C259BC7DE7}"/>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992</a:t>
                </a:r>
              </a:p>
            </p:txBody>
          </p:sp>
          <p:sp>
            <p:nvSpPr>
              <p:cNvPr id="60" name="Text Box 19">
                <a:extLst>
                  <a:ext uri="{FF2B5EF4-FFF2-40B4-BE49-F238E27FC236}">
                    <a16:creationId xmlns:a16="http://schemas.microsoft.com/office/drawing/2014/main" id="{A50AFE13-3327-40CD-B730-9D90E70485A6}"/>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3</a:t>
                </a:r>
              </a:p>
            </p:txBody>
          </p:sp>
        </p:grpSp>
        <p:grpSp>
          <p:nvGrpSpPr>
            <p:cNvPr id="61" name="Group 20">
              <a:extLst>
                <a:ext uri="{FF2B5EF4-FFF2-40B4-BE49-F238E27FC236}">
                  <a16:creationId xmlns:a16="http://schemas.microsoft.com/office/drawing/2014/main" id="{4F84EB09-B8F6-446A-A094-7B4CB99330DA}"/>
                </a:ext>
              </a:extLst>
            </p:cNvPr>
            <p:cNvGrpSpPr>
              <a:grpSpLocks/>
            </p:cNvGrpSpPr>
            <p:nvPr/>
          </p:nvGrpSpPr>
          <p:grpSpPr bwMode="auto">
            <a:xfrm>
              <a:off x="8858250" y="3252354"/>
              <a:ext cx="2362200" cy="319088"/>
              <a:chOff x="4128" y="864"/>
              <a:chExt cx="1488" cy="201"/>
            </a:xfrm>
          </p:grpSpPr>
          <p:sp>
            <p:nvSpPr>
              <p:cNvPr id="62" name="Text Box 21">
                <a:extLst>
                  <a:ext uri="{FF2B5EF4-FFF2-40B4-BE49-F238E27FC236}">
                    <a16:creationId xmlns:a16="http://schemas.microsoft.com/office/drawing/2014/main" id="{498973AF-9A1E-46D7-9C03-580626707C3F}"/>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996</a:t>
                </a:r>
              </a:p>
            </p:txBody>
          </p:sp>
          <p:sp>
            <p:nvSpPr>
              <p:cNvPr id="63" name="Text Box 22">
                <a:extLst>
                  <a:ext uri="{FF2B5EF4-FFF2-40B4-BE49-F238E27FC236}">
                    <a16:creationId xmlns:a16="http://schemas.microsoft.com/office/drawing/2014/main" id="{965DD37D-4C28-4F29-BD26-7A6CE099EEAD}"/>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4</a:t>
                </a:r>
              </a:p>
            </p:txBody>
          </p:sp>
        </p:grpSp>
        <p:grpSp>
          <p:nvGrpSpPr>
            <p:cNvPr id="64" name="Group 23">
              <a:extLst>
                <a:ext uri="{FF2B5EF4-FFF2-40B4-BE49-F238E27FC236}">
                  <a16:creationId xmlns:a16="http://schemas.microsoft.com/office/drawing/2014/main" id="{BC65CADD-DEDD-4C59-B68A-C3F77657B9DD}"/>
                </a:ext>
              </a:extLst>
            </p:cNvPr>
            <p:cNvGrpSpPr>
              <a:grpSpLocks/>
            </p:cNvGrpSpPr>
            <p:nvPr/>
          </p:nvGrpSpPr>
          <p:grpSpPr bwMode="auto">
            <a:xfrm>
              <a:off x="8858250" y="3557154"/>
              <a:ext cx="2362200" cy="319088"/>
              <a:chOff x="4128" y="864"/>
              <a:chExt cx="1488" cy="201"/>
            </a:xfrm>
          </p:grpSpPr>
          <p:sp>
            <p:nvSpPr>
              <p:cNvPr id="65" name="Text Box 24">
                <a:extLst>
                  <a:ext uri="{FF2B5EF4-FFF2-40B4-BE49-F238E27FC236}">
                    <a16:creationId xmlns:a16="http://schemas.microsoft.com/office/drawing/2014/main" id="{CD26BF76-DB39-4EB7-8EFE-8320E62E0332}"/>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1000</a:t>
                </a:r>
              </a:p>
            </p:txBody>
          </p:sp>
          <p:sp>
            <p:nvSpPr>
              <p:cNvPr id="66" name="Text Box 25">
                <a:extLst>
                  <a:ext uri="{FF2B5EF4-FFF2-40B4-BE49-F238E27FC236}">
                    <a16:creationId xmlns:a16="http://schemas.microsoft.com/office/drawing/2014/main" id="{3DFD5D8F-5CCF-4652-8B64-5BE635AC1558}"/>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5</a:t>
                </a:r>
              </a:p>
            </p:txBody>
          </p:sp>
        </p:grpSp>
        <p:grpSp>
          <p:nvGrpSpPr>
            <p:cNvPr id="67" name="Group 26">
              <a:extLst>
                <a:ext uri="{FF2B5EF4-FFF2-40B4-BE49-F238E27FC236}">
                  <a16:creationId xmlns:a16="http://schemas.microsoft.com/office/drawing/2014/main" id="{585EF7BC-4653-49E0-81C3-8B43F90B9154}"/>
                </a:ext>
              </a:extLst>
            </p:cNvPr>
            <p:cNvGrpSpPr>
              <a:grpSpLocks/>
            </p:cNvGrpSpPr>
            <p:nvPr/>
          </p:nvGrpSpPr>
          <p:grpSpPr bwMode="auto">
            <a:xfrm>
              <a:off x="8858250" y="3861954"/>
              <a:ext cx="2362200" cy="319088"/>
              <a:chOff x="4128" y="864"/>
              <a:chExt cx="1488" cy="201"/>
            </a:xfrm>
          </p:grpSpPr>
          <p:sp>
            <p:nvSpPr>
              <p:cNvPr id="68" name="Text Box 27">
                <a:extLst>
                  <a:ext uri="{FF2B5EF4-FFF2-40B4-BE49-F238E27FC236}">
                    <a16:creationId xmlns:a16="http://schemas.microsoft.com/office/drawing/2014/main" id="{4157BEB7-E517-42AF-AFFA-980DDD7C49F5}"/>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1004</a:t>
                </a:r>
              </a:p>
            </p:txBody>
          </p:sp>
          <p:sp>
            <p:nvSpPr>
              <p:cNvPr id="69" name="Text Box 28">
                <a:extLst>
                  <a:ext uri="{FF2B5EF4-FFF2-40B4-BE49-F238E27FC236}">
                    <a16:creationId xmlns:a16="http://schemas.microsoft.com/office/drawing/2014/main" id="{A8D4357D-323D-40F7-9EBE-C4DCD7F159C1}"/>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6</a:t>
                </a:r>
              </a:p>
            </p:txBody>
          </p:sp>
        </p:grpSp>
        <p:grpSp>
          <p:nvGrpSpPr>
            <p:cNvPr id="70" name="Group 29">
              <a:extLst>
                <a:ext uri="{FF2B5EF4-FFF2-40B4-BE49-F238E27FC236}">
                  <a16:creationId xmlns:a16="http://schemas.microsoft.com/office/drawing/2014/main" id="{AEB17ECE-B9E2-44BF-8E1C-BB1C66FE80E8}"/>
                </a:ext>
              </a:extLst>
            </p:cNvPr>
            <p:cNvGrpSpPr>
              <a:grpSpLocks/>
            </p:cNvGrpSpPr>
            <p:nvPr/>
          </p:nvGrpSpPr>
          <p:grpSpPr bwMode="auto">
            <a:xfrm>
              <a:off x="8858250" y="4166754"/>
              <a:ext cx="2362200" cy="319088"/>
              <a:chOff x="4128" y="864"/>
              <a:chExt cx="1488" cy="201"/>
            </a:xfrm>
          </p:grpSpPr>
          <p:sp>
            <p:nvSpPr>
              <p:cNvPr id="71" name="Text Box 30">
                <a:extLst>
                  <a:ext uri="{FF2B5EF4-FFF2-40B4-BE49-F238E27FC236}">
                    <a16:creationId xmlns:a16="http://schemas.microsoft.com/office/drawing/2014/main" id="{78AE5B5A-CEBC-4FC5-951F-3E308D1FBEE8}"/>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1008</a:t>
                </a:r>
              </a:p>
            </p:txBody>
          </p:sp>
          <p:sp>
            <p:nvSpPr>
              <p:cNvPr id="72" name="Text Box 31">
                <a:extLst>
                  <a:ext uri="{FF2B5EF4-FFF2-40B4-BE49-F238E27FC236}">
                    <a16:creationId xmlns:a16="http://schemas.microsoft.com/office/drawing/2014/main" id="{41DA1FB4-34A8-4506-95B0-38FCFE1966C3}"/>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7</a:t>
                </a:r>
              </a:p>
            </p:txBody>
          </p:sp>
        </p:grpSp>
        <p:grpSp>
          <p:nvGrpSpPr>
            <p:cNvPr id="73" name="Group 32">
              <a:extLst>
                <a:ext uri="{FF2B5EF4-FFF2-40B4-BE49-F238E27FC236}">
                  <a16:creationId xmlns:a16="http://schemas.microsoft.com/office/drawing/2014/main" id="{13380840-C5FB-4DC6-ADD5-D5C413E0C0D5}"/>
                </a:ext>
              </a:extLst>
            </p:cNvPr>
            <p:cNvGrpSpPr>
              <a:grpSpLocks/>
            </p:cNvGrpSpPr>
            <p:nvPr/>
          </p:nvGrpSpPr>
          <p:grpSpPr bwMode="auto">
            <a:xfrm>
              <a:off x="8858250" y="4471554"/>
              <a:ext cx="2362200" cy="319088"/>
              <a:chOff x="4128" y="864"/>
              <a:chExt cx="1488" cy="201"/>
            </a:xfrm>
          </p:grpSpPr>
          <p:sp>
            <p:nvSpPr>
              <p:cNvPr id="74" name="Text Box 33">
                <a:extLst>
                  <a:ext uri="{FF2B5EF4-FFF2-40B4-BE49-F238E27FC236}">
                    <a16:creationId xmlns:a16="http://schemas.microsoft.com/office/drawing/2014/main" id="{67F7E004-A497-497F-8CB3-A8F63BE3A422}"/>
                  </a:ext>
                </a:extLst>
              </p:cNvPr>
              <p:cNvSpPr txBox="1">
                <a:spLocks noChangeArrowheads="1"/>
              </p:cNvSpPr>
              <p:nvPr/>
            </p:nvSpPr>
            <p:spPr bwMode="auto">
              <a:xfrm>
                <a:off x="4128" y="867"/>
                <a:ext cx="720"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1012</a:t>
                </a:r>
              </a:p>
            </p:txBody>
          </p:sp>
          <p:sp>
            <p:nvSpPr>
              <p:cNvPr id="75" name="Text Box 34">
                <a:extLst>
                  <a:ext uri="{FF2B5EF4-FFF2-40B4-BE49-F238E27FC236}">
                    <a16:creationId xmlns:a16="http://schemas.microsoft.com/office/drawing/2014/main" id="{92BD450A-19F3-4E68-827F-A8379EE2E3F5}"/>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Element 8</a:t>
                </a:r>
              </a:p>
            </p:txBody>
          </p:sp>
        </p:grpSp>
        <p:grpSp>
          <p:nvGrpSpPr>
            <p:cNvPr id="76" name="Group 35">
              <a:extLst>
                <a:ext uri="{FF2B5EF4-FFF2-40B4-BE49-F238E27FC236}">
                  <a16:creationId xmlns:a16="http://schemas.microsoft.com/office/drawing/2014/main" id="{E148AB17-88CA-4F83-93D1-9D718F318352}"/>
                </a:ext>
              </a:extLst>
            </p:cNvPr>
            <p:cNvGrpSpPr>
              <a:grpSpLocks/>
            </p:cNvGrpSpPr>
            <p:nvPr/>
          </p:nvGrpSpPr>
          <p:grpSpPr bwMode="auto">
            <a:xfrm>
              <a:off x="8858250" y="5690756"/>
              <a:ext cx="2362200" cy="314326"/>
              <a:chOff x="4128" y="864"/>
              <a:chExt cx="1488" cy="198"/>
            </a:xfrm>
          </p:grpSpPr>
          <p:sp>
            <p:nvSpPr>
              <p:cNvPr id="77" name="Text Box 36">
                <a:extLst>
                  <a:ext uri="{FF2B5EF4-FFF2-40B4-BE49-F238E27FC236}">
                    <a16:creationId xmlns:a16="http://schemas.microsoft.com/office/drawing/2014/main" id="{622C85D3-51CF-430A-9920-DF917D56667D}"/>
                  </a:ext>
                </a:extLst>
              </p:cNvPr>
              <p:cNvSpPr txBox="1">
                <a:spLocks noChangeArrowheads="1"/>
              </p:cNvSpPr>
              <p:nvPr/>
            </p:nvSpPr>
            <p:spPr bwMode="auto">
              <a:xfrm>
                <a:off x="4128" y="867"/>
                <a:ext cx="720" cy="194"/>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a:t>
                </a:r>
              </a:p>
            </p:txBody>
          </p:sp>
          <p:sp>
            <p:nvSpPr>
              <p:cNvPr id="78" name="Text Box 37">
                <a:extLst>
                  <a:ext uri="{FF2B5EF4-FFF2-40B4-BE49-F238E27FC236}">
                    <a16:creationId xmlns:a16="http://schemas.microsoft.com/office/drawing/2014/main" id="{D971BE43-9213-4471-B1E3-244E971745CE}"/>
                  </a:ext>
                </a:extLst>
              </p:cNvPr>
              <p:cNvSpPr txBox="1">
                <a:spLocks noChangeArrowheads="1"/>
              </p:cNvSpPr>
              <p:nvPr/>
            </p:nvSpPr>
            <p:spPr bwMode="auto">
              <a:xfrm>
                <a:off x="4848" y="864"/>
                <a:ext cx="768" cy="198"/>
              </a:xfrm>
              <a:prstGeom prst="rect">
                <a:avLst/>
              </a:prstGeom>
              <a:solidFill>
                <a:schemeClr val="bg1"/>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Element 49</a:t>
                </a:r>
              </a:p>
            </p:txBody>
          </p:sp>
        </p:grpSp>
        <p:grpSp>
          <p:nvGrpSpPr>
            <p:cNvPr id="79" name="Group 38">
              <a:extLst>
                <a:ext uri="{FF2B5EF4-FFF2-40B4-BE49-F238E27FC236}">
                  <a16:creationId xmlns:a16="http://schemas.microsoft.com/office/drawing/2014/main" id="{7125BD8C-3D2C-42A2-915C-C9C06D610A40}"/>
                </a:ext>
              </a:extLst>
            </p:cNvPr>
            <p:cNvGrpSpPr>
              <a:grpSpLocks/>
            </p:cNvGrpSpPr>
            <p:nvPr/>
          </p:nvGrpSpPr>
          <p:grpSpPr bwMode="auto">
            <a:xfrm>
              <a:off x="8858250" y="4852555"/>
              <a:ext cx="2362200" cy="371475"/>
              <a:chOff x="4128" y="864"/>
              <a:chExt cx="1488" cy="234"/>
            </a:xfrm>
            <a:solidFill>
              <a:schemeClr val="bg2">
                <a:lumMod val="90000"/>
              </a:schemeClr>
            </a:solidFill>
          </p:grpSpPr>
          <p:sp>
            <p:nvSpPr>
              <p:cNvPr id="80" name="Text Box 39">
                <a:extLst>
                  <a:ext uri="{FF2B5EF4-FFF2-40B4-BE49-F238E27FC236}">
                    <a16:creationId xmlns:a16="http://schemas.microsoft.com/office/drawing/2014/main" id="{63DC56BD-1E63-482E-8438-871A3DE1BE2D}"/>
                  </a:ext>
                </a:extLst>
              </p:cNvPr>
              <p:cNvSpPr txBox="1">
                <a:spLocks noChangeArrowheads="1"/>
              </p:cNvSpPr>
              <p:nvPr/>
            </p:nvSpPr>
            <p:spPr bwMode="auto">
              <a:xfrm>
                <a:off x="4128" y="867"/>
                <a:ext cx="720" cy="2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t>
                </a:r>
              </a:p>
            </p:txBody>
          </p:sp>
          <p:sp>
            <p:nvSpPr>
              <p:cNvPr id="81" name="Text Box 40">
                <a:extLst>
                  <a:ext uri="{FF2B5EF4-FFF2-40B4-BE49-F238E27FC236}">
                    <a16:creationId xmlns:a16="http://schemas.microsoft.com/office/drawing/2014/main" id="{6953143F-93C1-40C8-BFDC-0A3E70AF6991}"/>
                  </a:ext>
                </a:extLst>
              </p:cNvPr>
              <p:cNvSpPr txBox="1">
                <a:spLocks noChangeArrowheads="1"/>
              </p:cNvSpPr>
              <p:nvPr/>
            </p:nvSpPr>
            <p:spPr bwMode="auto">
              <a:xfrm>
                <a:off x="4848" y="864"/>
                <a:ext cx="768" cy="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endParaRPr lang="fr-FR" sz="1600" b="1"/>
              </a:p>
            </p:txBody>
          </p:sp>
        </p:grpSp>
        <p:grpSp>
          <p:nvGrpSpPr>
            <p:cNvPr id="82" name="Group 41">
              <a:extLst>
                <a:ext uri="{FF2B5EF4-FFF2-40B4-BE49-F238E27FC236}">
                  <a16:creationId xmlns:a16="http://schemas.microsoft.com/office/drawing/2014/main" id="{EA62332F-67DF-4245-AE31-9727A221E3FD}"/>
                </a:ext>
              </a:extLst>
            </p:cNvPr>
            <p:cNvGrpSpPr>
              <a:grpSpLocks/>
            </p:cNvGrpSpPr>
            <p:nvPr/>
          </p:nvGrpSpPr>
          <p:grpSpPr bwMode="auto">
            <a:xfrm>
              <a:off x="8858250" y="5233555"/>
              <a:ext cx="2362200" cy="371475"/>
              <a:chOff x="4128" y="864"/>
              <a:chExt cx="1488" cy="234"/>
            </a:xfrm>
            <a:solidFill>
              <a:schemeClr val="bg2">
                <a:lumMod val="90000"/>
              </a:schemeClr>
            </a:solidFill>
          </p:grpSpPr>
          <p:sp>
            <p:nvSpPr>
              <p:cNvPr id="83" name="Text Box 42">
                <a:extLst>
                  <a:ext uri="{FF2B5EF4-FFF2-40B4-BE49-F238E27FC236}">
                    <a16:creationId xmlns:a16="http://schemas.microsoft.com/office/drawing/2014/main" id="{58B3B7C6-9B0C-449D-8C7F-7F8F89D263D9}"/>
                  </a:ext>
                </a:extLst>
              </p:cNvPr>
              <p:cNvSpPr txBox="1">
                <a:spLocks noChangeArrowheads="1"/>
              </p:cNvSpPr>
              <p:nvPr/>
            </p:nvSpPr>
            <p:spPr bwMode="auto">
              <a:xfrm>
                <a:off x="4128" y="867"/>
                <a:ext cx="720" cy="2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a:t>…</a:t>
                </a:r>
              </a:p>
            </p:txBody>
          </p:sp>
          <p:sp>
            <p:nvSpPr>
              <p:cNvPr id="84" name="Text Box 43">
                <a:extLst>
                  <a:ext uri="{FF2B5EF4-FFF2-40B4-BE49-F238E27FC236}">
                    <a16:creationId xmlns:a16="http://schemas.microsoft.com/office/drawing/2014/main" id="{2C801067-570D-41AC-918C-62BB69FE416B}"/>
                  </a:ext>
                </a:extLst>
              </p:cNvPr>
              <p:cNvSpPr txBox="1">
                <a:spLocks noChangeArrowheads="1"/>
              </p:cNvSpPr>
              <p:nvPr/>
            </p:nvSpPr>
            <p:spPr bwMode="auto">
              <a:xfrm>
                <a:off x="4848" y="864"/>
                <a:ext cx="768" cy="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endParaRPr lang="fr-FR" sz="1600" b="1"/>
              </a:p>
            </p:txBody>
          </p:sp>
        </p:grpSp>
      </p:grpSp>
      <p:sp>
        <p:nvSpPr>
          <p:cNvPr id="8210" name="Line 44"/>
          <p:cNvSpPr>
            <a:spLocks noChangeShapeType="1"/>
          </p:cNvSpPr>
          <p:nvPr/>
        </p:nvSpPr>
        <p:spPr bwMode="auto">
          <a:xfrm>
            <a:off x="5784272" y="2536465"/>
            <a:ext cx="2997777" cy="314326"/>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0940330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pPr eaLnBrk="1" hangingPunct="1">
              <a:defRPr/>
            </a:pPr>
            <a:r>
              <a:rPr lang="en-US" dirty="0">
                <a:cs typeface="+mj-cs"/>
              </a:rPr>
              <a:t>Accessing 2-Dimensional Array</a:t>
            </a:r>
          </a:p>
        </p:txBody>
      </p:sp>
      <p:sp>
        <p:nvSpPr>
          <p:cNvPr id="84995" name="Rectangle 3"/>
          <p:cNvSpPr>
            <a:spLocks noGrp="1" noChangeArrowheads="1"/>
          </p:cNvSpPr>
          <p:nvPr>
            <p:ph idx="1"/>
          </p:nvPr>
        </p:nvSpPr>
        <p:spPr>
          <a:xfrm>
            <a:off x="2152651" y="1825625"/>
            <a:ext cx="5467349" cy="4351338"/>
          </a:xfrm>
          <a:ln>
            <a:solidFill>
              <a:schemeClr val="tx1"/>
            </a:solidFill>
          </a:ln>
        </p:spPr>
        <p:txBody>
          <a:bodyPr>
            <a:normAutofit lnSpcReduction="10000"/>
          </a:bodyPr>
          <a:lstStyle/>
          <a:p>
            <a:pPr lvl="1" eaLnBrk="1" hangingPunct="1">
              <a:defRPr/>
            </a:pPr>
            <a:r>
              <a:rPr lang="en-US" b="1" dirty="0" err="1"/>
              <a:t>int</a:t>
            </a:r>
            <a:r>
              <a:rPr lang="en-US" b="1" dirty="0"/>
              <a:t> List [ 9 ] [ 6 ];</a:t>
            </a:r>
          </a:p>
          <a:p>
            <a:pPr lvl="1" eaLnBrk="1" hangingPunct="1">
              <a:defRPr/>
            </a:pPr>
            <a:r>
              <a:rPr lang="en-US" b="1" dirty="0" err="1"/>
              <a:t>int</a:t>
            </a:r>
            <a:r>
              <a:rPr lang="en-US" b="1" dirty="0"/>
              <a:t> *</a:t>
            </a:r>
            <a:r>
              <a:rPr lang="en-US" b="1" dirty="0" err="1"/>
              <a:t>ptr</a:t>
            </a:r>
            <a:r>
              <a:rPr lang="en-US" b="1" dirty="0"/>
              <a:t>;</a:t>
            </a:r>
          </a:p>
          <a:p>
            <a:pPr lvl="1" eaLnBrk="1" hangingPunct="1">
              <a:defRPr/>
            </a:pPr>
            <a:r>
              <a:rPr lang="en-US" b="1" dirty="0" err="1"/>
              <a:t>ptr</a:t>
            </a:r>
            <a:r>
              <a:rPr lang="en-US" b="1" dirty="0"/>
              <a:t> = &amp;List [3];</a:t>
            </a:r>
          </a:p>
          <a:p>
            <a:pPr lvl="1" eaLnBrk="1" hangingPunct="1">
              <a:defRPr/>
            </a:pPr>
            <a:endParaRPr lang="en-US" b="1" dirty="0"/>
          </a:p>
          <a:p>
            <a:pPr eaLnBrk="1" hangingPunct="1">
              <a:defRPr/>
            </a:pPr>
            <a:r>
              <a:rPr lang="en-US" dirty="0"/>
              <a:t>To access the address of </a:t>
            </a:r>
            <a:r>
              <a:rPr lang="en-US" dirty="0">
                <a:solidFill>
                  <a:srgbClr val="0070C0"/>
                </a:solidFill>
              </a:rPr>
              <a:t>4</a:t>
            </a:r>
            <a:r>
              <a:rPr lang="en-US" baseline="30000" dirty="0">
                <a:solidFill>
                  <a:srgbClr val="0070C0"/>
                </a:solidFill>
              </a:rPr>
              <a:t>th</a:t>
            </a:r>
            <a:r>
              <a:rPr lang="en-US" dirty="0">
                <a:solidFill>
                  <a:srgbClr val="0070C0"/>
                </a:solidFill>
              </a:rPr>
              <a:t> row 2</a:t>
            </a:r>
            <a:r>
              <a:rPr lang="en-US" baseline="30000" dirty="0">
                <a:solidFill>
                  <a:srgbClr val="0070C0"/>
                </a:solidFill>
              </a:rPr>
              <a:t>nd</a:t>
            </a:r>
            <a:r>
              <a:rPr lang="en-US" dirty="0">
                <a:solidFill>
                  <a:srgbClr val="0070C0"/>
                </a:solidFill>
              </a:rPr>
              <a:t>  column:</a:t>
            </a:r>
          </a:p>
          <a:p>
            <a:pPr lvl="1" eaLnBrk="1" hangingPunct="1">
              <a:defRPr/>
            </a:pPr>
            <a:r>
              <a:rPr lang="en-US" b="1" dirty="0" err="1">
                <a:solidFill>
                  <a:srgbClr val="FF0000"/>
                </a:solidFill>
              </a:rPr>
              <a:t>ptr</a:t>
            </a:r>
            <a:r>
              <a:rPr lang="en-US" b="1" dirty="0">
                <a:solidFill>
                  <a:srgbClr val="FF0000"/>
                </a:solidFill>
              </a:rPr>
              <a:t>++; </a:t>
            </a:r>
            <a:r>
              <a:rPr lang="en-US" b="1" dirty="0">
                <a:solidFill>
                  <a:srgbClr val="00B050"/>
                </a:solidFill>
              </a:rPr>
              <a:t>// address of 4</a:t>
            </a:r>
            <a:r>
              <a:rPr lang="en-US" b="1" baseline="30000" dirty="0">
                <a:solidFill>
                  <a:srgbClr val="00B050"/>
                </a:solidFill>
              </a:rPr>
              <a:t>th</a:t>
            </a:r>
            <a:r>
              <a:rPr lang="en-US" b="1" dirty="0">
                <a:solidFill>
                  <a:srgbClr val="00B050"/>
                </a:solidFill>
              </a:rPr>
              <a:t> row 2</a:t>
            </a:r>
            <a:r>
              <a:rPr lang="en-US" b="1" baseline="30000" dirty="0">
                <a:solidFill>
                  <a:srgbClr val="00B050"/>
                </a:solidFill>
              </a:rPr>
              <a:t>nd</a:t>
            </a:r>
            <a:r>
              <a:rPr lang="en-US" b="1" dirty="0">
                <a:solidFill>
                  <a:srgbClr val="00B050"/>
                </a:solidFill>
              </a:rPr>
              <a:t> column</a:t>
            </a:r>
            <a:r>
              <a:rPr lang="en-US" dirty="0">
                <a:solidFill>
                  <a:srgbClr val="00B050"/>
                </a:solidFill>
              </a:rPr>
              <a:t> </a:t>
            </a:r>
          </a:p>
          <a:p>
            <a:pPr lvl="1" eaLnBrk="1" hangingPunct="1">
              <a:defRPr/>
            </a:pPr>
            <a:endParaRPr lang="en-US" dirty="0">
              <a:solidFill>
                <a:srgbClr val="00B050"/>
              </a:solidFill>
            </a:endParaRPr>
          </a:p>
          <a:p>
            <a:pPr lvl="1" eaLnBrk="1" hangingPunct="1">
              <a:defRPr/>
            </a:pPr>
            <a:r>
              <a:rPr lang="en-US" dirty="0"/>
              <a:t>Equivalent to </a:t>
            </a:r>
            <a:r>
              <a:rPr lang="en-US" b="1" dirty="0">
                <a:solidFill>
                  <a:srgbClr val="0070C0"/>
                </a:solidFill>
              </a:rPr>
              <a:t>List [3][1] ;</a:t>
            </a:r>
          </a:p>
        </p:txBody>
      </p:sp>
      <p:sp>
        <p:nvSpPr>
          <p:cNvPr id="9220" name="Rectangle 4"/>
          <p:cNvSpPr>
            <a:spLocks noChangeArrowheads="1"/>
          </p:cNvSpPr>
          <p:nvPr/>
        </p:nvSpPr>
        <p:spPr bwMode="auto">
          <a:xfrm>
            <a:off x="7772400" y="1752600"/>
            <a:ext cx="2819400" cy="3276600"/>
          </a:xfrm>
          <a:prstGeom prst="rect">
            <a:avLst/>
          </a:prstGeom>
          <a:solidFill>
            <a:schemeClr val="bg2"/>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p>
        </p:txBody>
      </p:sp>
      <p:grpSp>
        <p:nvGrpSpPr>
          <p:cNvPr id="9221" name="Group 5"/>
          <p:cNvGrpSpPr>
            <a:grpSpLocks/>
          </p:cNvGrpSpPr>
          <p:nvPr/>
        </p:nvGrpSpPr>
        <p:grpSpPr bwMode="auto">
          <a:xfrm>
            <a:off x="8305800" y="2200276"/>
            <a:ext cx="2286000" cy="314325"/>
            <a:chOff x="3408" y="1008"/>
            <a:chExt cx="1440" cy="198"/>
          </a:xfrm>
        </p:grpSpPr>
        <p:sp>
          <p:nvSpPr>
            <p:cNvPr id="9299" name="Text Box 6"/>
            <p:cNvSpPr txBox="1">
              <a:spLocks noChangeArrowheads="1"/>
            </p:cNvSpPr>
            <p:nvPr/>
          </p:nvSpPr>
          <p:spPr bwMode="auto">
            <a:xfrm>
              <a:off x="364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302</a:t>
              </a:r>
            </a:p>
          </p:txBody>
        </p:sp>
        <p:sp>
          <p:nvSpPr>
            <p:cNvPr id="9300" name="Text Box 7"/>
            <p:cNvSpPr txBox="1">
              <a:spLocks noChangeArrowheads="1"/>
            </p:cNvSpPr>
            <p:nvPr/>
          </p:nvSpPr>
          <p:spPr bwMode="auto">
            <a:xfrm>
              <a:off x="388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304</a:t>
              </a:r>
            </a:p>
          </p:txBody>
        </p:sp>
        <p:sp>
          <p:nvSpPr>
            <p:cNvPr id="9301" name="Text Box 8"/>
            <p:cNvSpPr txBox="1">
              <a:spLocks noChangeArrowheads="1"/>
            </p:cNvSpPr>
            <p:nvPr/>
          </p:nvSpPr>
          <p:spPr bwMode="auto">
            <a:xfrm>
              <a:off x="34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300</a:t>
              </a:r>
            </a:p>
          </p:txBody>
        </p:sp>
        <p:sp>
          <p:nvSpPr>
            <p:cNvPr id="9302" name="Text Box 9"/>
            <p:cNvSpPr txBox="1">
              <a:spLocks noChangeArrowheads="1"/>
            </p:cNvSpPr>
            <p:nvPr/>
          </p:nvSpPr>
          <p:spPr bwMode="auto">
            <a:xfrm>
              <a:off x="412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306</a:t>
              </a:r>
            </a:p>
          </p:txBody>
        </p:sp>
        <p:sp>
          <p:nvSpPr>
            <p:cNvPr id="9303" name="Text Box 10"/>
            <p:cNvSpPr txBox="1">
              <a:spLocks noChangeArrowheads="1"/>
            </p:cNvSpPr>
            <p:nvPr/>
          </p:nvSpPr>
          <p:spPr bwMode="auto">
            <a:xfrm>
              <a:off x="436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308</a:t>
              </a:r>
            </a:p>
          </p:txBody>
        </p:sp>
        <p:sp>
          <p:nvSpPr>
            <p:cNvPr id="9304" name="Text Box 11"/>
            <p:cNvSpPr txBox="1">
              <a:spLocks noChangeArrowheads="1"/>
            </p:cNvSpPr>
            <p:nvPr/>
          </p:nvSpPr>
          <p:spPr bwMode="auto">
            <a:xfrm>
              <a:off x="46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310</a:t>
              </a:r>
            </a:p>
          </p:txBody>
        </p:sp>
      </p:grpSp>
      <p:grpSp>
        <p:nvGrpSpPr>
          <p:cNvPr id="9222" name="Group 12"/>
          <p:cNvGrpSpPr>
            <a:grpSpLocks/>
          </p:cNvGrpSpPr>
          <p:nvPr/>
        </p:nvGrpSpPr>
        <p:grpSpPr bwMode="auto">
          <a:xfrm>
            <a:off x="8305800" y="2514601"/>
            <a:ext cx="2286000" cy="314325"/>
            <a:chOff x="3408" y="1008"/>
            <a:chExt cx="1440" cy="198"/>
          </a:xfrm>
        </p:grpSpPr>
        <p:sp>
          <p:nvSpPr>
            <p:cNvPr id="9293" name="Text Box 13"/>
            <p:cNvSpPr txBox="1">
              <a:spLocks noChangeArrowheads="1"/>
            </p:cNvSpPr>
            <p:nvPr/>
          </p:nvSpPr>
          <p:spPr bwMode="auto">
            <a:xfrm>
              <a:off x="364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314</a:t>
              </a:r>
            </a:p>
          </p:txBody>
        </p:sp>
        <p:sp>
          <p:nvSpPr>
            <p:cNvPr id="9294" name="Text Box 14"/>
            <p:cNvSpPr txBox="1">
              <a:spLocks noChangeArrowheads="1"/>
            </p:cNvSpPr>
            <p:nvPr/>
          </p:nvSpPr>
          <p:spPr bwMode="auto">
            <a:xfrm>
              <a:off x="388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316</a:t>
              </a:r>
            </a:p>
          </p:txBody>
        </p:sp>
        <p:sp>
          <p:nvSpPr>
            <p:cNvPr id="9295" name="Text Box 15"/>
            <p:cNvSpPr txBox="1">
              <a:spLocks noChangeArrowheads="1"/>
            </p:cNvSpPr>
            <p:nvPr/>
          </p:nvSpPr>
          <p:spPr bwMode="auto">
            <a:xfrm>
              <a:off x="34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312</a:t>
              </a:r>
            </a:p>
          </p:txBody>
        </p:sp>
        <p:sp>
          <p:nvSpPr>
            <p:cNvPr id="9296" name="Text Box 16"/>
            <p:cNvSpPr txBox="1">
              <a:spLocks noChangeArrowheads="1"/>
            </p:cNvSpPr>
            <p:nvPr/>
          </p:nvSpPr>
          <p:spPr bwMode="auto">
            <a:xfrm>
              <a:off x="412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318</a:t>
              </a:r>
            </a:p>
          </p:txBody>
        </p:sp>
        <p:sp>
          <p:nvSpPr>
            <p:cNvPr id="9297" name="Text Box 17"/>
            <p:cNvSpPr txBox="1">
              <a:spLocks noChangeArrowheads="1"/>
            </p:cNvSpPr>
            <p:nvPr/>
          </p:nvSpPr>
          <p:spPr bwMode="auto">
            <a:xfrm>
              <a:off x="436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320</a:t>
              </a:r>
            </a:p>
          </p:txBody>
        </p:sp>
        <p:sp>
          <p:nvSpPr>
            <p:cNvPr id="9298" name="Text Box 18"/>
            <p:cNvSpPr txBox="1">
              <a:spLocks noChangeArrowheads="1"/>
            </p:cNvSpPr>
            <p:nvPr/>
          </p:nvSpPr>
          <p:spPr bwMode="auto">
            <a:xfrm>
              <a:off x="46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322</a:t>
              </a:r>
            </a:p>
          </p:txBody>
        </p:sp>
      </p:grpSp>
      <p:grpSp>
        <p:nvGrpSpPr>
          <p:cNvPr id="9223" name="Group 19"/>
          <p:cNvGrpSpPr>
            <a:grpSpLocks/>
          </p:cNvGrpSpPr>
          <p:nvPr/>
        </p:nvGrpSpPr>
        <p:grpSpPr bwMode="auto">
          <a:xfrm>
            <a:off x="8305800" y="2819401"/>
            <a:ext cx="2286000" cy="314325"/>
            <a:chOff x="3408" y="1008"/>
            <a:chExt cx="1440" cy="198"/>
          </a:xfrm>
        </p:grpSpPr>
        <p:sp>
          <p:nvSpPr>
            <p:cNvPr id="9287" name="Text Box 20"/>
            <p:cNvSpPr txBox="1">
              <a:spLocks noChangeArrowheads="1"/>
            </p:cNvSpPr>
            <p:nvPr/>
          </p:nvSpPr>
          <p:spPr bwMode="auto">
            <a:xfrm>
              <a:off x="364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326</a:t>
              </a:r>
            </a:p>
          </p:txBody>
        </p:sp>
        <p:sp>
          <p:nvSpPr>
            <p:cNvPr id="9288" name="Text Box 21"/>
            <p:cNvSpPr txBox="1">
              <a:spLocks noChangeArrowheads="1"/>
            </p:cNvSpPr>
            <p:nvPr/>
          </p:nvSpPr>
          <p:spPr bwMode="auto">
            <a:xfrm>
              <a:off x="388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328</a:t>
              </a:r>
            </a:p>
          </p:txBody>
        </p:sp>
        <p:sp>
          <p:nvSpPr>
            <p:cNvPr id="9289" name="Text Box 22"/>
            <p:cNvSpPr txBox="1">
              <a:spLocks noChangeArrowheads="1"/>
            </p:cNvSpPr>
            <p:nvPr/>
          </p:nvSpPr>
          <p:spPr bwMode="auto">
            <a:xfrm>
              <a:off x="34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324</a:t>
              </a:r>
            </a:p>
          </p:txBody>
        </p:sp>
        <p:sp>
          <p:nvSpPr>
            <p:cNvPr id="9290" name="Text Box 23"/>
            <p:cNvSpPr txBox="1">
              <a:spLocks noChangeArrowheads="1"/>
            </p:cNvSpPr>
            <p:nvPr/>
          </p:nvSpPr>
          <p:spPr bwMode="auto">
            <a:xfrm>
              <a:off x="412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330</a:t>
              </a:r>
            </a:p>
          </p:txBody>
        </p:sp>
        <p:sp>
          <p:nvSpPr>
            <p:cNvPr id="9291" name="Text Box 24"/>
            <p:cNvSpPr txBox="1">
              <a:spLocks noChangeArrowheads="1"/>
            </p:cNvSpPr>
            <p:nvPr/>
          </p:nvSpPr>
          <p:spPr bwMode="auto">
            <a:xfrm>
              <a:off x="436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332</a:t>
              </a:r>
            </a:p>
          </p:txBody>
        </p:sp>
        <p:sp>
          <p:nvSpPr>
            <p:cNvPr id="9292" name="Text Box 25"/>
            <p:cNvSpPr txBox="1">
              <a:spLocks noChangeArrowheads="1"/>
            </p:cNvSpPr>
            <p:nvPr/>
          </p:nvSpPr>
          <p:spPr bwMode="auto">
            <a:xfrm>
              <a:off x="46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334</a:t>
              </a:r>
            </a:p>
          </p:txBody>
        </p:sp>
      </p:grpSp>
      <p:grpSp>
        <p:nvGrpSpPr>
          <p:cNvPr id="9224" name="Group 26"/>
          <p:cNvGrpSpPr>
            <a:grpSpLocks/>
          </p:cNvGrpSpPr>
          <p:nvPr/>
        </p:nvGrpSpPr>
        <p:grpSpPr bwMode="auto">
          <a:xfrm>
            <a:off x="8305800" y="3114676"/>
            <a:ext cx="2286000" cy="314325"/>
            <a:chOff x="3408" y="1008"/>
            <a:chExt cx="1440" cy="198"/>
          </a:xfrm>
        </p:grpSpPr>
        <p:sp>
          <p:nvSpPr>
            <p:cNvPr id="9281" name="Text Box 27"/>
            <p:cNvSpPr txBox="1">
              <a:spLocks noChangeArrowheads="1"/>
            </p:cNvSpPr>
            <p:nvPr/>
          </p:nvSpPr>
          <p:spPr bwMode="auto">
            <a:xfrm>
              <a:off x="364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338</a:t>
              </a:r>
            </a:p>
          </p:txBody>
        </p:sp>
        <p:sp>
          <p:nvSpPr>
            <p:cNvPr id="9282" name="Text Box 28"/>
            <p:cNvSpPr txBox="1">
              <a:spLocks noChangeArrowheads="1"/>
            </p:cNvSpPr>
            <p:nvPr/>
          </p:nvSpPr>
          <p:spPr bwMode="auto">
            <a:xfrm>
              <a:off x="388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340</a:t>
              </a:r>
            </a:p>
          </p:txBody>
        </p:sp>
        <p:sp>
          <p:nvSpPr>
            <p:cNvPr id="9283" name="Text Box 29"/>
            <p:cNvSpPr txBox="1">
              <a:spLocks noChangeArrowheads="1"/>
            </p:cNvSpPr>
            <p:nvPr/>
          </p:nvSpPr>
          <p:spPr bwMode="auto">
            <a:xfrm>
              <a:off x="34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t>336</a:t>
              </a:r>
            </a:p>
          </p:txBody>
        </p:sp>
        <p:sp>
          <p:nvSpPr>
            <p:cNvPr id="9284" name="Text Box 30"/>
            <p:cNvSpPr txBox="1">
              <a:spLocks noChangeArrowheads="1"/>
            </p:cNvSpPr>
            <p:nvPr/>
          </p:nvSpPr>
          <p:spPr bwMode="auto">
            <a:xfrm>
              <a:off x="412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342</a:t>
              </a:r>
            </a:p>
          </p:txBody>
        </p:sp>
        <p:sp>
          <p:nvSpPr>
            <p:cNvPr id="9285" name="Text Box 31"/>
            <p:cNvSpPr txBox="1">
              <a:spLocks noChangeArrowheads="1"/>
            </p:cNvSpPr>
            <p:nvPr/>
          </p:nvSpPr>
          <p:spPr bwMode="auto">
            <a:xfrm>
              <a:off x="436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344</a:t>
              </a:r>
            </a:p>
          </p:txBody>
        </p:sp>
        <p:sp>
          <p:nvSpPr>
            <p:cNvPr id="9286" name="Text Box 32"/>
            <p:cNvSpPr txBox="1">
              <a:spLocks noChangeArrowheads="1"/>
            </p:cNvSpPr>
            <p:nvPr/>
          </p:nvSpPr>
          <p:spPr bwMode="auto">
            <a:xfrm>
              <a:off x="46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346</a:t>
              </a:r>
            </a:p>
          </p:txBody>
        </p:sp>
      </p:grpSp>
      <p:grpSp>
        <p:nvGrpSpPr>
          <p:cNvPr id="9225" name="Group 33"/>
          <p:cNvGrpSpPr>
            <a:grpSpLocks/>
          </p:cNvGrpSpPr>
          <p:nvPr/>
        </p:nvGrpSpPr>
        <p:grpSpPr bwMode="auto">
          <a:xfrm>
            <a:off x="8305800" y="3419476"/>
            <a:ext cx="2286000" cy="314325"/>
            <a:chOff x="3408" y="1008"/>
            <a:chExt cx="1440" cy="198"/>
          </a:xfrm>
        </p:grpSpPr>
        <p:sp>
          <p:nvSpPr>
            <p:cNvPr id="9275" name="Text Box 34"/>
            <p:cNvSpPr txBox="1">
              <a:spLocks noChangeArrowheads="1"/>
            </p:cNvSpPr>
            <p:nvPr/>
          </p:nvSpPr>
          <p:spPr bwMode="auto">
            <a:xfrm>
              <a:off x="364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350</a:t>
              </a:r>
            </a:p>
          </p:txBody>
        </p:sp>
        <p:sp>
          <p:nvSpPr>
            <p:cNvPr id="9276" name="Text Box 35"/>
            <p:cNvSpPr txBox="1">
              <a:spLocks noChangeArrowheads="1"/>
            </p:cNvSpPr>
            <p:nvPr/>
          </p:nvSpPr>
          <p:spPr bwMode="auto">
            <a:xfrm>
              <a:off x="388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352</a:t>
              </a:r>
            </a:p>
          </p:txBody>
        </p:sp>
        <p:sp>
          <p:nvSpPr>
            <p:cNvPr id="9277" name="Text Box 36"/>
            <p:cNvSpPr txBox="1">
              <a:spLocks noChangeArrowheads="1"/>
            </p:cNvSpPr>
            <p:nvPr/>
          </p:nvSpPr>
          <p:spPr bwMode="auto">
            <a:xfrm>
              <a:off x="34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348</a:t>
              </a:r>
            </a:p>
          </p:txBody>
        </p:sp>
        <p:sp>
          <p:nvSpPr>
            <p:cNvPr id="9278" name="Text Box 37"/>
            <p:cNvSpPr txBox="1">
              <a:spLocks noChangeArrowheads="1"/>
            </p:cNvSpPr>
            <p:nvPr/>
          </p:nvSpPr>
          <p:spPr bwMode="auto">
            <a:xfrm>
              <a:off x="412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354</a:t>
              </a:r>
            </a:p>
          </p:txBody>
        </p:sp>
        <p:sp>
          <p:nvSpPr>
            <p:cNvPr id="9279" name="Text Box 38"/>
            <p:cNvSpPr txBox="1">
              <a:spLocks noChangeArrowheads="1"/>
            </p:cNvSpPr>
            <p:nvPr/>
          </p:nvSpPr>
          <p:spPr bwMode="auto">
            <a:xfrm>
              <a:off x="436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356</a:t>
              </a:r>
            </a:p>
          </p:txBody>
        </p:sp>
        <p:sp>
          <p:nvSpPr>
            <p:cNvPr id="9280" name="Text Box 39"/>
            <p:cNvSpPr txBox="1">
              <a:spLocks noChangeArrowheads="1"/>
            </p:cNvSpPr>
            <p:nvPr/>
          </p:nvSpPr>
          <p:spPr bwMode="auto">
            <a:xfrm>
              <a:off x="46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358</a:t>
              </a:r>
            </a:p>
          </p:txBody>
        </p:sp>
      </p:grpSp>
      <p:grpSp>
        <p:nvGrpSpPr>
          <p:cNvPr id="9226" name="Group 40"/>
          <p:cNvGrpSpPr>
            <a:grpSpLocks/>
          </p:cNvGrpSpPr>
          <p:nvPr/>
        </p:nvGrpSpPr>
        <p:grpSpPr bwMode="auto">
          <a:xfrm>
            <a:off x="8305800" y="3724276"/>
            <a:ext cx="2286000" cy="314325"/>
            <a:chOff x="3408" y="1008"/>
            <a:chExt cx="1440" cy="198"/>
          </a:xfrm>
        </p:grpSpPr>
        <p:sp>
          <p:nvSpPr>
            <p:cNvPr id="9269" name="Text Box 41"/>
            <p:cNvSpPr txBox="1">
              <a:spLocks noChangeArrowheads="1"/>
            </p:cNvSpPr>
            <p:nvPr/>
          </p:nvSpPr>
          <p:spPr bwMode="auto">
            <a:xfrm>
              <a:off x="364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362</a:t>
              </a:r>
            </a:p>
          </p:txBody>
        </p:sp>
        <p:sp>
          <p:nvSpPr>
            <p:cNvPr id="9270" name="Text Box 42"/>
            <p:cNvSpPr txBox="1">
              <a:spLocks noChangeArrowheads="1"/>
            </p:cNvSpPr>
            <p:nvPr/>
          </p:nvSpPr>
          <p:spPr bwMode="auto">
            <a:xfrm>
              <a:off x="388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364</a:t>
              </a:r>
            </a:p>
          </p:txBody>
        </p:sp>
        <p:sp>
          <p:nvSpPr>
            <p:cNvPr id="9271" name="Text Box 43"/>
            <p:cNvSpPr txBox="1">
              <a:spLocks noChangeArrowheads="1"/>
            </p:cNvSpPr>
            <p:nvPr/>
          </p:nvSpPr>
          <p:spPr bwMode="auto">
            <a:xfrm>
              <a:off x="34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360</a:t>
              </a:r>
            </a:p>
          </p:txBody>
        </p:sp>
        <p:sp>
          <p:nvSpPr>
            <p:cNvPr id="9272" name="Text Box 44"/>
            <p:cNvSpPr txBox="1">
              <a:spLocks noChangeArrowheads="1"/>
            </p:cNvSpPr>
            <p:nvPr/>
          </p:nvSpPr>
          <p:spPr bwMode="auto">
            <a:xfrm>
              <a:off x="412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366</a:t>
              </a:r>
            </a:p>
          </p:txBody>
        </p:sp>
        <p:sp>
          <p:nvSpPr>
            <p:cNvPr id="9273" name="Text Box 45"/>
            <p:cNvSpPr txBox="1">
              <a:spLocks noChangeArrowheads="1"/>
            </p:cNvSpPr>
            <p:nvPr/>
          </p:nvSpPr>
          <p:spPr bwMode="auto">
            <a:xfrm>
              <a:off x="436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368</a:t>
              </a:r>
            </a:p>
          </p:txBody>
        </p:sp>
        <p:sp>
          <p:nvSpPr>
            <p:cNvPr id="9274" name="Text Box 46"/>
            <p:cNvSpPr txBox="1">
              <a:spLocks noChangeArrowheads="1"/>
            </p:cNvSpPr>
            <p:nvPr/>
          </p:nvSpPr>
          <p:spPr bwMode="auto">
            <a:xfrm>
              <a:off x="46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370</a:t>
              </a:r>
            </a:p>
          </p:txBody>
        </p:sp>
      </p:grpSp>
      <p:grpSp>
        <p:nvGrpSpPr>
          <p:cNvPr id="9227" name="Group 47"/>
          <p:cNvGrpSpPr>
            <a:grpSpLocks/>
          </p:cNvGrpSpPr>
          <p:nvPr/>
        </p:nvGrpSpPr>
        <p:grpSpPr bwMode="auto">
          <a:xfrm>
            <a:off x="8305800" y="4038601"/>
            <a:ext cx="2286000" cy="314325"/>
            <a:chOff x="3408" y="1008"/>
            <a:chExt cx="1440" cy="198"/>
          </a:xfrm>
        </p:grpSpPr>
        <p:sp>
          <p:nvSpPr>
            <p:cNvPr id="9263" name="Text Box 48"/>
            <p:cNvSpPr txBox="1">
              <a:spLocks noChangeArrowheads="1"/>
            </p:cNvSpPr>
            <p:nvPr/>
          </p:nvSpPr>
          <p:spPr bwMode="auto">
            <a:xfrm>
              <a:off x="364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374</a:t>
              </a:r>
            </a:p>
          </p:txBody>
        </p:sp>
        <p:sp>
          <p:nvSpPr>
            <p:cNvPr id="9264" name="Text Box 49"/>
            <p:cNvSpPr txBox="1">
              <a:spLocks noChangeArrowheads="1"/>
            </p:cNvSpPr>
            <p:nvPr/>
          </p:nvSpPr>
          <p:spPr bwMode="auto">
            <a:xfrm>
              <a:off x="388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376</a:t>
              </a:r>
            </a:p>
          </p:txBody>
        </p:sp>
        <p:sp>
          <p:nvSpPr>
            <p:cNvPr id="9265" name="Text Box 50"/>
            <p:cNvSpPr txBox="1">
              <a:spLocks noChangeArrowheads="1"/>
            </p:cNvSpPr>
            <p:nvPr/>
          </p:nvSpPr>
          <p:spPr bwMode="auto">
            <a:xfrm>
              <a:off x="34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372</a:t>
              </a:r>
            </a:p>
          </p:txBody>
        </p:sp>
        <p:sp>
          <p:nvSpPr>
            <p:cNvPr id="9266" name="Text Box 51"/>
            <p:cNvSpPr txBox="1">
              <a:spLocks noChangeArrowheads="1"/>
            </p:cNvSpPr>
            <p:nvPr/>
          </p:nvSpPr>
          <p:spPr bwMode="auto">
            <a:xfrm>
              <a:off x="412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378</a:t>
              </a:r>
            </a:p>
          </p:txBody>
        </p:sp>
        <p:sp>
          <p:nvSpPr>
            <p:cNvPr id="9267" name="Text Box 52"/>
            <p:cNvSpPr txBox="1">
              <a:spLocks noChangeArrowheads="1"/>
            </p:cNvSpPr>
            <p:nvPr/>
          </p:nvSpPr>
          <p:spPr bwMode="auto">
            <a:xfrm>
              <a:off x="436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380</a:t>
              </a:r>
            </a:p>
          </p:txBody>
        </p:sp>
        <p:sp>
          <p:nvSpPr>
            <p:cNvPr id="9268" name="Text Box 53"/>
            <p:cNvSpPr txBox="1">
              <a:spLocks noChangeArrowheads="1"/>
            </p:cNvSpPr>
            <p:nvPr/>
          </p:nvSpPr>
          <p:spPr bwMode="auto">
            <a:xfrm>
              <a:off x="46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382</a:t>
              </a:r>
            </a:p>
          </p:txBody>
        </p:sp>
      </p:grpSp>
      <p:grpSp>
        <p:nvGrpSpPr>
          <p:cNvPr id="9228" name="Group 54"/>
          <p:cNvGrpSpPr>
            <a:grpSpLocks/>
          </p:cNvGrpSpPr>
          <p:nvPr/>
        </p:nvGrpSpPr>
        <p:grpSpPr bwMode="auto">
          <a:xfrm>
            <a:off x="8305800" y="4343401"/>
            <a:ext cx="2286000" cy="314325"/>
            <a:chOff x="3408" y="1008"/>
            <a:chExt cx="1440" cy="198"/>
          </a:xfrm>
        </p:grpSpPr>
        <p:sp>
          <p:nvSpPr>
            <p:cNvPr id="9257" name="Text Box 55"/>
            <p:cNvSpPr txBox="1">
              <a:spLocks noChangeArrowheads="1"/>
            </p:cNvSpPr>
            <p:nvPr/>
          </p:nvSpPr>
          <p:spPr bwMode="auto">
            <a:xfrm>
              <a:off x="364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386</a:t>
              </a:r>
            </a:p>
          </p:txBody>
        </p:sp>
        <p:sp>
          <p:nvSpPr>
            <p:cNvPr id="9258" name="Text Box 56"/>
            <p:cNvSpPr txBox="1">
              <a:spLocks noChangeArrowheads="1"/>
            </p:cNvSpPr>
            <p:nvPr/>
          </p:nvSpPr>
          <p:spPr bwMode="auto">
            <a:xfrm>
              <a:off x="388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388</a:t>
              </a:r>
            </a:p>
          </p:txBody>
        </p:sp>
        <p:sp>
          <p:nvSpPr>
            <p:cNvPr id="9259" name="Text Box 57"/>
            <p:cNvSpPr txBox="1">
              <a:spLocks noChangeArrowheads="1"/>
            </p:cNvSpPr>
            <p:nvPr/>
          </p:nvSpPr>
          <p:spPr bwMode="auto">
            <a:xfrm>
              <a:off x="34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384</a:t>
              </a:r>
            </a:p>
          </p:txBody>
        </p:sp>
        <p:sp>
          <p:nvSpPr>
            <p:cNvPr id="9260" name="Text Box 58"/>
            <p:cNvSpPr txBox="1">
              <a:spLocks noChangeArrowheads="1"/>
            </p:cNvSpPr>
            <p:nvPr/>
          </p:nvSpPr>
          <p:spPr bwMode="auto">
            <a:xfrm>
              <a:off x="412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390</a:t>
              </a:r>
            </a:p>
          </p:txBody>
        </p:sp>
        <p:sp>
          <p:nvSpPr>
            <p:cNvPr id="9261" name="Text Box 59"/>
            <p:cNvSpPr txBox="1">
              <a:spLocks noChangeArrowheads="1"/>
            </p:cNvSpPr>
            <p:nvPr/>
          </p:nvSpPr>
          <p:spPr bwMode="auto">
            <a:xfrm>
              <a:off x="436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392</a:t>
              </a:r>
            </a:p>
          </p:txBody>
        </p:sp>
        <p:sp>
          <p:nvSpPr>
            <p:cNvPr id="9262" name="Text Box 60"/>
            <p:cNvSpPr txBox="1">
              <a:spLocks noChangeArrowheads="1"/>
            </p:cNvSpPr>
            <p:nvPr/>
          </p:nvSpPr>
          <p:spPr bwMode="auto">
            <a:xfrm>
              <a:off x="46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394</a:t>
              </a:r>
            </a:p>
          </p:txBody>
        </p:sp>
      </p:grpSp>
      <p:grpSp>
        <p:nvGrpSpPr>
          <p:cNvPr id="9229" name="Group 61"/>
          <p:cNvGrpSpPr>
            <a:grpSpLocks/>
          </p:cNvGrpSpPr>
          <p:nvPr/>
        </p:nvGrpSpPr>
        <p:grpSpPr bwMode="auto">
          <a:xfrm>
            <a:off x="8305800" y="4638676"/>
            <a:ext cx="2286000" cy="314325"/>
            <a:chOff x="3408" y="1008"/>
            <a:chExt cx="1440" cy="198"/>
          </a:xfrm>
        </p:grpSpPr>
        <p:sp>
          <p:nvSpPr>
            <p:cNvPr id="9251" name="Text Box 62"/>
            <p:cNvSpPr txBox="1">
              <a:spLocks noChangeArrowheads="1"/>
            </p:cNvSpPr>
            <p:nvPr/>
          </p:nvSpPr>
          <p:spPr bwMode="auto">
            <a:xfrm>
              <a:off x="364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398</a:t>
              </a:r>
            </a:p>
          </p:txBody>
        </p:sp>
        <p:sp>
          <p:nvSpPr>
            <p:cNvPr id="9252" name="Text Box 63"/>
            <p:cNvSpPr txBox="1">
              <a:spLocks noChangeArrowheads="1"/>
            </p:cNvSpPr>
            <p:nvPr/>
          </p:nvSpPr>
          <p:spPr bwMode="auto">
            <a:xfrm>
              <a:off x="388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400</a:t>
              </a:r>
            </a:p>
          </p:txBody>
        </p:sp>
        <p:sp>
          <p:nvSpPr>
            <p:cNvPr id="9253" name="Text Box 64"/>
            <p:cNvSpPr txBox="1">
              <a:spLocks noChangeArrowheads="1"/>
            </p:cNvSpPr>
            <p:nvPr/>
          </p:nvSpPr>
          <p:spPr bwMode="auto">
            <a:xfrm>
              <a:off x="34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396</a:t>
              </a:r>
            </a:p>
          </p:txBody>
        </p:sp>
        <p:sp>
          <p:nvSpPr>
            <p:cNvPr id="9254" name="Text Box 65"/>
            <p:cNvSpPr txBox="1">
              <a:spLocks noChangeArrowheads="1"/>
            </p:cNvSpPr>
            <p:nvPr/>
          </p:nvSpPr>
          <p:spPr bwMode="auto">
            <a:xfrm>
              <a:off x="412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402</a:t>
              </a:r>
            </a:p>
          </p:txBody>
        </p:sp>
        <p:sp>
          <p:nvSpPr>
            <p:cNvPr id="9255" name="Text Box 66"/>
            <p:cNvSpPr txBox="1">
              <a:spLocks noChangeArrowheads="1"/>
            </p:cNvSpPr>
            <p:nvPr/>
          </p:nvSpPr>
          <p:spPr bwMode="auto">
            <a:xfrm>
              <a:off x="436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404</a:t>
              </a:r>
            </a:p>
          </p:txBody>
        </p:sp>
        <p:sp>
          <p:nvSpPr>
            <p:cNvPr id="9256" name="Text Box 67"/>
            <p:cNvSpPr txBox="1">
              <a:spLocks noChangeArrowheads="1"/>
            </p:cNvSpPr>
            <p:nvPr/>
          </p:nvSpPr>
          <p:spPr bwMode="auto">
            <a:xfrm>
              <a:off x="4608" y="1008"/>
              <a:ext cx="240" cy="198"/>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t>406</a:t>
              </a:r>
            </a:p>
          </p:txBody>
        </p:sp>
      </p:grpSp>
      <p:sp>
        <p:nvSpPr>
          <p:cNvPr id="9230" name="Text Box 68"/>
          <p:cNvSpPr txBox="1">
            <a:spLocks noChangeArrowheads="1"/>
          </p:cNvSpPr>
          <p:nvPr/>
        </p:nvSpPr>
        <p:spPr bwMode="auto">
          <a:xfrm>
            <a:off x="8686800" y="1819276"/>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1</a:t>
            </a:r>
          </a:p>
        </p:txBody>
      </p:sp>
      <p:sp>
        <p:nvSpPr>
          <p:cNvPr id="9231" name="Text Box 69"/>
          <p:cNvSpPr txBox="1">
            <a:spLocks noChangeArrowheads="1"/>
          </p:cNvSpPr>
          <p:nvPr/>
        </p:nvSpPr>
        <p:spPr bwMode="auto">
          <a:xfrm>
            <a:off x="9067800" y="1819276"/>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2</a:t>
            </a:r>
          </a:p>
        </p:txBody>
      </p:sp>
      <p:sp>
        <p:nvSpPr>
          <p:cNvPr id="9232" name="Text Box 70"/>
          <p:cNvSpPr txBox="1">
            <a:spLocks noChangeArrowheads="1"/>
          </p:cNvSpPr>
          <p:nvPr/>
        </p:nvSpPr>
        <p:spPr bwMode="auto">
          <a:xfrm>
            <a:off x="8305800" y="1819276"/>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0</a:t>
            </a:r>
          </a:p>
        </p:txBody>
      </p:sp>
      <p:sp>
        <p:nvSpPr>
          <p:cNvPr id="9233" name="Text Box 71"/>
          <p:cNvSpPr txBox="1">
            <a:spLocks noChangeArrowheads="1"/>
          </p:cNvSpPr>
          <p:nvPr/>
        </p:nvSpPr>
        <p:spPr bwMode="auto">
          <a:xfrm>
            <a:off x="9448800" y="1819276"/>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3</a:t>
            </a:r>
          </a:p>
        </p:txBody>
      </p:sp>
      <p:sp>
        <p:nvSpPr>
          <p:cNvPr id="9234" name="Text Box 72"/>
          <p:cNvSpPr txBox="1">
            <a:spLocks noChangeArrowheads="1"/>
          </p:cNvSpPr>
          <p:nvPr/>
        </p:nvSpPr>
        <p:spPr bwMode="auto">
          <a:xfrm>
            <a:off x="9829800" y="1819276"/>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4</a:t>
            </a:r>
          </a:p>
        </p:txBody>
      </p:sp>
      <p:sp>
        <p:nvSpPr>
          <p:cNvPr id="9235" name="Text Box 73"/>
          <p:cNvSpPr txBox="1">
            <a:spLocks noChangeArrowheads="1"/>
          </p:cNvSpPr>
          <p:nvPr/>
        </p:nvSpPr>
        <p:spPr bwMode="auto">
          <a:xfrm>
            <a:off x="10210800" y="1819276"/>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5</a:t>
            </a:r>
          </a:p>
        </p:txBody>
      </p:sp>
      <p:sp>
        <p:nvSpPr>
          <p:cNvPr id="9236" name="Text Box 74"/>
          <p:cNvSpPr txBox="1">
            <a:spLocks noChangeArrowheads="1"/>
          </p:cNvSpPr>
          <p:nvPr/>
        </p:nvSpPr>
        <p:spPr bwMode="auto">
          <a:xfrm>
            <a:off x="7848600" y="2209801"/>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0</a:t>
            </a:r>
          </a:p>
        </p:txBody>
      </p:sp>
      <p:sp>
        <p:nvSpPr>
          <p:cNvPr id="9237" name="Text Box 75"/>
          <p:cNvSpPr txBox="1">
            <a:spLocks noChangeArrowheads="1"/>
          </p:cNvSpPr>
          <p:nvPr/>
        </p:nvSpPr>
        <p:spPr bwMode="auto">
          <a:xfrm>
            <a:off x="7848600" y="2514601"/>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1</a:t>
            </a:r>
          </a:p>
        </p:txBody>
      </p:sp>
      <p:sp>
        <p:nvSpPr>
          <p:cNvPr id="9238" name="Text Box 76"/>
          <p:cNvSpPr txBox="1">
            <a:spLocks noChangeArrowheads="1"/>
          </p:cNvSpPr>
          <p:nvPr/>
        </p:nvSpPr>
        <p:spPr bwMode="auto">
          <a:xfrm>
            <a:off x="7848600" y="2819401"/>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2</a:t>
            </a:r>
          </a:p>
        </p:txBody>
      </p:sp>
      <p:sp>
        <p:nvSpPr>
          <p:cNvPr id="9239" name="Text Box 77"/>
          <p:cNvSpPr txBox="1">
            <a:spLocks noChangeArrowheads="1"/>
          </p:cNvSpPr>
          <p:nvPr/>
        </p:nvSpPr>
        <p:spPr bwMode="auto">
          <a:xfrm>
            <a:off x="7848600" y="3124201"/>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3</a:t>
            </a:r>
          </a:p>
        </p:txBody>
      </p:sp>
      <p:sp>
        <p:nvSpPr>
          <p:cNvPr id="9240" name="Text Box 78"/>
          <p:cNvSpPr txBox="1">
            <a:spLocks noChangeArrowheads="1"/>
          </p:cNvSpPr>
          <p:nvPr/>
        </p:nvSpPr>
        <p:spPr bwMode="auto">
          <a:xfrm>
            <a:off x="7848600" y="3429001"/>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4</a:t>
            </a:r>
          </a:p>
        </p:txBody>
      </p:sp>
      <p:sp>
        <p:nvSpPr>
          <p:cNvPr id="9241" name="Text Box 79"/>
          <p:cNvSpPr txBox="1">
            <a:spLocks noChangeArrowheads="1"/>
          </p:cNvSpPr>
          <p:nvPr/>
        </p:nvSpPr>
        <p:spPr bwMode="auto">
          <a:xfrm>
            <a:off x="7848600" y="3724276"/>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dirty="0">
                <a:solidFill>
                  <a:schemeClr val="tx1">
                    <a:lumMod val="95000"/>
                    <a:lumOff val="5000"/>
                  </a:schemeClr>
                </a:solidFill>
              </a:rPr>
              <a:t>5</a:t>
            </a:r>
          </a:p>
        </p:txBody>
      </p:sp>
      <p:sp>
        <p:nvSpPr>
          <p:cNvPr id="9242" name="Text Box 80"/>
          <p:cNvSpPr txBox="1">
            <a:spLocks noChangeArrowheads="1"/>
          </p:cNvSpPr>
          <p:nvPr/>
        </p:nvSpPr>
        <p:spPr bwMode="auto">
          <a:xfrm>
            <a:off x="7848600" y="4038601"/>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6</a:t>
            </a:r>
          </a:p>
        </p:txBody>
      </p:sp>
      <p:sp>
        <p:nvSpPr>
          <p:cNvPr id="9243" name="Text Box 81"/>
          <p:cNvSpPr txBox="1">
            <a:spLocks noChangeArrowheads="1"/>
          </p:cNvSpPr>
          <p:nvPr/>
        </p:nvSpPr>
        <p:spPr bwMode="auto">
          <a:xfrm>
            <a:off x="7848600" y="4343401"/>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7</a:t>
            </a:r>
          </a:p>
        </p:txBody>
      </p:sp>
      <p:sp>
        <p:nvSpPr>
          <p:cNvPr id="9244" name="Text Box 82"/>
          <p:cNvSpPr txBox="1">
            <a:spLocks noChangeArrowheads="1"/>
          </p:cNvSpPr>
          <p:nvPr/>
        </p:nvSpPr>
        <p:spPr bwMode="auto">
          <a:xfrm>
            <a:off x="7848600" y="4648201"/>
            <a:ext cx="381000" cy="314325"/>
          </a:xfrm>
          <a:prstGeom prst="rect">
            <a:avLst/>
          </a:prstGeom>
          <a:solidFill>
            <a:schemeClr val="bg1"/>
          </a:solidFill>
          <a:ln w="9525">
            <a:solidFill>
              <a:schemeClr val="tx1"/>
            </a:solidFill>
            <a:miter lim="800000"/>
            <a:headEnd/>
            <a:tailEnd/>
          </a:ln>
        </p:spPr>
        <p:txBody>
          <a:bodyPr lIns="27432" rIns="0">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400" b="1">
                <a:solidFill>
                  <a:schemeClr val="tx1">
                    <a:lumMod val="65000"/>
                    <a:lumOff val="35000"/>
                  </a:schemeClr>
                </a:solidFill>
              </a:rPr>
              <a:t>8</a:t>
            </a:r>
          </a:p>
        </p:txBody>
      </p:sp>
      <p:sp>
        <p:nvSpPr>
          <p:cNvPr id="9245" name="Text Box 83"/>
          <p:cNvSpPr txBox="1">
            <a:spLocks noChangeArrowheads="1"/>
          </p:cNvSpPr>
          <p:nvPr/>
        </p:nvSpPr>
        <p:spPr bwMode="auto">
          <a:xfrm>
            <a:off x="8686800" y="1309688"/>
            <a:ext cx="1066800" cy="366712"/>
          </a:xfrm>
          <a:prstGeom prst="rect">
            <a:avLst/>
          </a:prstGeom>
          <a:solidFill>
            <a:schemeClr val="bg2"/>
          </a:solidFill>
          <a:ln>
            <a:noFill/>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dirty="0"/>
              <a:t>Column</a:t>
            </a:r>
          </a:p>
        </p:txBody>
      </p:sp>
      <p:sp>
        <p:nvSpPr>
          <p:cNvPr id="9246" name="Text Box 84"/>
          <p:cNvSpPr txBox="1">
            <a:spLocks noChangeArrowheads="1"/>
          </p:cNvSpPr>
          <p:nvPr/>
        </p:nvSpPr>
        <p:spPr bwMode="auto">
          <a:xfrm rot="5400000">
            <a:off x="7142998" y="2388441"/>
            <a:ext cx="762000" cy="366712"/>
          </a:xfrm>
          <a:prstGeom prst="rect">
            <a:avLst/>
          </a:prstGeom>
          <a:solidFill>
            <a:schemeClr val="bg2"/>
          </a:solidFill>
          <a:ln>
            <a:noFill/>
          </a:ln>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dirty="0"/>
              <a:t>Row</a:t>
            </a:r>
          </a:p>
        </p:txBody>
      </p:sp>
      <p:sp>
        <p:nvSpPr>
          <p:cNvPr id="9247" name="Line 85"/>
          <p:cNvSpPr>
            <a:spLocks noChangeShapeType="1"/>
          </p:cNvSpPr>
          <p:nvPr/>
        </p:nvSpPr>
        <p:spPr bwMode="auto">
          <a:xfrm flipH="1" flipV="1">
            <a:off x="8001000" y="4876800"/>
            <a:ext cx="1066800" cy="936481"/>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8" name="Text Box 86"/>
          <p:cNvSpPr txBox="1">
            <a:spLocks noChangeArrowheads="1"/>
          </p:cNvSpPr>
          <p:nvPr/>
        </p:nvSpPr>
        <p:spPr bwMode="auto">
          <a:xfrm>
            <a:off x="8229600" y="5715001"/>
            <a:ext cx="2133600" cy="366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sz="1800" b="1" dirty="0"/>
              <a:t>Row Index</a:t>
            </a:r>
          </a:p>
        </p:txBody>
      </p:sp>
      <p:sp>
        <p:nvSpPr>
          <p:cNvPr id="85079" name="Line 87"/>
          <p:cNvSpPr>
            <a:spLocks noChangeShapeType="1"/>
          </p:cNvSpPr>
          <p:nvPr/>
        </p:nvSpPr>
        <p:spPr bwMode="auto">
          <a:xfrm>
            <a:off x="4956464" y="2838450"/>
            <a:ext cx="3349335" cy="371475"/>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5080" name="Line 88"/>
          <p:cNvSpPr>
            <a:spLocks noChangeShapeType="1"/>
          </p:cNvSpPr>
          <p:nvPr/>
        </p:nvSpPr>
        <p:spPr bwMode="auto">
          <a:xfrm flipV="1">
            <a:off x="5791201" y="3321193"/>
            <a:ext cx="3047999" cy="2003282"/>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chemeClr val="tx1">
                  <a:lumMod val="65000"/>
                  <a:lumOff val="35000"/>
                </a:schemeClr>
              </a:solidFill>
            </a:endParaRPr>
          </a:p>
        </p:txBody>
      </p:sp>
    </p:spTree>
    <p:extLst>
      <p:ext uri="{BB962C8B-B14F-4D97-AF65-F5344CB8AC3E}">
        <p14:creationId xmlns:p14="http://schemas.microsoft.com/office/powerpoint/2010/main" val="4188255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81200" y="444499"/>
            <a:ext cx="8229600" cy="1143000"/>
          </a:xfrm>
        </p:spPr>
        <p:txBody>
          <a:bodyPr>
            <a:normAutofit/>
          </a:bodyPr>
          <a:lstStyle/>
          <a:p>
            <a:pPr eaLnBrk="1" hangingPunct="1">
              <a:defRPr/>
            </a:pPr>
            <a:r>
              <a:rPr lang="en-US" dirty="0">
                <a:cs typeface="+mj-cs"/>
              </a:rPr>
              <a:t>Creating Dynamic 2D Arrays</a:t>
            </a:r>
            <a:endParaRPr lang="fr-FR" dirty="0">
              <a:cs typeface="+mj-cs"/>
            </a:endParaRPr>
          </a:p>
        </p:txBody>
      </p:sp>
      <p:sp>
        <p:nvSpPr>
          <p:cNvPr id="5" name="Rectangle 3"/>
          <p:cNvSpPr txBox="1">
            <a:spLocks noChangeArrowheads="1"/>
          </p:cNvSpPr>
          <p:nvPr/>
        </p:nvSpPr>
        <p:spPr>
          <a:xfrm>
            <a:off x="1420091" y="1841501"/>
            <a:ext cx="8229600" cy="457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1"/>
              </a:buClr>
            </a:pPr>
            <a:r>
              <a:rPr lang="en-US" sz="2400" dirty="0">
                <a:cs typeface="Courier New" panose="02070309020205020404" pitchFamily="49" charset="0"/>
              </a:rPr>
              <a:t>Two basic methods:</a:t>
            </a:r>
          </a:p>
          <a:p>
            <a:pPr marL="971550" lvl="1" indent="-514350">
              <a:buClr>
                <a:schemeClr val="tx1"/>
              </a:buClr>
              <a:buFont typeface="+mj-lt"/>
              <a:buAutoNum type="arabicPeriod"/>
            </a:pPr>
            <a:r>
              <a:rPr lang="en-US" sz="2000" dirty="0">
                <a:cs typeface="Courier New" panose="02070309020205020404" pitchFamily="49" charset="0"/>
              </a:rPr>
              <a:t>Using </a:t>
            </a:r>
            <a:r>
              <a:rPr lang="en-US" sz="2000" u="sng" dirty="0">
                <a:solidFill>
                  <a:srgbClr val="0070C0"/>
                </a:solidFill>
                <a:cs typeface="Courier New" panose="02070309020205020404" pitchFamily="49" charset="0"/>
              </a:rPr>
              <a:t>Only one Pointer/One array</a:t>
            </a:r>
          </a:p>
          <a:p>
            <a:pPr marL="971550" lvl="1" indent="-514350">
              <a:buClr>
                <a:schemeClr val="tx1"/>
              </a:buClr>
              <a:buFont typeface="+mj-lt"/>
              <a:buAutoNum type="arabicPeriod"/>
            </a:pPr>
            <a:r>
              <a:rPr lang="en-US" sz="2000" dirty="0">
                <a:cs typeface="Courier New" panose="02070309020205020404" pitchFamily="49" charset="0"/>
              </a:rPr>
              <a:t>Using an </a:t>
            </a:r>
            <a:r>
              <a:rPr lang="en-US" sz="2000" u="sng" dirty="0">
                <a:solidFill>
                  <a:srgbClr val="0070C0"/>
                </a:solidFill>
                <a:cs typeface="Courier New" panose="02070309020205020404" pitchFamily="49" charset="0"/>
              </a:rPr>
              <a:t>Array of Pointers</a:t>
            </a:r>
          </a:p>
          <a:p>
            <a:pPr>
              <a:buClr>
                <a:srgbClr val="FF0000"/>
              </a:buClr>
              <a:buFont typeface="Wingdings" panose="05000000000000000000" pitchFamily="2" charset="2"/>
              <a:buChar char="Ø"/>
            </a:pPr>
            <a:endParaRPr lang="en-US" sz="2800" dirty="0">
              <a:latin typeface="Trebuchet MS" panose="020B0603020202020204" pitchFamily="34" charset="0"/>
              <a:cs typeface="Courier New" panose="02070309020205020404" pitchFamily="49" charset="0"/>
            </a:endParaRPr>
          </a:p>
          <a:p>
            <a:pPr>
              <a:buClr>
                <a:srgbClr val="FF0000"/>
              </a:buClr>
              <a:buFont typeface="Wingdings" panose="05000000000000000000" pitchFamily="2" charset="2"/>
              <a:buNone/>
            </a:pPr>
            <a:r>
              <a:rPr lang="en-US" sz="2800" dirty="0">
                <a:latin typeface="Trebuchet MS" panose="020B0603020202020204" pitchFamily="34" charset="0"/>
                <a:cs typeface="Courier New" panose="02070309020205020404" pitchFamily="49" charset="0"/>
              </a:rPr>
              <a:t> </a:t>
            </a:r>
          </a:p>
        </p:txBody>
      </p:sp>
    </p:spTree>
    <p:extLst>
      <p:ext uri="{BB962C8B-B14F-4D97-AF65-F5344CB8AC3E}">
        <p14:creationId xmlns:p14="http://schemas.microsoft.com/office/powerpoint/2010/main" val="3237920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81200" y="128983"/>
            <a:ext cx="8229600" cy="1143000"/>
          </a:xfrm>
        </p:spPr>
        <p:txBody>
          <a:bodyPr>
            <a:normAutofit fontScale="90000"/>
          </a:bodyPr>
          <a:lstStyle/>
          <a:p>
            <a:pPr eaLnBrk="1" hangingPunct="1">
              <a:defRPr/>
            </a:pPr>
            <a:r>
              <a:rPr lang="en-US" dirty="0">
                <a:cs typeface="+mj-cs"/>
              </a:rPr>
              <a:t>Dynamic two-dimensional arrays</a:t>
            </a:r>
            <a:endParaRPr lang="fr-FR" dirty="0">
              <a:cs typeface="+mj-cs"/>
            </a:endParaRPr>
          </a:p>
        </p:txBody>
      </p:sp>
      <p:sp>
        <p:nvSpPr>
          <p:cNvPr id="5" name="Rectangle 3"/>
          <p:cNvSpPr txBox="1">
            <a:spLocks noChangeArrowheads="1"/>
          </p:cNvSpPr>
          <p:nvPr/>
        </p:nvSpPr>
        <p:spPr>
          <a:xfrm>
            <a:off x="1981200" y="1271983"/>
            <a:ext cx="8153400" cy="44241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71550" lvl="1" indent="-514350">
              <a:buClr>
                <a:schemeClr val="tx1"/>
              </a:buClr>
              <a:buFont typeface="+mj-lt"/>
              <a:buAutoNum type="arabicPeriod"/>
            </a:pPr>
            <a:r>
              <a:rPr lang="en-US" sz="2400" b="1" u="sng" dirty="0">
                <a:latin typeface="Trebuchet MS" panose="020B0603020202020204" pitchFamily="34" charset="0"/>
                <a:cs typeface="Courier New" panose="02070309020205020404" pitchFamily="49" charset="0"/>
              </a:rPr>
              <a:t>Using One Pointer/One array</a:t>
            </a:r>
          </a:p>
          <a:p>
            <a:pPr marL="1371600" lvl="2" indent="-514350">
              <a:buClr>
                <a:schemeClr val="tx1"/>
              </a:buClr>
            </a:pPr>
            <a:r>
              <a:rPr lang="en-US" dirty="0">
                <a:latin typeface="Trebuchet MS" panose="020B0603020202020204" pitchFamily="34" charset="0"/>
                <a:cs typeface="Courier New" panose="02070309020205020404" pitchFamily="49" charset="0"/>
              </a:rPr>
              <a:t>Total elements in a 2D Array:</a:t>
            </a:r>
          </a:p>
          <a:p>
            <a:pPr marL="1314450" lvl="3" indent="0">
              <a:buClr>
                <a:schemeClr val="tx1"/>
              </a:buClr>
              <a:buNone/>
            </a:pPr>
            <a:r>
              <a:rPr lang="en-US" sz="2400" dirty="0">
                <a:latin typeface="Trebuchet MS" panose="020B0603020202020204" pitchFamily="34" charset="0"/>
                <a:cs typeface="Courier New" panose="02070309020205020404" pitchFamily="49" charset="0"/>
              </a:rPr>
              <a:t>       </a:t>
            </a:r>
            <a:r>
              <a:rPr lang="en-US" sz="2400" dirty="0">
                <a:solidFill>
                  <a:srgbClr val="FF0000"/>
                </a:solidFill>
                <a:latin typeface="Trebuchet MS" panose="020B0603020202020204" pitchFamily="34" charset="0"/>
                <a:cs typeface="Courier New" panose="02070309020205020404" pitchFamily="49" charset="0"/>
              </a:rPr>
              <a:t>M * N </a:t>
            </a:r>
            <a:r>
              <a:rPr lang="en-US" sz="2400" dirty="0">
                <a:latin typeface="Trebuchet MS" panose="020B0603020202020204" pitchFamily="34" charset="0"/>
                <a:cs typeface="Courier New" panose="02070309020205020404" pitchFamily="49" charset="0"/>
              </a:rPr>
              <a:t>(i.e., rows * cols)</a:t>
            </a:r>
          </a:p>
          <a:p>
            <a:pPr>
              <a:buClr>
                <a:srgbClr val="FF0000"/>
              </a:buClr>
              <a:buFont typeface="Wingdings" panose="05000000000000000000" pitchFamily="2" charset="2"/>
              <a:buChar char="Ø"/>
            </a:pPr>
            <a:endParaRPr lang="en-US" dirty="0">
              <a:latin typeface="Trebuchet MS" panose="020B0603020202020204" pitchFamily="34" charset="0"/>
              <a:cs typeface="Courier New" panose="02070309020205020404" pitchFamily="49" charset="0"/>
            </a:endParaRPr>
          </a:p>
          <a:p>
            <a:pPr>
              <a:buClr>
                <a:srgbClr val="FF0000"/>
              </a:buClr>
              <a:buFont typeface="Wingdings" panose="05000000000000000000" pitchFamily="2" charset="2"/>
              <a:buNone/>
            </a:pPr>
            <a:r>
              <a:rPr lang="en-US" dirty="0">
                <a:latin typeface="Trebuchet MS" panose="020B0603020202020204" pitchFamily="34" charset="0"/>
                <a:cs typeface="Courier New" panose="02070309020205020404" pitchFamily="49" charset="0"/>
              </a:rPr>
              <a:t>    </a:t>
            </a:r>
          </a:p>
        </p:txBody>
      </p:sp>
      <p:graphicFrame>
        <p:nvGraphicFramePr>
          <p:cNvPr id="3" name="Table 2"/>
          <p:cNvGraphicFramePr>
            <a:graphicFrameLocks noGrp="1"/>
          </p:cNvGraphicFramePr>
          <p:nvPr/>
        </p:nvGraphicFramePr>
        <p:xfrm>
          <a:off x="5090160" y="2995910"/>
          <a:ext cx="2072640" cy="194416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tblGrid>
              <a:tr h="38883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883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883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883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883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5"/>
          <p:cNvSpPr txBox="1"/>
          <p:nvPr/>
        </p:nvSpPr>
        <p:spPr>
          <a:xfrm>
            <a:off x="2971800" y="3429000"/>
            <a:ext cx="2057400" cy="923330"/>
          </a:xfrm>
          <a:prstGeom prst="rect">
            <a:avLst/>
          </a:prstGeom>
          <a:noFill/>
        </p:spPr>
        <p:txBody>
          <a:bodyPr wrap="square" rtlCol="0">
            <a:spAutoFit/>
          </a:bodyPr>
          <a:lstStyle/>
          <a:p>
            <a:r>
              <a:rPr lang="en-US" b="1" dirty="0"/>
              <a:t>5 rows * 4 columns = 20 elements</a:t>
            </a:r>
          </a:p>
        </p:txBody>
      </p:sp>
      <p:sp>
        <p:nvSpPr>
          <p:cNvPr id="8" name="TextBox 7"/>
          <p:cNvSpPr txBox="1"/>
          <p:nvPr/>
        </p:nvSpPr>
        <p:spPr>
          <a:xfrm>
            <a:off x="2267528" y="5173053"/>
            <a:ext cx="7580745" cy="1200329"/>
          </a:xfrm>
          <a:prstGeom prst="rect">
            <a:avLst/>
          </a:prstGeom>
          <a:noFill/>
        </p:spPr>
        <p:txBody>
          <a:bodyPr wrap="square" rtlCol="0">
            <a:spAutoFit/>
          </a:bodyPr>
          <a:lstStyle/>
          <a:p>
            <a:r>
              <a:rPr lang="en-US" sz="2400" dirty="0"/>
              <a:t>Approach: </a:t>
            </a:r>
          </a:p>
          <a:p>
            <a:pPr marL="285750" indent="-285750">
              <a:buFont typeface="Arial" panose="020B0604020202020204" pitchFamily="34" charset="0"/>
              <a:buChar char="•"/>
            </a:pPr>
            <a:r>
              <a:rPr lang="en-US" sz="2400" dirty="0"/>
              <a:t>Allocate 20 elements using </a:t>
            </a:r>
            <a:r>
              <a:rPr lang="en-US" sz="2400" dirty="0">
                <a:solidFill>
                  <a:srgbClr val="0070C0"/>
                </a:solidFill>
              </a:rPr>
              <a:t>dynamic allocation</a:t>
            </a:r>
          </a:p>
          <a:p>
            <a:pPr marL="285750" indent="-285750">
              <a:buFont typeface="Arial" panose="020B0604020202020204" pitchFamily="34" charset="0"/>
              <a:buChar char="•"/>
            </a:pPr>
            <a:r>
              <a:rPr lang="en-US" sz="2400" dirty="0"/>
              <a:t>Use a pointer to </a:t>
            </a:r>
            <a:r>
              <a:rPr lang="en-US" sz="2400" dirty="0">
                <a:solidFill>
                  <a:srgbClr val="0070C0"/>
                </a:solidFill>
              </a:rPr>
              <a:t>point</a:t>
            </a:r>
            <a:r>
              <a:rPr lang="en-US" sz="2400" dirty="0"/>
              <a:t> and </a:t>
            </a:r>
            <a:r>
              <a:rPr lang="en-US" sz="2400" dirty="0">
                <a:solidFill>
                  <a:srgbClr val="0070C0"/>
                </a:solidFill>
              </a:rPr>
              <a:t>access those items</a:t>
            </a:r>
          </a:p>
        </p:txBody>
      </p:sp>
    </p:spTree>
    <p:extLst>
      <p:ext uri="{BB962C8B-B14F-4D97-AF65-F5344CB8AC3E}">
        <p14:creationId xmlns:p14="http://schemas.microsoft.com/office/powerpoint/2010/main" val="29239801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2013527" y="28100"/>
            <a:ext cx="8275783" cy="962500"/>
          </a:xfrm>
        </p:spPr>
        <p:txBody>
          <a:bodyPr>
            <a:normAutofit/>
          </a:bodyPr>
          <a:lstStyle/>
          <a:p>
            <a:pPr eaLnBrk="1" hangingPunct="1">
              <a:defRPr/>
            </a:pPr>
            <a:r>
              <a:rPr lang="en-US" dirty="0">
                <a:cs typeface="+mj-cs"/>
              </a:rPr>
              <a:t>Accessing 2-Dimensional Array</a:t>
            </a:r>
          </a:p>
        </p:txBody>
      </p:sp>
      <p:sp>
        <p:nvSpPr>
          <p:cNvPr id="87043" name="Rectangle 3"/>
          <p:cNvSpPr>
            <a:spLocks noGrp="1" noChangeArrowheads="1"/>
          </p:cNvSpPr>
          <p:nvPr>
            <p:ph type="body" idx="1"/>
          </p:nvPr>
        </p:nvSpPr>
        <p:spPr>
          <a:xfrm>
            <a:off x="1993648" y="960783"/>
            <a:ext cx="8184826" cy="5791200"/>
          </a:xfrm>
          <a:ln>
            <a:solidFill>
              <a:schemeClr val="bg1"/>
            </a:solidFill>
          </a:ln>
        </p:spPr>
        <p:txBody>
          <a:bodyPr/>
          <a:lstStyle/>
          <a:p>
            <a:pPr lvl="1" eaLnBrk="1" hangingPunct="1">
              <a:lnSpc>
                <a:spcPct val="80000"/>
              </a:lnSpc>
              <a:defRPr/>
            </a:pPr>
            <a:endParaRPr lang="en-US" sz="1800" b="1" dirty="0"/>
          </a:p>
          <a:p>
            <a:pPr eaLnBrk="1" hangingPunct="1">
              <a:lnSpc>
                <a:spcPct val="80000"/>
              </a:lnSpc>
              <a:defRPr/>
            </a:pPr>
            <a:r>
              <a:rPr lang="en-US" sz="2400" dirty="0"/>
              <a:t>Access </a:t>
            </a:r>
            <a:r>
              <a:rPr lang="en-US" sz="2400" b="1" u="sng" dirty="0">
                <a:solidFill>
                  <a:srgbClr val="0070C0"/>
                </a:solidFill>
              </a:rPr>
              <a:t>static array elements </a:t>
            </a:r>
            <a:r>
              <a:rPr lang="en-US" sz="2400" dirty="0"/>
              <a:t>using a pointer</a:t>
            </a:r>
          </a:p>
          <a:p>
            <a:pPr marL="0" indent="0">
              <a:lnSpc>
                <a:spcPct val="80000"/>
              </a:lnSpc>
              <a:buNone/>
              <a:defRPr/>
            </a:pPr>
            <a:r>
              <a:rPr lang="fr-FR" sz="2400" dirty="0"/>
              <a:t> </a:t>
            </a:r>
            <a:r>
              <a:rPr lang="fr-FR" sz="2400" b="1" dirty="0" err="1">
                <a:latin typeface="Courier New" panose="02070309020205020404" pitchFamily="49" charset="0"/>
                <a:cs typeface="Courier New" panose="02070309020205020404" pitchFamily="49" charset="0"/>
              </a:rPr>
              <a:t>int</a:t>
            </a:r>
            <a:r>
              <a:rPr lang="fr-FR" sz="2400" b="1" dirty="0">
                <a:latin typeface="Courier New" panose="02070309020205020404" pitchFamily="49" charset="0"/>
                <a:cs typeface="Courier New" panose="02070309020205020404" pitchFamily="49" charset="0"/>
              </a:rPr>
              <a:t> </a:t>
            </a:r>
            <a:r>
              <a:rPr lang="fr-FR" sz="2400" b="1" dirty="0" err="1">
                <a:latin typeface="Courier New" panose="02070309020205020404" pitchFamily="49" charset="0"/>
                <a:cs typeface="Courier New" panose="02070309020205020404" pitchFamily="49" charset="0"/>
              </a:rPr>
              <a:t>arr</a:t>
            </a:r>
            <a:r>
              <a:rPr lang="fr-FR" sz="2400" b="1" dirty="0">
                <a:latin typeface="Courier New" panose="02070309020205020404" pitchFamily="49" charset="0"/>
                <a:cs typeface="Courier New" panose="02070309020205020404" pitchFamily="49" charset="0"/>
              </a:rPr>
              <a:t>[9]={ 1,2,3,</a:t>
            </a:r>
          </a:p>
          <a:p>
            <a:pPr marL="0" indent="0">
              <a:lnSpc>
                <a:spcPct val="80000"/>
              </a:lnSpc>
              <a:buNone/>
              <a:defRPr/>
            </a:pPr>
            <a:r>
              <a:rPr lang="fr-FR" sz="2400" b="1" dirty="0">
                <a:latin typeface="Courier New" panose="02070309020205020404" pitchFamily="49" charset="0"/>
                <a:cs typeface="Courier New" panose="02070309020205020404" pitchFamily="49" charset="0"/>
              </a:rPr>
              <a:t>		   4,5,6,</a:t>
            </a:r>
          </a:p>
          <a:p>
            <a:pPr marL="0" indent="0">
              <a:lnSpc>
                <a:spcPct val="80000"/>
              </a:lnSpc>
              <a:buNone/>
              <a:defRPr/>
            </a:pPr>
            <a:r>
              <a:rPr lang="fr-FR" dirty="0">
                <a:latin typeface="Courier New" panose="02070309020205020404" pitchFamily="49" charset="0"/>
                <a:cs typeface="Courier New" panose="02070309020205020404" pitchFamily="49" charset="0"/>
              </a:rPr>
              <a:t>           </a:t>
            </a:r>
            <a:r>
              <a:rPr lang="fr-FR" sz="2400" b="1" dirty="0">
                <a:latin typeface="Courier New" panose="02070309020205020404" pitchFamily="49" charset="0"/>
                <a:cs typeface="Courier New" panose="02070309020205020404" pitchFamily="49" charset="0"/>
              </a:rPr>
              <a:t>7,8,9};   </a:t>
            </a:r>
            <a:endParaRPr lang="fr-FR" b="1" dirty="0">
              <a:latin typeface="Courier New" panose="02070309020205020404" pitchFamily="49" charset="0"/>
              <a:cs typeface="Courier New" panose="02070309020205020404" pitchFamily="49" charset="0"/>
            </a:endParaRPr>
          </a:p>
          <a:p>
            <a:pPr marL="0" indent="0">
              <a:lnSpc>
                <a:spcPct val="80000"/>
              </a:lnSpc>
              <a:buNone/>
              <a:defRPr/>
            </a:pPr>
            <a:r>
              <a:rPr lang="fr-FR" sz="2400" b="1" dirty="0" err="1">
                <a:latin typeface="Courier New" panose="02070309020205020404" pitchFamily="49" charset="0"/>
                <a:cs typeface="Courier New" panose="02070309020205020404" pitchFamily="49" charset="0"/>
              </a:rPr>
              <a:t>int</a:t>
            </a:r>
            <a:r>
              <a:rPr lang="fr-FR" sz="2400" b="1" dirty="0">
                <a:latin typeface="Courier New" panose="02070309020205020404" pitchFamily="49" charset="0"/>
                <a:cs typeface="Courier New" panose="02070309020205020404" pitchFamily="49" charset="0"/>
              </a:rPr>
              <a:t> *p = &amp;</a:t>
            </a:r>
            <a:r>
              <a:rPr lang="fr-FR" sz="2400" b="1" dirty="0" err="1">
                <a:latin typeface="Courier New" panose="02070309020205020404" pitchFamily="49" charset="0"/>
                <a:cs typeface="Courier New" panose="02070309020205020404" pitchFamily="49" charset="0"/>
              </a:rPr>
              <a:t>arr</a:t>
            </a:r>
            <a:r>
              <a:rPr lang="fr-FR" sz="2400" b="1" dirty="0">
                <a:latin typeface="Courier New" panose="02070309020205020404" pitchFamily="49" charset="0"/>
                <a:cs typeface="Courier New" panose="02070309020205020404" pitchFamily="49" charset="0"/>
              </a:rPr>
              <a:t>[0]; </a:t>
            </a:r>
          </a:p>
          <a:p>
            <a:pPr marL="0" indent="0">
              <a:lnSpc>
                <a:spcPct val="80000"/>
              </a:lnSpc>
              <a:buNone/>
              <a:defRPr/>
            </a:pPr>
            <a:r>
              <a:rPr lang="fr-FR" sz="2400" b="1" dirty="0">
                <a:latin typeface="Courier New" panose="02070309020205020404" pitchFamily="49" charset="0"/>
                <a:cs typeface="Courier New" panose="02070309020205020404" pitchFamily="49" charset="0"/>
              </a:rPr>
              <a:t>  </a:t>
            </a:r>
          </a:p>
          <a:p>
            <a:pPr marL="0" indent="0">
              <a:lnSpc>
                <a:spcPct val="80000"/>
              </a:lnSpc>
              <a:buNone/>
              <a:defRPr/>
            </a:pPr>
            <a:r>
              <a:rPr lang="fr-FR" sz="2400" b="1" dirty="0">
                <a:solidFill>
                  <a:srgbClr val="FF0000"/>
                </a:solidFill>
                <a:latin typeface="Courier New" panose="02070309020205020404" pitchFamily="49" charset="0"/>
                <a:cs typeface="Courier New" panose="02070309020205020404" pitchFamily="49" charset="0"/>
              </a:rPr>
              <a:t>*</a:t>
            </a:r>
            <a:r>
              <a:rPr lang="fr-FR" sz="2400" b="1" dirty="0">
                <a:latin typeface="Courier New" panose="02070309020205020404" pitchFamily="49" charset="0"/>
                <a:cs typeface="Courier New" panose="02070309020205020404" pitchFamily="49" charset="0"/>
              </a:rPr>
              <a:t>(p +(</a:t>
            </a:r>
            <a:r>
              <a:rPr lang="fr-FR" sz="2400" b="1" dirty="0" err="1">
                <a:solidFill>
                  <a:srgbClr val="0070C0"/>
                </a:solidFill>
                <a:latin typeface="Courier New" panose="02070309020205020404" pitchFamily="49" charset="0"/>
                <a:cs typeface="Courier New" panose="02070309020205020404" pitchFamily="49" charset="0"/>
              </a:rPr>
              <a:t>TotCols</a:t>
            </a:r>
            <a:r>
              <a:rPr lang="fr-FR" sz="2400" b="1" dirty="0">
                <a:latin typeface="Courier New" panose="02070309020205020404" pitchFamily="49" charset="0"/>
                <a:cs typeface="Courier New" panose="02070309020205020404" pitchFamily="49" charset="0"/>
              </a:rPr>
              <a:t> * </a:t>
            </a:r>
            <a:r>
              <a:rPr lang="fr-FR" sz="2400" b="1" dirty="0" err="1">
                <a:solidFill>
                  <a:srgbClr val="0070C0"/>
                </a:solidFill>
                <a:latin typeface="Courier New" panose="02070309020205020404" pitchFamily="49" charset="0"/>
                <a:cs typeface="Courier New" panose="02070309020205020404" pitchFamily="49" charset="0"/>
              </a:rPr>
              <a:t>rowIndx</a:t>
            </a:r>
            <a:r>
              <a:rPr lang="fr-FR" sz="2400" b="1" dirty="0">
                <a:latin typeface="Courier New" panose="02070309020205020404" pitchFamily="49" charset="0"/>
                <a:cs typeface="Courier New" panose="02070309020205020404" pitchFamily="49" charset="0"/>
              </a:rPr>
              <a:t>)+ </a:t>
            </a:r>
            <a:r>
              <a:rPr lang="fr-FR" sz="2400" b="1" dirty="0" err="1">
                <a:solidFill>
                  <a:srgbClr val="0070C0"/>
                </a:solidFill>
                <a:latin typeface="Courier New" panose="02070309020205020404" pitchFamily="49" charset="0"/>
                <a:cs typeface="Courier New" panose="02070309020205020404" pitchFamily="49" charset="0"/>
              </a:rPr>
              <a:t>colIndx</a:t>
            </a:r>
            <a:r>
              <a:rPr lang="fr-FR" sz="2400" b="1" dirty="0">
                <a:latin typeface="Courier New" panose="02070309020205020404" pitchFamily="49" charset="0"/>
                <a:cs typeface="Courier New" panose="02070309020205020404" pitchFamily="49" charset="0"/>
              </a:rPr>
              <a:t>);</a:t>
            </a:r>
          </a:p>
          <a:p>
            <a:pPr marL="0" indent="0">
              <a:lnSpc>
                <a:spcPct val="80000"/>
              </a:lnSpc>
              <a:buNone/>
              <a:defRPr/>
            </a:pPr>
            <a:endParaRPr lang="fr-FR" sz="2400" b="1" dirty="0">
              <a:latin typeface="Courier New" panose="02070309020205020404" pitchFamily="49" charset="0"/>
              <a:cs typeface="Courier New" panose="02070309020205020404" pitchFamily="49" charset="0"/>
            </a:endParaRPr>
          </a:p>
          <a:p>
            <a:pPr marL="0" indent="0">
              <a:lnSpc>
                <a:spcPct val="80000"/>
              </a:lnSpc>
              <a:buNone/>
              <a:defRPr/>
            </a:pP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equivalent</a:t>
            </a:r>
            <a:r>
              <a:rPr lang="fr-FR" sz="2000" b="1" dirty="0">
                <a:latin typeface="Courier New" panose="02070309020205020404" pitchFamily="49" charset="0"/>
                <a:cs typeface="Courier New" panose="02070309020205020404" pitchFamily="49" charset="0"/>
              </a:rPr>
              <a:t> to </a:t>
            </a:r>
            <a:r>
              <a:rPr lang="fr-FR" sz="2000" b="1" dirty="0" err="1">
                <a:latin typeface="Courier New" panose="02070309020205020404" pitchFamily="49" charset="0"/>
                <a:cs typeface="Courier New" panose="02070309020205020404" pitchFamily="49" charset="0"/>
              </a:rPr>
              <a:t>arr</a:t>
            </a:r>
            <a:r>
              <a:rPr lang="fr-FR" sz="2000" b="1" dirty="0">
                <a:latin typeface="Courier New" panose="02070309020205020404" pitchFamily="49" charset="0"/>
                <a:cs typeface="Courier New" panose="02070309020205020404" pitchFamily="49" charset="0"/>
              </a:rPr>
              <a:t>[1][1]</a:t>
            </a:r>
          </a:p>
          <a:p>
            <a:pPr marL="0" indent="0">
              <a:lnSpc>
                <a:spcPct val="80000"/>
              </a:lnSpc>
              <a:buNone/>
              <a:defRPr/>
            </a:pPr>
            <a:r>
              <a:rPr lang="fr-FR" sz="2400" b="1" dirty="0">
                <a:latin typeface="Courier New" panose="02070309020205020404" pitchFamily="49" charset="0"/>
                <a:cs typeface="Courier New" panose="02070309020205020404" pitchFamily="49" charset="0"/>
              </a:rPr>
              <a:t>cout&lt;&lt;</a:t>
            </a:r>
            <a:r>
              <a:rPr lang="fr-FR" sz="2400" b="1" dirty="0">
                <a:solidFill>
                  <a:srgbClr val="FF0000"/>
                </a:solidFill>
                <a:latin typeface="Courier New" panose="02070309020205020404" pitchFamily="49" charset="0"/>
                <a:cs typeface="Courier New" panose="02070309020205020404" pitchFamily="49" charset="0"/>
              </a:rPr>
              <a:t>*</a:t>
            </a:r>
            <a:r>
              <a:rPr lang="fr-FR" sz="2400" b="1" dirty="0">
                <a:latin typeface="Courier New" panose="02070309020205020404" pitchFamily="49" charset="0"/>
                <a:cs typeface="Courier New" panose="02070309020205020404" pitchFamily="49" charset="0"/>
              </a:rPr>
              <a:t>(p +(</a:t>
            </a:r>
            <a:r>
              <a:rPr lang="fr-FR" sz="2400" b="1" dirty="0">
                <a:solidFill>
                  <a:srgbClr val="0070C0"/>
                </a:solidFill>
                <a:latin typeface="Courier New" panose="02070309020205020404" pitchFamily="49" charset="0"/>
                <a:cs typeface="Courier New" panose="02070309020205020404" pitchFamily="49" charset="0"/>
              </a:rPr>
              <a:t>3</a:t>
            </a:r>
            <a:r>
              <a:rPr lang="fr-FR" sz="2400" b="1" dirty="0">
                <a:latin typeface="Courier New" panose="02070309020205020404" pitchFamily="49" charset="0"/>
                <a:cs typeface="Courier New" panose="02070309020205020404" pitchFamily="49" charset="0"/>
              </a:rPr>
              <a:t> * </a:t>
            </a:r>
            <a:r>
              <a:rPr lang="fr-FR" sz="2400" b="1" dirty="0">
                <a:solidFill>
                  <a:srgbClr val="0070C0"/>
                </a:solidFill>
                <a:latin typeface="Courier New" panose="02070309020205020404" pitchFamily="49" charset="0"/>
                <a:cs typeface="Courier New" panose="02070309020205020404" pitchFamily="49" charset="0"/>
              </a:rPr>
              <a:t>1</a:t>
            </a:r>
            <a:r>
              <a:rPr lang="fr-FR" sz="2400" b="1" dirty="0">
                <a:latin typeface="Courier New" panose="02070309020205020404" pitchFamily="49" charset="0"/>
                <a:cs typeface="Courier New" panose="02070309020205020404" pitchFamily="49" charset="0"/>
              </a:rPr>
              <a:t>)+ </a:t>
            </a:r>
            <a:r>
              <a:rPr lang="fr-FR" sz="2400" b="1" dirty="0">
                <a:solidFill>
                  <a:srgbClr val="0070C0"/>
                </a:solidFill>
                <a:latin typeface="Courier New" panose="02070309020205020404" pitchFamily="49" charset="0"/>
                <a:cs typeface="Courier New" panose="02070309020205020404" pitchFamily="49" charset="0"/>
              </a:rPr>
              <a:t>1</a:t>
            </a:r>
            <a:r>
              <a:rPr lang="fr-FR" sz="2400" b="1" dirty="0">
                <a:latin typeface="Courier New" panose="02070309020205020404" pitchFamily="49" charset="0"/>
                <a:cs typeface="Courier New" panose="02070309020205020404" pitchFamily="49" charset="0"/>
              </a:rPr>
              <a:t>); </a:t>
            </a:r>
            <a:r>
              <a:rPr lang="fr-FR" sz="2400" b="1" dirty="0">
                <a:solidFill>
                  <a:srgbClr val="00B050"/>
                </a:solidFill>
                <a:latin typeface="Courier New" panose="02070309020205020404" pitchFamily="49" charset="0"/>
                <a:cs typeface="Courier New" panose="02070309020205020404" pitchFamily="49" charset="0"/>
              </a:rPr>
              <a:t>//</a:t>
            </a:r>
            <a:r>
              <a:rPr lang="fr-FR" sz="2400" b="1" dirty="0" err="1">
                <a:solidFill>
                  <a:srgbClr val="00B050"/>
                </a:solidFill>
                <a:latin typeface="Courier New" panose="02070309020205020404" pitchFamily="49" charset="0"/>
                <a:cs typeface="Courier New" panose="02070309020205020404" pitchFamily="49" charset="0"/>
              </a:rPr>
              <a:t>prints</a:t>
            </a:r>
            <a:r>
              <a:rPr lang="fr-FR" sz="2400" b="1" dirty="0">
                <a:solidFill>
                  <a:srgbClr val="00B050"/>
                </a:solidFill>
                <a:latin typeface="Courier New" panose="02070309020205020404" pitchFamily="49" charset="0"/>
                <a:cs typeface="Courier New" panose="02070309020205020404" pitchFamily="49" charset="0"/>
              </a:rPr>
              <a:t> 5</a:t>
            </a:r>
          </a:p>
          <a:p>
            <a:pPr marL="0" indent="0">
              <a:lnSpc>
                <a:spcPct val="80000"/>
              </a:lnSpc>
              <a:buNone/>
              <a:defRPr/>
            </a:pPr>
            <a:endParaRPr lang="en-US" sz="2400" b="1" dirty="0">
              <a:solidFill>
                <a:srgbClr val="00B050"/>
              </a:solidFill>
              <a:latin typeface="Courier New" panose="02070309020205020404" pitchFamily="49" charset="0"/>
              <a:cs typeface="Courier New" panose="02070309020205020404" pitchFamily="49" charset="0"/>
            </a:endParaRPr>
          </a:p>
          <a:p>
            <a:pPr marL="0" indent="0">
              <a:lnSpc>
                <a:spcPct val="80000"/>
              </a:lnSpc>
              <a:buNone/>
              <a:defRPr/>
            </a:pP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equivalent</a:t>
            </a:r>
            <a:r>
              <a:rPr lang="fr-FR" sz="2000" b="1" dirty="0">
                <a:latin typeface="Courier New" panose="02070309020205020404" pitchFamily="49" charset="0"/>
                <a:cs typeface="Courier New" panose="02070309020205020404" pitchFamily="49" charset="0"/>
              </a:rPr>
              <a:t> to </a:t>
            </a:r>
            <a:r>
              <a:rPr lang="fr-FR" sz="2000" b="1" dirty="0" err="1">
                <a:latin typeface="Courier New" panose="02070309020205020404" pitchFamily="49" charset="0"/>
                <a:cs typeface="Courier New" panose="02070309020205020404" pitchFamily="49" charset="0"/>
              </a:rPr>
              <a:t>arr</a:t>
            </a:r>
            <a:r>
              <a:rPr lang="fr-FR" sz="2000" b="1" dirty="0">
                <a:latin typeface="Courier New" panose="02070309020205020404" pitchFamily="49" charset="0"/>
                <a:cs typeface="Courier New" panose="02070309020205020404" pitchFamily="49" charset="0"/>
              </a:rPr>
              <a:t>[2][2]</a:t>
            </a:r>
          </a:p>
          <a:p>
            <a:pPr marL="0" indent="0">
              <a:lnSpc>
                <a:spcPct val="80000"/>
              </a:lnSpc>
              <a:buNone/>
              <a:defRPr/>
            </a:pPr>
            <a:r>
              <a:rPr lang="fr-FR" sz="2400" b="1" dirty="0">
                <a:latin typeface="Courier New" panose="02070309020205020404" pitchFamily="49" charset="0"/>
                <a:cs typeface="Courier New" panose="02070309020205020404" pitchFamily="49" charset="0"/>
              </a:rPr>
              <a:t>cout&lt;&lt;</a:t>
            </a:r>
            <a:r>
              <a:rPr lang="fr-FR" sz="2400" b="1" dirty="0">
                <a:solidFill>
                  <a:srgbClr val="FF0000"/>
                </a:solidFill>
                <a:latin typeface="Courier New" panose="02070309020205020404" pitchFamily="49" charset="0"/>
                <a:cs typeface="Courier New" panose="02070309020205020404" pitchFamily="49" charset="0"/>
              </a:rPr>
              <a:t>*</a:t>
            </a:r>
            <a:r>
              <a:rPr lang="fr-FR" sz="2400" b="1" dirty="0">
                <a:latin typeface="Courier New" panose="02070309020205020404" pitchFamily="49" charset="0"/>
                <a:cs typeface="Courier New" panose="02070309020205020404" pitchFamily="49" charset="0"/>
              </a:rPr>
              <a:t>(p +(</a:t>
            </a:r>
            <a:r>
              <a:rPr lang="fr-FR" sz="2400" b="1" dirty="0">
                <a:solidFill>
                  <a:srgbClr val="0070C0"/>
                </a:solidFill>
                <a:latin typeface="Courier New" panose="02070309020205020404" pitchFamily="49" charset="0"/>
                <a:cs typeface="Courier New" panose="02070309020205020404" pitchFamily="49" charset="0"/>
              </a:rPr>
              <a:t>3</a:t>
            </a:r>
            <a:r>
              <a:rPr lang="fr-FR" sz="2400" b="1" dirty="0">
                <a:latin typeface="Courier New" panose="02070309020205020404" pitchFamily="49" charset="0"/>
                <a:cs typeface="Courier New" panose="02070309020205020404" pitchFamily="49" charset="0"/>
              </a:rPr>
              <a:t> * </a:t>
            </a:r>
            <a:r>
              <a:rPr lang="fr-FR" sz="2400" b="1" dirty="0">
                <a:solidFill>
                  <a:srgbClr val="0070C0"/>
                </a:solidFill>
                <a:latin typeface="Courier New" panose="02070309020205020404" pitchFamily="49" charset="0"/>
                <a:cs typeface="Courier New" panose="02070309020205020404" pitchFamily="49" charset="0"/>
              </a:rPr>
              <a:t>2</a:t>
            </a:r>
            <a:r>
              <a:rPr lang="fr-FR" sz="2400" b="1" dirty="0">
                <a:latin typeface="Courier New" panose="02070309020205020404" pitchFamily="49" charset="0"/>
                <a:cs typeface="Courier New" panose="02070309020205020404" pitchFamily="49" charset="0"/>
              </a:rPr>
              <a:t>)+ </a:t>
            </a:r>
            <a:r>
              <a:rPr lang="fr-FR" sz="2400" b="1" dirty="0">
                <a:solidFill>
                  <a:srgbClr val="0070C0"/>
                </a:solidFill>
                <a:latin typeface="Courier New" panose="02070309020205020404" pitchFamily="49" charset="0"/>
                <a:cs typeface="Courier New" panose="02070309020205020404" pitchFamily="49" charset="0"/>
              </a:rPr>
              <a:t>2</a:t>
            </a:r>
            <a:r>
              <a:rPr lang="fr-FR" sz="2400" b="1" dirty="0">
                <a:latin typeface="Courier New" panose="02070309020205020404" pitchFamily="49" charset="0"/>
                <a:cs typeface="Courier New" panose="02070309020205020404" pitchFamily="49" charset="0"/>
              </a:rPr>
              <a:t>); </a:t>
            </a:r>
            <a:r>
              <a:rPr lang="fr-FR" sz="2400" b="1" dirty="0">
                <a:solidFill>
                  <a:srgbClr val="00B050"/>
                </a:solidFill>
                <a:latin typeface="Courier New" panose="02070309020205020404" pitchFamily="49" charset="0"/>
                <a:cs typeface="Courier New" panose="02070309020205020404" pitchFamily="49" charset="0"/>
              </a:rPr>
              <a:t>//</a:t>
            </a:r>
            <a:r>
              <a:rPr lang="fr-FR" sz="2400" b="1" dirty="0" err="1">
                <a:solidFill>
                  <a:srgbClr val="00B050"/>
                </a:solidFill>
                <a:latin typeface="Courier New" panose="02070309020205020404" pitchFamily="49" charset="0"/>
                <a:cs typeface="Courier New" panose="02070309020205020404" pitchFamily="49" charset="0"/>
              </a:rPr>
              <a:t>prints</a:t>
            </a:r>
            <a:r>
              <a:rPr lang="fr-FR" sz="2400" b="1" dirty="0">
                <a:solidFill>
                  <a:srgbClr val="00B050"/>
                </a:solidFill>
                <a:latin typeface="Courier New" panose="02070309020205020404" pitchFamily="49" charset="0"/>
                <a:cs typeface="Courier New" panose="02070309020205020404" pitchFamily="49" charset="0"/>
              </a:rPr>
              <a:t> 9</a:t>
            </a:r>
            <a:endParaRPr lang="en-US" sz="2400" b="1" dirty="0">
              <a:solidFill>
                <a:srgbClr val="00B050"/>
              </a:solidFill>
              <a:latin typeface="Courier New" panose="02070309020205020404" pitchFamily="49" charset="0"/>
              <a:cs typeface="Courier New" panose="02070309020205020404" pitchFamily="49" charset="0"/>
            </a:endParaRPr>
          </a:p>
          <a:p>
            <a:pPr marL="0" indent="0">
              <a:lnSpc>
                <a:spcPct val="80000"/>
              </a:lnSpc>
              <a:buNone/>
              <a:defRPr/>
            </a:pPr>
            <a:endParaRPr lang="en-US" sz="1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002402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2013527" y="28100"/>
            <a:ext cx="8275783" cy="962500"/>
          </a:xfrm>
        </p:spPr>
        <p:txBody>
          <a:bodyPr>
            <a:normAutofit/>
          </a:bodyPr>
          <a:lstStyle/>
          <a:p>
            <a:pPr eaLnBrk="1" hangingPunct="1">
              <a:defRPr/>
            </a:pPr>
            <a:r>
              <a:rPr lang="en-US" dirty="0">
                <a:cs typeface="+mj-cs"/>
              </a:rPr>
              <a:t>Accessing 2-Dimensional Array</a:t>
            </a:r>
          </a:p>
        </p:txBody>
      </p:sp>
      <p:sp>
        <p:nvSpPr>
          <p:cNvPr id="87043" name="Rectangle 3"/>
          <p:cNvSpPr>
            <a:spLocks noGrp="1" noChangeArrowheads="1"/>
          </p:cNvSpPr>
          <p:nvPr>
            <p:ph type="body" idx="1"/>
          </p:nvPr>
        </p:nvSpPr>
        <p:spPr>
          <a:xfrm>
            <a:off x="1993648" y="960783"/>
            <a:ext cx="8184826" cy="5791200"/>
          </a:xfrm>
          <a:ln>
            <a:solidFill>
              <a:schemeClr val="bg1"/>
            </a:solidFill>
          </a:ln>
        </p:spPr>
        <p:txBody>
          <a:bodyPr/>
          <a:lstStyle/>
          <a:p>
            <a:pPr lvl="1" eaLnBrk="1" hangingPunct="1">
              <a:lnSpc>
                <a:spcPct val="80000"/>
              </a:lnSpc>
              <a:defRPr/>
            </a:pPr>
            <a:endParaRPr lang="en-US" sz="1800" b="1" dirty="0"/>
          </a:p>
          <a:p>
            <a:pPr eaLnBrk="1" hangingPunct="1">
              <a:lnSpc>
                <a:spcPct val="80000"/>
              </a:lnSpc>
              <a:defRPr/>
            </a:pPr>
            <a:r>
              <a:rPr lang="en-US" sz="2400" dirty="0"/>
              <a:t>Access </a:t>
            </a:r>
            <a:r>
              <a:rPr lang="en-US" sz="2400" b="1" u="sng" dirty="0">
                <a:solidFill>
                  <a:srgbClr val="0070C0"/>
                </a:solidFill>
              </a:rPr>
              <a:t>dynamic array elements </a:t>
            </a:r>
            <a:r>
              <a:rPr lang="en-US" sz="2400" dirty="0"/>
              <a:t>using a pointer</a:t>
            </a:r>
          </a:p>
          <a:p>
            <a:pPr eaLnBrk="1" hangingPunct="1">
              <a:lnSpc>
                <a:spcPct val="80000"/>
              </a:lnSpc>
              <a:defRPr/>
            </a:pPr>
            <a:endParaRPr lang="en-US" sz="2400" dirty="0"/>
          </a:p>
          <a:p>
            <a:pPr marL="0" indent="0">
              <a:lnSpc>
                <a:spcPct val="80000"/>
              </a:lnSpc>
              <a:buNone/>
              <a:defRPr/>
            </a:pPr>
            <a:r>
              <a:rPr lang="fr-FR" sz="2400" b="1" dirty="0" err="1">
                <a:latin typeface="Courier New" panose="02070309020205020404" pitchFamily="49" charset="0"/>
                <a:cs typeface="Courier New" panose="02070309020205020404" pitchFamily="49" charset="0"/>
              </a:rPr>
              <a:t>int</a:t>
            </a:r>
            <a:r>
              <a:rPr lang="fr-FR" sz="2400" b="1" dirty="0">
                <a:latin typeface="Courier New" panose="02070309020205020404" pitchFamily="49" charset="0"/>
                <a:cs typeface="Courier New" panose="02070309020205020404" pitchFamily="49" charset="0"/>
              </a:rPr>
              <a:t> *p = </a:t>
            </a:r>
            <a:r>
              <a:rPr lang="fr-FR" sz="2400" b="1" dirty="0">
                <a:solidFill>
                  <a:srgbClr val="FF0000"/>
                </a:solidFill>
                <a:latin typeface="Courier New" panose="02070309020205020404" pitchFamily="49" charset="0"/>
                <a:cs typeface="Courier New" panose="02070309020205020404" pitchFamily="49" charset="0"/>
              </a:rPr>
              <a:t>new</a:t>
            </a:r>
            <a:r>
              <a:rPr lang="fr-FR" sz="2400" b="1" dirty="0">
                <a:latin typeface="Courier New" panose="02070309020205020404" pitchFamily="49" charset="0"/>
                <a:cs typeface="Courier New" panose="02070309020205020404" pitchFamily="49" charset="0"/>
              </a:rPr>
              <a:t> </a:t>
            </a:r>
            <a:r>
              <a:rPr lang="fr-FR" sz="2400" b="1" dirty="0" err="1">
                <a:latin typeface="Courier New" panose="02070309020205020404" pitchFamily="49" charset="0"/>
                <a:cs typeface="Courier New" panose="02070309020205020404" pitchFamily="49" charset="0"/>
              </a:rPr>
              <a:t>int</a:t>
            </a:r>
            <a:r>
              <a:rPr lang="fr-FR" sz="2400" b="1" dirty="0">
                <a:latin typeface="Courier New" panose="02070309020205020404" pitchFamily="49" charset="0"/>
                <a:cs typeface="Courier New" panose="02070309020205020404" pitchFamily="49" charset="0"/>
              </a:rPr>
              <a:t>[3 * 3]; </a:t>
            </a:r>
          </a:p>
          <a:p>
            <a:pPr marL="0" indent="0">
              <a:lnSpc>
                <a:spcPct val="80000"/>
              </a:lnSpc>
              <a:buNone/>
              <a:defRPr/>
            </a:pPr>
            <a:r>
              <a:rPr lang="fr-FR" sz="2400" b="1" dirty="0">
                <a:latin typeface="Courier New" panose="02070309020205020404" pitchFamily="49" charset="0"/>
                <a:cs typeface="Courier New" panose="02070309020205020404" pitchFamily="49" charset="0"/>
              </a:rPr>
              <a:t>for(</a:t>
            </a:r>
            <a:r>
              <a:rPr lang="fr-FR" sz="2400" b="1" dirty="0" err="1">
                <a:latin typeface="Courier New" panose="02070309020205020404" pitchFamily="49" charset="0"/>
                <a:cs typeface="Courier New" panose="02070309020205020404" pitchFamily="49" charset="0"/>
              </a:rPr>
              <a:t>int</a:t>
            </a:r>
            <a:r>
              <a:rPr lang="fr-FR" sz="2400" b="1" dirty="0">
                <a:latin typeface="Courier New" panose="02070309020205020404" pitchFamily="49" charset="0"/>
                <a:cs typeface="Courier New" panose="02070309020205020404" pitchFamily="49" charset="0"/>
              </a:rPr>
              <a:t> i=0;i&lt;9;i++){</a:t>
            </a:r>
          </a:p>
          <a:p>
            <a:pPr marL="0" indent="0">
              <a:lnSpc>
                <a:spcPct val="80000"/>
              </a:lnSpc>
              <a:buNone/>
              <a:defRPr/>
            </a:pPr>
            <a:r>
              <a:rPr lang="fr-FR" sz="2400" b="1" dirty="0">
                <a:latin typeface="Courier New" panose="02070309020205020404" pitchFamily="49" charset="0"/>
                <a:cs typeface="Courier New" panose="02070309020205020404" pitchFamily="49" charset="0"/>
              </a:rPr>
              <a:t>	p[i] = i+1;</a:t>
            </a:r>
          </a:p>
          <a:p>
            <a:pPr marL="0" indent="0">
              <a:lnSpc>
                <a:spcPct val="80000"/>
              </a:lnSpc>
              <a:buNone/>
              <a:defRPr/>
            </a:pPr>
            <a:r>
              <a:rPr lang="fr-FR" sz="2400" b="1" dirty="0">
                <a:latin typeface="Courier New" panose="02070309020205020404" pitchFamily="49" charset="0"/>
                <a:cs typeface="Courier New" panose="02070309020205020404" pitchFamily="49" charset="0"/>
              </a:rPr>
              <a:t>}  </a:t>
            </a:r>
          </a:p>
          <a:p>
            <a:pPr marL="0" indent="0">
              <a:lnSpc>
                <a:spcPct val="80000"/>
              </a:lnSpc>
              <a:buNone/>
              <a:defRPr/>
            </a:pPr>
            <a:r>
              <a:rPr lang="fr-FR" sz="2400" b="1" dirty="0">
                <a:solidFill>
                  <a:srgbClr val="FF0000"/>
                </a:solidFill>
                <a:latin typeface="Courier New" panose="02070309020205020404" pitchFamily="49" charset="0"/>
                <a:cs typeface="Courier New" panose="02070309020205020404" pitchFamily="49" charset="0"/>
              </a:rPr>
              <a:t>*</a:t>
            </a:r>
            <a:r>
              <a:rPr lang="fr-FR" sz="2400" b="1" dirty="0">
                <a:latin typeface="Courier New" panose="02070309020205020404" pitchFamily="49" charset="0"/>
                <a:cs typeface="Courier New" panose="02070309020205020404" pitchFamily="49" charset="0"/>
              </a:rPr>
              <a:t>(p +(</a:t>
            </a:r>
            <a:r>
              <a:rPr lang="fr-FR" sz="2400" b="1" dirty="0" err="1">
                <a:solidFill>
                  <a:srgbClr val="0070C0"/>
                </a:solidFill>
                <a:latin typeface="Courier New" panose="02070309020205020404" pitchFamily="49" charset="0"/>
                <a:cs typeface="Courier New" panose="02070309020205020404" pitchFamily="49" charset="0"/>
              </a:rPr>
              <a:t>TotCols</a:t>
            </a:r>
            <a:r>
              <a:rPr lang="fr-FR" sz="2400" b="1" dirty="0">
                <a:latin typeface="Courier New" panose="02070309020205020404" pitchFamily="49" charset="0"/>
                <a:cs typeface="Courier New" panose="02070309020205020404" pitchFamily="49" charset="0"/>
              </a:rPr>
              <a:t> * </a:t>
            </a:r>
            <a:r>
              <a:rPr lang="fr-FR" sz="2400" b="1" dirty="0" err="1">
                <a:solidFill>
                  <a:srgbClr val="0070C0"/>
                </a:solidFill>
                <a:latin typeface="Courier New" panose="02070309020205020404" pitchFamily="49" charset="0"/>
                <a:cs typeface="Courier New" panose="02070309020205020404" pitchFamily="49" charset="0"/>
              </a:rPr>
              <a:t>rowIndx</a:t>
            </a:r>
            <a:r>
              <a:rPr lang="fr-FR" sz="2400" b="1" dirty="0">
                <a:latin typeface="Courier New" panose="02070309020205020404" pitchFamily="49" charset="0"/>
                <a:cs typeface="Courier New" panose="02070309020205020404" pitchFamily="49" charset="0"/>
              </a:rPr>
              <a:t>)+ </a:t>
            </a:r>
            <a:r>
              <a:rPr lang="fr-FR" sz="2400" b="1" dirty="0" err="1">
                <a:solidFill>
                  <a:srgbClr val="0070C0"/>
                </a:solidFill>
                <a:latin typeface="Courier New" panose="02070309020205020404" pitchFamily="49" charset="0"/>
                <a:cs typeface="Courier New" panose="02070309020205020404" pitchFamily="49" charset="0"/>
              </a:rPr>
              <a:t>colIndx</a:t>
            </a:r>
            <a:r>
              <a:rPr lang="fr-FR" sz="2400" b="1" dirty="0">
                <a:latin typeface="Courier New" panose="02070309020205020404" pitchFamily="49" charset="0"/>
                <a:cs typeface="Courier New" panose="02070309020205020404" pitchFamily="49" charset="0"/>
              </a:rPr>
              <a:t>);</a:t>
            </a:r>
          </a:p>
          <a:p>
            <a:pPr marL="0" indent="0">
              <a:lnSpc>
                <a:spcPct val="80000"/>
              </a:lnSpc>
              <a:buNone/>
              <a:defRPr/>
            </a:pPr>
            <a:endParaRPr lang="fr-FR" sz="2400" b="1" dirty="0">
              <a:latin typeface="Courier New" panose="02070309020205020404" pitchFamily="49" charset="0"/>
              <a:cs typeface="Courier New" panose="02070309020205020404" pitchFamily="49" charset="0"/>
            </a:endParaRPr>
          </a:p>
          <a:p>
            <a:pPr marL="0" indent="0">
              <a:lnSpc>
                <a:spcPct val="80000"/>
              </a:lnSpc>
              <a:buNone/>
              <a:defRPr/>
            </a:pP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equivalent</a:t>
            </a:r>
            <a:r>
              <a:rPr lang="fr-FR" sz="2000" b="1" dirty="0">
                <a:latin typeface="Courier New" panose="02070309020205020404" pitchFamily="49" charset="0"/>
                <a:cs typeface="Courier New" panose="02070309020205020404" pitchFamily="49" charset="0"/>
              </a:rPr>
              <a:t> to </a:t>
            </a:r>
            <a:r>
              <a:rPr lang="fr-FR" sz="2000" b="1" dirty="0" err="1">
                <a:latin typeface="Courier New" panose="02070309020205020404" pitchFamily="49" charset="0"/>
                <a:cs typeface="Courier New" panose="02070309020205020404" pitchFamily="49" charset="0"/>
              </a:rPr>
              <a:t>arr</a:t>
            </a:r>
            <a:r>
              <a:rPr lang="fr-FR" sz="2000" b="1" dirty="0">
                <a:latin typeface="Courier New" panose="02070309020205020404" pitchFamily="49" charset="0"/>
                <a:cs typeface="Courier New" panose="02070309020205020404" pitchFamily="49" charset="0"/>
              </a:rPr>
              <a:t>[1][1]</a:t>
            </a:r>
          </a:p>
          <a:p>
            <a:pPr marL="0" indent="0">
              <a:lnSpc>
                <a:spcPct val="80000"/>
              </a:lnSpc>
              <a:buNone/>
              <a:defRPr/>
            </a:pPr>
            <a:r>
              <a:rPr lang="fr-FR" sz="2400" b="1" dirty="0">
                <a:latin typeface="Courier New" panose="02070309020205020404" pitchFamily="49" charset="0"/>
                <a:cs typeface="Courier New" panose="02070309020205020404" pitchFamily="49" charset="0"/>
              </a:rPr>
              <a:t>cout&lt;&lt;</a:t>
            </a:r>
            <a:r>
              <a:rPr lang="fr-FR" sz="2400" b="1" dirty="0">
                <a:solidFill>
                  <a:srgbClr val="FF0000"/>
                </a:solidFill>
                <a:latin typeface="Courier New" panose="02070309020205020404" pitchFamily="49" charset="0"/>
                <a:cs typeface="Courier New" panose="02070309020205020404" pitchFamily="49" charset="0"/>
              </a:rPr>
              <a:t>*</a:t>
            </a:r>
            <a:r>
              <a:rPr lang="fr-FR" sz="2400" b="1" dirty="0">
                <a:latin typeface="Courier New" panose="02070309020205020404" pitchFamily="49" charset="0"/>
                <a:cs typeface="Courier New" panose="02070309020205020404" pitchFamily="49" charset="0"/>
              </a:rPr>
              <a:t>(p +(</a:t>
            </a:r>
            <a:r>
              <a:rPr lang="fr-FR" sz="2400" b="1" dirty="0">
                <a:solidFill>
                  <a:srgbClr val="0070C0"/>
                </a:solidFill>
                <a:latin typeface="Courier New" panose="02070309020205020404" pitchFamily="49" charset="0"/>
                <a:cs typeface="Courier New" panose="02070309020205020404" pitchFamily="49" charset="0"/>
              </a:rPr>
              <a:t>3</a:t>
            </a:r>
            <a:r>
              <a:rPr lang="fr-FR" sz="2400" b="1" dirty="0">
                <a:latin typeface="Courier New" panose="02070309020205020404" pitchFamily="49" charset="0"/>
                <a:cs typeface="Courier New" panose="02070309020205020404" pitchFamily="49" charset="0"/>
              </a:rPr>
              <a:t> * </a:t>
            </a:r>
            <a:r>
              <a:rPr lang="fr-FR" sz="2400" b="1" dirty="0">
                <a:solidFill>
                  <a:srgbClr val="0070C0"/>
                </a:solidFill>
                <a:latin typeface="Courier New" panose="02070309020205020404" pitchFamily="49" charset="0"/>
                <a:cs typeface="Courier New" panose="02070309020205020404" pitchFamily="49" charset="0"/>
              </a:rPr>
              <a:t>1</a:t>
            </a:r>
            <a:r>
              <a:rPr lang="fr-FR" sz="2400" b="1" dirty="0">
                <a:latin typeface="Courier New" panose="02070309020205020404" pitchFamily="49" charset="0"/>
                <a:cs typeface="Courier New" panose="02070309020205020404" pitchFamily="49" charset="0"/>
              </a:rPr>
              <a:t>)+ </a:t>
            </a:r>
            <a:r>
              <a:rPr lang="fr-FR" sz="2400" b="1" dirty="0">
                <a:solidFill>
                  <a:srgbClr val="0070C0"/>
                </a:solidFill>
                <a:latin typeface="Courier New" panose="02070309020205020404" pitchFamily="49" charset="0"/>
                <a:cs typeface="Courier New" panose="02070309020205020404" pitchFamily="49" charset="0"/>
              </a:rPr>
              <a:t>1</a:t>
            </a:r>
            <a:r>
              <a:rPr lang="fr-FR" sz="2400" b="1" dirty="0">
                <a:latin typeface="Courier New" panose="02070309020205020404" pitchFamily="49" charset="0"/>
                <a:cs typeface="Courier New" panose="02070309020205020404" pitchFamily="49" charset="0"/>
              </a:rPr>
              <a:t>); </a:t>
            </a:r>
            <a:r>
              <a:rPr lang="fr-FR" sz="2400" b="1" dirty="0">
                <a:solidFill>
                  <a:srgbClr val="00B050"/>
                </a:solidFill>
                <a:latin typeface="Courier New" panose="02070309020205020404" pitchFamily="49" charset="0"/>
                <a:cs typeface="Courier New" panose="02070309020205020404" pitchFamily="49" charset="0"/>
              </a:rPr>
              <a:t>//</a:t>
            </a:r>
            <a:r>
              <a:rPr lang="fr-FR" sz="2400" b="1" dirty="0" err="1">
                <a:solidFill>
                  <a:srgbClr val="00B050"/>
                </a:solidFill>
                <a:latin typeface="Courier New" panose="02070309020205020404" pitchFamily="49" charset="0"/>
                <a:cs typeface="Courier New" panose="02070309020205020404" pitchFamily="49" charset="0"/>
              </a:rPr>
              <a:t>prints</a:t>
            </a:r>
            <a:r>
              <a:rPr lang="fr-FR" sz="2400" b="1" dirty="0">
                <a:solidFill>
                  <a:srgbClr val="00B050"/>
                </a:solidFill>
                <a:latin typeface="Courier New" panose="02070309020205020404" pitchFamily="49" charset="0"/>
                <a:cs typeface="Courier New" panose="02070309020205020404" pitchFamily="49" charset="0"/>
              </a:rPr>
              <a:t> 5</a:t>
            </a:r>
          </a:p>
          <a:p>
            <a:pPr marL="0" indent="0">
              <a:lnSpc>
                <a:spcPct val="80000"/>
              </a:lnSpc>
              <a:buNone/>
              <a:defRPr/>
            </a:pPr>
            <a:endParaRPr lang="en-US" sz="2400" b="1" dirty="0">
              <a:solidFill>
                <a:srgbClr val="00B050"/>
              </a:solidFill>
              <a:latin typeface="Courier New" panose="02070309020205020404" pitchFamily="49" charset="0"/>
              <a:cs typeface="Courier New" panose="02070309020205020404" pitchFamily="49" charset="0"/>
            </a:endParaRPr>
          </a:p>
          <a:p>
            <a:pPr marL="0" indent="0">
              <a:lnSpc>
                <a:spcPct val="80000"/>
              </a:lnSpc>
              <a:buNone/>
              <a:defRPr/>
            </a:pP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equivalent</a:t>
            </a:r>
            <a:r>
              <a:rPr lang="fr-FR" sz="2000" b="1" dirty="0">
                <a:latin typeface="Courier New" panose="02070309020205020404" pitchFamily="49" charset="0"/>
                <a:cs typeface="Courier New" panose="02070309020205020404" pitchFamily="49" charset="0"/>
              </a:rPr>
              <a:t> to </a:t>
            </a:r>
            <a:r>
              <a:rPr lang="fr-FR" sz="2000" b="1" dirty="0" err="1">
                <a:latin typeface="Courier New" panose="02070309020205020404" pitchFamily="49" charset="0"/>
                <a:cs typeface="Courier New" panose="02070309020205020404" pitchFamily="49" charset="0"/>
              </a:rPr>
              <a:t>arr</a:t>
            </a:r>
            <a:r>
              <a:rPr lang="fr-FR" sz="2000" b="1" dirty="0">
                <a:latin typeface="Courier New" panose="02070309020205020404" pitchFamily="49" charset="0"/>
                <a:cs typeface="Courier New" panose="02070309020205020404" pitchFamily="49" charset="0"/>
              </a:rPr>
              <a:t>[2][2]</a:t>
            </a:r>
          </a:p>
          <a:p>
            <a:pPr marL="0" indent="0">
              <a:lnSpc>
                <a:spcPct val="80000"/>
              </a:lnSpc>
              <a:buNone/>
              <a:defRPr/>
            </a:pPr>
            <a:r>
              <a:rPr lang="fr-FR" sz="2400" b="1" dirty="0">
                <a:latin typeface="Courier New" panose="02070309020205020404" pitchFamily="49" charset="0"/>
                <a:cs typeface="Courier New" panose="02070309020205020404" pitchFamily="49" charset="0"/>
              </a:rPr>
              <a:t>cout&lt;&lt;</a:t>
            </a:r>
            <a:r>
              <a:rPr lang="fr-FR" sz="2400" b="1" dirty="0">
                <a:solidFill>
                  <a:srgbClr val="FF0000"/>
                </a:solidFill>
                <a:latin typeface="Courier New" panose="02070309020205020404" pitchFamily="49" charset="0"/>
                <a:cs typeface="Courier New" panose="02070309020205020404" pitchFamily="49" charset="0"/>
              </a:rPr>
              <a:t>*</a:t>
            </a:r>
            <a:r>
              <a:rPr lang="fr-FR" sz="2400" b="1" dirty="0">
                <a:latin typeface="Courier New" panose="02070309020205020404" pitchFamily="49" charset="0"/>
                <a:cs typeface="Courier New" panose="02070309020205020404" pitchFamily="49" charset="0"/>
              </a:rPr>
              <a:t>(p +(</a:t>
            </a:r>
            <a:r>
              <a:rPr lang="fr-FR" sz="2400" b="1" dirty="0">
                <a:solidFill>
                  <a:srgbClr val="0070C0"/>
                </a:solidFill>
                <a:latin typeface="Courier New" panose="02070309020205020404" pitchFamily="49" charset="0"/>
                <a:cs typeface="Courier New" panose="02070309020205020404" pitchFamily="49" charset="0"/>
              </a:rPr>
              <a:t>3</a:t>
            </a:r>
            <a:r>
              <a:rPr lang="fr-FR" sz="2400" b="1" dirty="0">
                <a:latin typeface="Courier New" panose="02070309020205020404" pitchFamily="49" charset="0"/>
                <a:cs typeface="Courier New" panose="02070309020205020404" pitchFamily="49" charset="0"/>
              </a:rPr>
              <a:t> * </a:t>
            </a:r>
            <a:r>
              <a:rPr lang="fr-FR" sz="2400" b="1" dirty="0">
                <a:solidFill>
                  <a:srgbClr val="0070C0"/>
                </a:solidFill>
                <a:latin typeface="Courier New" panose="02070309020205020404" pitchFamily="49" charset="0"/>
                <a:cs typeface="Courier New" panose="02070309020205020404" pitchFamily="49" charset="0"/>
              </a:rPr>
              <a:t>2</a:t>
            </a:r>
            <a:r>
              <a:rPr lang="fr-FR" sz="2400" b="1" dirty="0">
                <a:latin typeface="Courier New" panose="02070309020205020404" pitchFamily="49" charset="0"/>
                <a:cs typeface="Courier New" panose="02070309020205020404" pitchFamily="49" charset="0"/>
              </a:rPr>
              <a:t>)+ </a:t>
            </a:r>
            <a:r>
              <a:rPr lang="fr-FR" sz="2400" b="1" dirty="0">
                <a:solidFill>
                  <a:srgbClr val="0070C0"/>
                </a:solidFill>
                <a:latin typeface="Courier New" panose="02070309020205020404" pitchFamily="49" charset="0"/>
                <a:cs typeface="Courier New" panose="02070309020205020404" pitchFamily="49" charset="0"/>
              </a:rPr>
              <a:t>2</a:t>
            </a:r>
            <a:r>
              <a:rPr lang="fr-FR" sz="2400" b="1" dirty="0">
                <a:latin typeface="Courier New" panose="02070309020205020404" pitchFamily="49" charset="0"/>
                <a:cs typeface="Courier New" panose="02070309020205020404" pitchFamily="49" charset="0"/>
              </a:rPr>
              <a:t>); </a:t>
            </a:r>
            <a:r>
              <a:rPr lang="fr-FR" sz="2400" b="1" dirty="0">
                <a:solidFill>
                  <a:srgbClr val="00B050"/>
                </a:solidFill>
                <a:latin typeface="Courier New" panose="02070309020205020404" pitchFamily="49" charset="0"/>
                <a:cs typeface="Courier New" panose="02070309020205020404" pitchFamily="49" charset="0"/>
              </a:rPr>
              <a:t>//</a:t>
            </a:r>
            <a:r>
              <a:rPr lang="fr-FR" sz="2400" b="1" dirty="0" err="1">
                <a:solidFill>
                  <a:srgbClr val="00B050"/>
                </a:solidFill>
                <a:latin typeface="Courier New" panose="02070309020205020404" pitchFamily="49" charset="0"/>
                <a:cs typeface="Courier New" panose="02070309020205020404" pitchFamily="49" charset="0"/>
              </a:rPr>
              <a:t>prints</a:t>
            </a:r>
            <a:r>
              <a:rPr lang="fr-FR" sz="2400" b="1" dirty="0">
                <a:solidFill>
                  <a:srgbClr val="00B050"/>
                </a:solidFill>
                <a:latin typeface="Courier New" panose="02070309020205020404" pitchFamily="49" charset="0"/>
                <a:cs typeface="Courier New" panose="02070309020205020404" pitchFamily="49" charset="0"/>
              </a:rPr>
              <a:t> 9</a:t>
            </a:r>
            <a:endParaRPr lang="en-US" sz="2400" b="1" dirty="0">
              <a:solidFill>
                <a:srgbClr val="00B050"/>
              </a:solidFill>
              <a:latin typeface="Courier New" panose="02070309020205020404" pitchFamily="49" charset="0"/>
              <a:cs typeface="Courier New" panose="02070309020205020404" pitchFamily="49" charset="0"/>
            </a:endParaRPr>
          </a:p>
          <a:p>
            <a:pPr marL="0" indent="0">
              <a:lnSpc>
                <a:spcPct val="80000"/>
              </a:lnSpc>
              <a:buNone/>
              <a:defRPr/>
            </a:pPr>
            <a:endParaRPr lang="en-US" sz="1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8577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9300" y="1"/>
            <a:ext cx="8153400" cy="829733"/>
          </a:xfrm>
        </p:spPr>
        <p:txBody>
          <a:bodyPr/>
          <a:lstStyle/>
          <a:p>
            <a:pPr eaLnBrk="1" hangingPunct="1">
              <a:defRPr/>
            </a:pPr>
            <a:r>
              <a:rPr lang="en-US" dirty="0">
                <a:cs typeface="+mj-cs"/>
              </a:rPr>
              <a:t>Dynamic 2D Arrays</a:t>
            </a:r>
            <a:endParaRPr lang="fr-FR" dirty="0">
              <a:cs typeface="+mj-cs"/>
            </a:endParaRPr>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12500" t="19260" r="46667" b="19259"/>
          <a:stretch/>
        </p:blipFill>
        <p:spPr>
          <a:xfrm>
            <a:off x="1956904" y="853894"/>
            <a:ext cx="7089187" cy="6004106"/>
          </a:xfrm>
          <a:prstGeom prst="rect">
            <a:avLst/>
          </a:prstGeom>
        </p:spPr>
      </p:pic>
      <p:sp>
        <p:nvSpPr>
          <p:cNvPr id="4" name="Rectangle 3">
            <a:extLst>
              <a:ext uri="{FF2B5EF4-FFF2-40B4-BE49-F238E27FC236}">
                <a16:creationId xmlns:a16="http://schemas.microsoft.com/office/drawing/2014/main" id="{70D127C9-5005-4D6B-B359-6454D417AED4}"/>
              </a:ext>
            </a:extLst>
          </p:cNvPr>
          <p:cNvSpPr/>
          <p:nvPr/>
        </p:nvSpPr>
        <p:spPr>
          <a:xfrm>
            <a:off x="6781800" y="4876800"/>
            <a:ext cx="1981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0627960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ynamic memory allocation in C++ for 2D array"/>
          <p:cNvPicPr>
            <a:picLocks noChangeAspect="1" noChangeArrowheads="1"/>
          </p:cNvPicPr>
          <p:nvPr/>
        </p:nvPicPr>
        <p:blipFill rotWithShape="1">
          <a:blip r:embed="rId3">
            <a:extLst>
              <a:ext uri="{28A0092B-C50C-407E-A947-70E740481C1C}">
                <a14:useLocalDpi xmlns:a14="http://schemas.microsoft.com/office/drawing/2010/main" val="0"/>
              </a:ext>
            </a:extLst>
          </a:blip>
          <a:srcRect l="1" t="6864" r="4510"/>
          <a:stretch/>
        </p:blipFill>
        <p:spPr bwMode="auto">
          <a:xfrm rot="16200000">
            <a:off x="4850998" y="3049161"/>
            <a:ext cx="4220258" cy="310185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1981200" y="147783"/>
            <a:ext cx="8229600" cy="969692"/>
          </a:xfrm>
        </p:spPr>
        <p:txBody>
          <a:bodyPr>
            <a:normAutofit fontScale="90000"/>
          </a:bodyPr>
          <a:lstStyle/>
          <a:p>
            <a:pPr>
              <a:defRPr/>
            </a:pPr>
            <a:r>
              <a:rPr lang="en-US" dirty="0">
                <a:cs typeface="+mj-cs"/>
              </a:rPr>
              <a:t>Dynamic </a:t>
            </a:r>
            <a:r>
              <a:rPr lang="en-US" dirty="0"/>
              <a:t>2D Array – Double Pointer</a:t>
            </a:r>
            <a:endParaRPr lang="fr-FR" dirty="0">
              <a:cs typeface="+mj-cs"/>
            </a:endParaRPr>
          </a:p>
        </p:txBody>
      </p:sp>
      <p:sp>
        <p:nvSpPr>
          <p:cNvPr id="5" name="Rectangle 3"/>
          <p:cNvSpPr txBox="1">
            <a:spLocks noChangeArrowheads="1"/>
          </p:cNvSpPr>
          <p:nvPr/>
        </p:nvSpPr>
        <p:spPr>
          <a:xfrm>
            <a:off x="1838038" y="1117475"/>
            <a:ext cx="8414327" cy="137248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71550" lvl="1" indent="-514350">
              <a:buClr>
                <a:schemeClr val="tx1"/>
              </a:buClr>
              <a:buFont typeface="+mj-lt"/>
              <a:buAutoNum type="arabicPeriod" startAt="2"/>
            </a:pPr>
            <a:r>
              <a:rPr lang="en-US" sz="2400" b="1" u="sng" dirty="0">
                <a:latin typeface="Trebuchet MS" panose="020B0603020202020204" pitchFamily="34" charset="0"/>
                <a:cs typeface="Courier New" panose="02070309020205020404" pitchFamily="49" charset="0"/>
              </a:rPr>
              <a:t>Using a Pointer that points to an Array of Pointer</a:t>
            </a:r>
          </a:p>
          <a:p>
            <a:pPr marL="1371600" lvl="2" indent="-514350">
              <a:buClr>
                <a:schemeClr val="tx1"/>
              </a:buClr>
            </a:pPr>
            <a:r>
              <a:rPr lang="en-US" dirty="0">
                <a:latin typeface="Trebuchet MS" panose="020B0603020202020204" pitchFamily="34" charset="0"/>
                <a:cs typeface="Courier New" panose="02070309020205020404" pitchFamily="49" charset="0"/>
              </a:rPr>
              <a:t>Total elements in a 2D Array: </a:t>
            </a:r>
          </a:p>
          <a:p>
            <a:pPr marL="857250" lvl="2" indent="0">
              <a:buClr>
                <a:schemeClr val="tx1"/>
              </a:buClr>
              <a:buNone/>
            </a:pPr>
            <a:r>
              <a:rPr lang="en-US" dirty="0">
                <a:solidFill>
                  <a:srgbClr val="FF0000"/>
                </a:solidFill>
                <a:latin typeface="Trebuchet MS" panose="020B0603020202020204" pitchFamily="34" charset="0"/>
                <a:cs typeface="Courier New" panose="02070309020205020404" pitchFamily="49" charset="0"/>
              </a:rPr>
              <a:t>		M * N    </a:t>
            </a:r>
            <a:r>
              <a:rPr lang="en-US" dirty="0" err="1">
                <a:solidFill>
                  <a:srgbClr val="FF0000"/>
                </a:solidFill>
                <a:latin typeface="Trebuchet MS" panose="020B0603020202020204" pitchFamily="34" charset="0"/>
                <a:cs typeface="Courier New" panose="02070309020205020404" pitchFamily="49" charset="0"/>
              </a:rPr>
              <a:t>i.e</a:t>
            </a:r>
            <a:r>
              <a:rPr lang="en-US" dirty="0">
                <a:solidFill>
                  <a:srgbClr val="FF0000"/>
                </a:solidFill>
                <a:latin typeface="Trebuchet MS" panose="020B0603020202020204" pitchFamily="34" charset="0"/>
                <a:cs typeface="Courier New" panose="02070309020205020404" pitchFamily="49" charset="0"/>
              </a:rPr>
              <a:t> (rows * columns)</a:t>
            </a:r>
            <a:r>
              <a:rPr lang="en-US" sz="2800" dirty="0">
                <a:latin typeface="Trebuchet MS" panose="020B0603020202020204" pitchFamily="34" charset="0"/>
                <a:cs typeface="Courier New" panose="02070309020205020404" pitchFamily="49" charset="0"/>
              </a:rPr>
              <a:t>	</a:t>
            </a:r>
            <a:endParaRPr lang="en-US" dirty="0">
              <a:latin typeface="Trebuchet MS" panose="020B0603020202020204" pitchFamily="34" charset="0"/>
              <a:cs typeface="Courier New" panose="02070309020205020404" pitchFamily="49" charset="0"/>
            </a:endParaRPr>
          </a:p>
        </p:txBody>
      </p:sp>
      <p:sp>
        <p:nvSpPr>
          <p:cNvPr id="7" name="TextBox 6"/>
          <p:cNvSpPr txBox="1"/>
          <p:nvPr/>
        </p:nvSpPr>
        <p:spPr>
          <a:xfrm>
            <a:off x="2133600" y="3276600"/>
            <a:ext cx="2286000" cy="1292662"/>
          </a:xfrm>
          <a:prstGeom prst="rect">
            <a:avLst/>
          </a:prstGeom>
          <a:noFill/>
        </p:spPr>
        <p:txBody>
          <a:bodyPr wrap="square" rtlCol="0">
            <a:spAutoFit/>
          </a:bodyPr>
          <a:lstStyle/>
          <a:p>
            <a:r>
              <a:rPr lang="en-US" sz="2400" b="1" dirty="0"/>
              <a:t>Ptr2D</a:t>
            </a:r>
          </a:p>
          <a:p>
            <a:r>
              <a:rPr lang="en-US" b="1" dirty="0"/>
              <a:t>(Pointer to a Pointer </a:t>
            </a:r>
            <a:r>
              <a:rPr lang="en-US" b="1" dirty="0" err="1"/>
              <a:t>a.k.a</a:t>
            </a:r>
            <a:r>
              <a:rPr lang="en-US" b="1" dirty="0"/>
              <a:t> double pointer)</a:t>
            </a:r>
          </a:p>
        </p:txBody>
      </p:sp>
      <p:sp>
        <p:nvSpPr>
          <p:cNvPr id="9" name="Freeform 8"/>
          <p:cNvSpPr/>
          <p:nvPr/>
        </p:nvSpPr>
        <p:spPr>
          <a:xfrm>
            <a:off x="2706279" y="2665359"/>
            <a:ext cx="2931736" cy="678871"/>
          </a:xfrm>
          <a:custGeom>
            <a:avLst/>
            <a:gdLst>
              <a:gd name="connsiteX0" fmla="*/ 0 w 2931736"/>
              <a:gd name="connsiteY0" fmla="*/ 678871 h 678871"/>
              <a:gd name="connsiteX1" fmla="*/ 838985 w 2931736"/>
              <a:gd name="connsiteY1" fmla="*/ 141 h 678871"/>
              <a:gd name="connsiteX2" fmla="*/ 2931736 w 2931736"/>
              <a:gd name="connsiteY2" fmla="*/ 631736 h 678871"/>
            </a:gdLst>
            <a:ahLst/>
            <a:cxnLst>
              <a:cxn ang="0">
                <a:pos x="connsiteX0" y="connsiteY0"/>
              </a:cxn>
              <a:cxn ang="0">
                <a:pos x="connsiteX1" y="connsiteY1"/>
              </a:cxn>
              <a:cxn ang="0">
                <a:pos x="connsiteX2" y="connsiteY2"/>
              </a:cxn>
            </a:cxnLst>
            <a:rect l="l" t="t" r="r" b="b"/>
            <a:pathLst>
              <a:path w="2931736" h="678871">
                <a:moveTo>
                  <a:pt x="0" y="678871"/>
                </a:moveTo>
                <a:cubicBezTo>
                  <a:pt x="175181" y="343434"/>
                  <a:pt x="350362" y="7997"/>
                  <a:pt x="838985" y="141"/>
                </a:cubicBezTo>
                <a:cubicBezTo>
                  <a:pt x="1327608" y="-7715"/>
                  <a:pt x="2129672" y="312010"/>
                  <a:pt x="2931736" y="631736"/>
                </a:cubicBezTo>
              </a:path>
            </a:pathLst>
          </a:custGeom>
          <a:noFill/>
          <a:ln>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2E6E420-BC41-4B91-BE66-BB0B3597B2EC}"/>
              </a:ext>
            </a:extLst>
          </p:cNvPr>
          <p:cNvSpPr txBox="1"/>
          <p:nvPr/>
        </p:nvSpPr>
        <p:spPr>
          <a:xfrm>
            <a:off x="5101242" y="4473224"/>
            <a:ext cx="393056" cy="369332"/>
          </a:xfrm>
          <a:prstGeom prst="rect">
            <a:avLst/>
          </a:prstGeom>
          <a:noFill/>
        </p:spPr>
        <p:txBody>
          <a:bodyPr wrap="none" rtlCol="0">
            <a:spAutoFit/>
          </a:bodyPr>
          <a:lstStyle/>
          <a:p>
            <a:r>
              <a:rPr lang="en-US" b="1" dirty="0"/>
              <a:t>M</a:t>
            </a:r>
            <a:endParaRPr lang="en-PK" b="1" dirty="0"/>
          </a:p>
        </p:txBody>
      </p:sp>
      <p:sp>
        <p:nvSpPr>
          <p:cNvPr id="10" name="TextBox 9">
            <a:extLst>
              <a:ext uri="{FF2B5EF4-FFF2-40B4-BE49-F238E27FC236}">
                <a16:creationId xmlns:a16="http://schemas.microsoft.com/office/drawing/2014/main" id="{C020E804-A503-417D-8430-E74798B865DC}"/>
              </a:ext>
            </a:extLst>
          </p:cNvPr>
          <p:cNvSpPr txBox="1"/>
          <p:nvPr/>
        </p:nvSpPr>
        <p:spPr>
          <a:xfrm>
            <a:off x="7391400" y="2208327"/>
            <a:ext cx="381000" cy="369332"/>
          </a:xfrm>
          <a:prstGeom prst="rect">
            <a:avLst/>
          </a:prstGeom>
          <a:noFill/>
        </p:spPr>
        <p:txBody>
          <a:bodyPr wrap="square" rtlCol="0">
            <a:spAutoFit/>
          </a:bodyPr>
          <a:lstStyle/>
          <a:p>
            <a:r>
              <a:rPr lang="en-US" b="1" dirty="0"/>
              <a:t>N</a:t>
            </a:r>
            <a:endParaRPr lang="en-PK" b="1" dirty="0"/>
          </a:p>
        </p:txBody>
      </p:sp>
    </p:spTree>
    <p:extLst>
      <p:ext uri="{BB962C8B-B14F-4D97-AF65-F5344CB8AC3E}">
        <p14:creationId xmlns:p14="http://schemas.microsoft.com/office/powerpoint/2010/main" val="13340722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57400" y="203201"/>
            <a:ext cx="8229600" cy="829733"/>
          </a:xfrm>
        </p:spPr>
        <p:txBody>
          <a:bodyPr>
            <a:normAutofit fontScale="90000"/>
          </a:bodyPr>
          <a:lstStyle/>
          <a:p>
            <a:pPr eaLnBrk="1" hangingPunct="1">
              <a:defRPr/>
            </a:pPr>
            <a:r>
              <a:rPr lang="en-US" dirty="0">
                <a:cs typeface="+mj-cs"/>
              </a:rPr>
              <a:t>Dynamic 2D Array – Double Pointer</a:t>
            </a:r>
            <a:endParaRPr lang="fr-FR" dirty="0">
              <a:cs typeface="+mj-cs"/>
            </a:endParaRPr>
          </a:p>
        </p:txBody>
      </p:sp>
      <p:sp>
        <p:nvSpPr>
          <p:cNvPr id="6" name="Content Placeholder 2">
            <a:extLst>
              <a:ext uri="{FF2B5EF4-FFF2-40B4-BE49-F238E27FC236}">
                <a16:creationId xmlns:a16="http://schemas.microsoft.com/office/drawing/2014/main" id="{C08790E7-F0CD-48CA-ACC0-A535C8992F70}"/>
              </a:ext>
            </a:extLst>
          </p:cNvPr>
          <p:cNvSpPr>
            <a:spLocks noGrp="1" noChangeArrowheads="1"/>
          </p:cNvSpPr>
          <p:nvPr>
            <p:ph idx="1"/>
          </p:nvPr>
        </p:nvSpPr>
        <p:spPr>
          <a:xfrm>
            <a:off x="342900" y="1219200"/>
            <a:ext cx="9944100" cy="5246758"/>
          </a:xfrm>
        </p:spPr>
        <p:txBody>
          <a:bodyPr>
            <a:normAutofit lnSpcReduction="10000"/>
          </a:bodyPr>
          <a:lstStyle/>
          <a:p>
            <a:pPr marL="0" indent="0">
              <a:buNone/>
            </a:pPr>
            <a:r>
              <a:rPr lang="en-US" altLang="en-PK" sz="2000" dirty="0">
                <a:latin typeface="Consolas" panose="020B0609020204030204" pitchFamily="49" charset="0"/>
              </a:rPr>
              <a:t>int M=3, N=4; </a:t>
            </a:r>
          </a:p>
          <a:p>
            <a:pPr marL="0" indent="0">
              <a:buNone/>
            </a:pPr>
            <a:endParaRPr lang="en-US" altLang="en-PK" sz="2000" dirty="0">
              <a:latin typeface="Consolas" panose="020B0609020204030204" pitchFamily="49" charset="0"/>
            </a:endParaRPr>
          </a:p>
          <a:p>
            <a:pPr marL="0" indent="0">
              <a:buNone/>
            </a:pPr>
            <a:r>
              <a:rPr lang="en-US" altLang="en-PK" sz="2000" dirty="0">
                <a:solidFill>
                  <a:srgbClr val="00B050"/>
                </a:solidFill>
                <a:latin typeface="Consolas" panose="020B0609020204030204" pitchFamily="49" charset="0"/>
              </a:rPr>
              <a:t>// Dynamically create array of pointers of size M</a:t>
            </a:r>
          </a:p>
          <a:p>
            <a:pPr marL="0" indent="0">
              <a:buNone/>
            </a:pPr>
            <a:r>
              <a:rPr lang="en-US" altLang="en-PK" sz="2000" dirty="0">
                <a:latin typeface="Consolas" panose="020B0609020204030204" pitchFamily="49" charset="0"/>
              </a:rPr>
              <a:t>int **</a:t>
            </a:r>
            <a:r>
              <a:rPr lang="en-US" altLang="en-PK" sz="2000" dirty="0" err="1">
                <a:latin typeface="Consolas" panose="020B0609020204030204" pitchFamily="49" charset="0"/>
              </a:rPr>
              <a:t>arr</a:t>
            </a:r>
            <a:r>
              <a:rPr lang="en-US" altLang="en-PK" sz="2000" dirty="0">
                <a:latin typeface="Consolas" panose="020B0609020204030204" pitchFamily="49" charset="0"/>
              </a:rPr>
              <a:t> = </a:t>
            </a:r>
            <a:r>
              <a:rPr lang="en-US" altLang="en-PK" sz="2000" dirty="0">
                <a:solidFill>
                  <a:srgbClr val="FF0000"/>
                </a:solidFill>
                <a:latin typeface="Consolas" panose="020B0609020204030204" pitchFamily="49" charset="0"/>
              </a:rPr>
              <a:t>new</a:t>
            </a:r>
            <a:r>
              <a:rPr lang="en-US" altLang="en-PK" sz="2000" dirty="0">
                <a:latin typeface="Consolas" panose="020B0609020204030204" pitchFamily="49" charset="0"/>
              </a:rPr>
              <a:t> int*[M]; </a:t>
            </a:r>
          </a:p>
          <a:p>
            <a:pPr marL="0" indent="0">
              <a:buNone/>
            </a:pPr>
            <a:endParaRPr lang="en-US" altLang="en-PK" sz="2000" dirty="0">
              <a:latin typeface="Consolas" panose="020B0609020204030204" pitchFamily="49" charset="0"/>
            </a:endParaRPr>
          </a:p>
          <a:p>
            <a:pPr marL="0" indent="0">
              <a:buNone/>
            </a:pPr>
            <a:r>
              <a:rPr lang="en-US" altLang="en-PK" sz="2000" dirty="0">
                <a:solidFill>
                  <a:srgbClr val="00B050"/>
                </a:solidFill>
                <a:latin typeface="Consolas" panose="020B0609020204030204" pitchFamily="49" charset="0"/>
              </a:rPr>
              <a:t>// Dynamic allocate memory of size N for each row </a:t>
            </a:r>
          </a:p>
          <a:p>
            <a:pPr marL="0" indent="0">
              <a:buNone/>
            </a:pPr>
            <a:r>
              <a:rPr lang="en-US" altLang="en-PK" sz="2000" dirty="0">
                <a:latin typeface="Consolas" panose="020B0609020204030204" pitchFamily="49" charset="0"/>
              </a:rPr>
              <a:t>for(int </a:t>
            </a:r>
            <a:r>
              <a:rPr lang="en-US" altLang="en-PK" sz="2000" dirty="0" err="1">
                <a:latin typeface="Consolas" panose="020B0609020204030204" pitchFamily="49" charset="0"/>
              </a:rPr>
              <a:t>i</a:t>
            </a:r>
            <a:r>
              <a:rPr lang="en-US" altLang="en-PK" sz="2000" dirty="0">
                <a:latin typeface="Consolas" panose="020B0609020204030204" pitchFamily="49" charset="0"/>
              </a:rPr>
              <a:t> = 0; </a:t>
            </a:r>
            <a:r>
              <a:rPr lang="en-US" altLang="en-PK" sz="2000" dirty="0" err="1">
                <a:latin typeface="Consolas" panose="020B0609020204030204" pitchFamily="49" charset="0"/>
              </a:rPr>
              <a:t>i</a:t>
            </a:r>
            <a:r>
              <a:rPr lang="en-US" altLang="en-PK" sz="2000" dirty="0">
                <a:latin typeface="Consolas" panose="020B0609020204030204" pitchFamily="49" charset="0"/>
              </a:rPr>
              <a:t> &lt; M; </a:t>
            </a:r>
            <a:r>
              <a:rPr lang="en-US" altLang="en-PK" sz="2000" dirty="0" err="1">
                <a:latin typeface="Consolas" panose="020B0609020204030204" pitchFamily="49" charset="0"/>
              </a:rPr>
              <a:t>i</a:t>
            </a:r>
            <a:r>
              <a:rPr lang="en-US" altLang="en-PK" sz="2000" dirty="0">
                <a:latin typeface="Consolas" panose="020B0609020204030204" pitchFamily="49" charset="0"/>
              </a:rPr>
              <a:t>++){ </a:t>
            </a:r>
          </a:p>
          <a:p>
            <a:pPr marL="0" indent="0">
              <a:buNone/>
            </a:pPr>
            <a:r>
              <a:rPr lang="en-US" altLang="en-PK" sz="2000" dirty="0">
                <a:latin typeface="Consolas" panose="020B0609020204030204" pitchFamily="49" charset="0"/>
              </a:rPr>
              <a:t>	</a:t>
            </a:r>
            <a:r>
              <a:rPr lang="en-US" altLang="en-PK" sz="2000" dirty="0" err="1">
                <a:latin typeface="Consolas" panose="020B0609020204030204" pitchFamily="49" charset="0"/>
              </a:rPr>
              <a:t>arr</a:t>
            </a:r>
            <a:r>
              <a:rPr lang="en-US" altLang="en-PK" sz="2000" dirty="0">
                <a:latin typeface="Consolas" panose="020B0609020204030204" pitchFamily="49" charset="0"/>
              </a:rPr>
              <a:t>[</a:t>
            </a:r>
            <a:r>
              <a:rPr lang="en-US" altLang="en-PK" sz="2000" dirty="0" err="1">
                <a:latin typeface="Consolas" panose="020B0609020204030204" pitchFamily="49" charset="0"/>
              </a:rPr>
              <a:t>i</a:t>
            </a:r>
            <a:r>
              <a:rPr lang="en-US" altLang="en-PK" sz="2000" dirty="0">
                <a:latin typeface="Consolas" panose="020B0609020204030204" pitchFamily="49" charset="0"/>
              </a:rPr>
              <a:t>] = new int[N]</a:t>
            </a:r>
          </a:p>
          <a:p>
            <a:pPr marL="0" indent="0">
              <a:buNone/>
            </a:pPr>
            <a:r>
              <a:rPr lang="en-US" altLang="en-PK" sz="2000" dirty="0">
                <a:latin typeface="Consolas" panose="020B0609020204030204" pitchFamily="49" charset="0"/>
              </a:rPr>
              <a:t>	}</a:t>
            </a:r>
          </a:p>
          <a:p>
            <a:pPr marL="0" indent="0">
              <a:buNone/>
            </a:pPr>
            <a:r>
              <a:rPr lang="en-US" altLang="en-PK" sz="2000" dirty="0">
                <a:solidFill>
                  <a:srgbClr val="00B050"/>
                </a:solidFill>
                <a:latin typeface="Consolas" panose="020B0609020204030204" pitchFamily="49" charset="0"/>
              </a:rPr>
              <a:t>// deallocate memory </a:t>
            </a:r>
          </a:p>
          <a:p>
            <a:pPr marL="0" indent="0">
              <a:buNone/>
            </a:pPr>
            <a:r>
              <a:rPr lang="en-US" altLang="en-PK" sz="2000" dirty="0">
                <a:latin typeface="Consolas" panose="020B0609020204030204" pitchFamily="49" charset="0"/>
              </a:rPr>
              <a:t>for(int </a:t>
            </a:r>
            <a:r>
              <a:rPr lang="en-US" altLang="en-PK" sz="2000" dirty="0" err="1">
                <a:latin typeface="Consolas" panose="020B0609020204030204" pitchFamily="49" charset="0"/>
              </a:rPr>
              <a:t>i</a:t>
            </a:r>
            <a:r>
              <a:rPr lang="en-US" altLang="en-PK" sz="2000" dirty="0">
                <a:latin typeface="Consolas" panose="020B0609020204030204" pitchFamily="49" charset="0"/>
              </a:rPr>
              <a:t> = 0; </a:t>
            </a:r>
            <a:r>
              <a:rPr lang="en-US" altLang="en-PK" sz="2000" dirty="0" err="1">
                <a:latin typeface="Consolas" panose="020B0609020204030204" pitchFamily="49" charset="0"/>
              </a:rPr>
              <a:t>i</a:t>
            </a:r>
            <a:r>
              <a:rPr lang="en-US" altLang="en-PK" sz="2000" dirty="0">
                <a:latin typeface="Consolas" panose="020B0609020204030204" pitchFamily="49" charset="0"/>
              </a:rPr>
              <a:t> &lt; M; </a:t>
            </a:r>
            <a:r>
              <a:rPr lang="en-US" altLang="en-PK" sz="2000" dirty="0" err="1">
                <a:latin typeface="Consolas" panose="020B0609020204030204" pitchFamily="49" charset="0"/>
              </a:rPr>
              <a:t>i</a:t>
            </a:r>
            <a:r>
              <a:rPr lang="en-US" altLang="en-PK" sz="2000" dirty="0">
                <a:latin typeface="Consolas" panose="020B0609020204030204" pitchFamily="49" charset="0"/>
              </a:rPr>
              <a:t>++){ </a:t>
            </a:r>
          </a:p>
          <a:p>
            <a:pPr marL="0" indent="0">
              <a:buNone/>
            </a:pPr>
            <a:r>
              <a:rPr lang="en-US" altLang="en-PK" sz="2000" dirty="0">
                <a:latin typeface="Consolas" panose="020B0609020204030204" pitchFamily="49" charset="0"/>
              </a:rPr>
              <a:t>	</a:t>
            </a:r>
            <a:r>
              <a:rPr lang="en-US" altLang="en-PK" sz="2000" dirty="0">
                <a:solidFill>
                  <a:srgbClr val="FF0000"/>
                </a:solidFill>
                <a:latin typeface="Consolas" panose="020B0609020204030204" pitchFamily="49" charset="0"/>
              </a:rPr>
              <a:t>delete</a:t>
            </a:r>
            <a:r>
              <a:rPr lang="en-US" altLang="en-PK" sz="2000" dirty="0">
                <a:latin typeface="Consolas" panose="020B0609020204030204" pitchFamily="49" charset="0"/>
              </a:rPr>
              <a:t>[] </a:t>
            </a:r>
            <a:r>
              <a:rPr lang="en-US" altLang="en-PK" sz="2000" dirty="0" err="1">
                <a:latin typeface="Consolas" panose="020B0609020204030204" pitchFamily="49" charset="0"/>
              </a:rPr>
              <a:t>arr</a:t>
            </a:r>
            <a:r>
              <a:rPr lang="en-US" altLang="en-PK" sz="2000" dirty="0">
                <a:latin typeface="Consolas" panose="020B0609020204030204" pitchFamily="49" charset="0"/>
              </a:rPr>
              <a:t>[</a:t>
            </a:r>
            <a:r>
              <a:rPr lang="en-US" altLang="en-PK" sz="2000" dirty="0" err="1">
                <a:latin typeface="Consolas" panose="020B0609020204030204" pitchFamily="49" charset="0"/>
              </a:rPr>
              <a:t>i</a:t>
            </a:r>
            <a:r>
              <a:rPr lang="en-US" altLang="en-PK" sz="2000" dirty="0">
                <a:latin typeface="Consolas" panose="020B0609020204030204" pitchFamily="49" charset="0"/>
              </a:rPr>
              <a:t>]; } </a:t>
            </a:r>
          </a:p>
          <a:p>
            <a:pPr marL="0" indent="0">
              <a:buNone/>
            </a:pPr>
            <a:r>
              <a:rPr lang="en-US" altLang="en-PK" sz="2000" dirty="0">
                <a:solidFill>
                  <a:srgbClr val="FF0000"/>
                </a:solidFill>
                <a:latin typeface="Consolas" panose="020B0609020204030204" pitchFamily="49" charset="0"/>
              </a:rPr>
              <a:t>delete</a:t>
            </a:r>
            <a:r>
              <a:rPr lang="en-US" altLang="en-PK" sz="2000" dirty="0">
                <a:latin typeface="Consolas" panose="020B0609020204030204" pitchFamily="49" charset="0"/>
              </a:rPr>
              <a:t>[] </a:t>
            </a:r>
            <a:r>
              <a:rPr lang="en-US" altLang="en-PK" sz="2000" dirty="0" err="1">
                <a:latin typeface="Consolas" panose="020B0609020204030204" pitchFamily="49" charset="0"/>
              </a:rPr>
              <a:t>arr</a:t>
            </a:r>
            <a:r>
              <a:rPr lang="en-US" altLang="en-PK" sz="2000" dirty="0">
                <a:latin typeface="Consolas" panose="020B0609020204030204" pitchFamily="49" charset="0"/>
              </a:rPr>
              <a:t>;</a:t>
            </a:r>
            <a:endParaRPr lang="en-US" altLang="en-PK" sz="3200" dirty="0">
              <a:latin typeface="Consolas" panose="020B0609020204030204" pitchFamily="49" charset="0"/>
            </a:endParaRPr>
          </a:p>
        </p:txBody>
      </p:sp>
      <p:sp>
        <p:nvSpPr>
          <p:cNvPr id="7" name="Rounded Rectangle 4">
            <a:extLst>
              <a:ext uri="{FF2B5EF4-FFF2-40B4-BE49-F238E27FC236}">
                <a16:creationId xmlns:a16="http://schemas.microsoft.com/office/drawing/2014/main" id="{79F11439-A63A-4F4A-A743-D2D0538D8391}"/>
              </a:ext>
            </a:extLst>
          </p:cNvPr>
          <p:cNvSpPr/>
          <p:nvPr/>
        </p:nvSpPr>
        <p:spPr>
          <a:xfrm>
            <a:off x="7353171" y="1126974"/>
            <a:ext cx="4726795" cy="2184242"/>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err="1">
                <a:solidFill>
                  <a:schemeClr val="tx1"/>
                </a:solidFill>
              </a:rPr>
              <a:t>arr</a:t>
            </a:r>
            <a:r>
              <a:rPr lang="en-US" sz="1600" dirty="0">
                <a:solidFill>
                  <a:schemeClr val="tx1"/>
                </a:solidFill>
              </a:rPr>
              <a:t> </a:t>
            </a:r>
            <a:r>
              <a:rPr lang="en-US" sz="1600" dirty="0">
                <a:solidFill>
                  <a:schemeClr val="tx1"/>
                </a:solidFill>
                <a:sym typeface="Wingdings" panose="05000000000000000000" pitchFamily="2" charset="2"/>
              </a:rPr>
              <a:t> start of array of pointers</a:t>
            </a:r>
          </a:p>
          <a:p>
            <a:pPr marL="285750" indent="-285750">
              <a:buFont typeface="Arial" panose="020B0604020202020204" pitchFamily="34" charset="0"/>
              <a:buChar char="•"/>
            </a:pPr>
            <a:r>
              <a:rPr lang="en-US" sz="1600" dirty="0">
                <a:solidFill>
                  <a:schemeClr val="tx1"/>
                </a:solidFill>
                <a:sym typeface="Wingdings" panose="05000000000000000000" pitchFamily="2" charset="2"/>
              </a:rPr>
              <a:t>*</a:t>
            </a:r>
            <a:r>
              <a:rPr lang="en-US" sz="1600" dirty="0" err="1">
                <a:solidFill>
                  <a:schemeClr val="tx1"/>
                </a:solidFill>
                <a:sym typeface="Wingdings" panose="05000000000000000000" pitchFamily="2" charset="2"/>
              </a:rPr>
              <a:t>arr</a:t>
            </a:r>
            <a:r>
              <a:rPr lang="en-US" sz="1600" dirty="0">
                <a:solidFill>
                  <a:schemeClr val="tx1"/>
                </a:solidFill>
                <a:sym typeface="Wingdings" panose="05000000000000000000" pitchFamily="2" charset="2"/>
              </a:rPr>
              <a:t>  First Address pointed by first row (sub array)</a:t>
            </a:r>
          </a:p>
          <a:p>
            <a:pPr marL="285750" indent="-285750">
              <a:buFont typeface="Arial" panose="020B0604020202020204" pitchFamily="34" charset="0"/>
              <a:buChar char="•"/>
            </a:pPr>
            <a:r>
              <a:rPr lang="en-US" sz="1600" dirty="0">
                <a:solidFill>
                  <a:schemeClr val="tx1"/>
                </a:solidFill>
                <a:sym typeface="Wingdings" panose="05000000000000000000" pitchFamily="2" charset="2"/>
              </a:rPr>
              <a:t>*(*</a:t>
            </a:r>
            <a:r>
              <a:rPr lang="en-US" sz="1600" dirty="0" err="1">
                <a:solidFill>
                  <a:schemeClr val="tx1"/>
                </a:solidFill>
                <a:sym typeface="Wingdings" panose="05000000000000000000" pitchFamily="2" charset="2"/>
              </a:rPr>
              <a:t>arr</a:t>
            </a:r>
            <a:r>
              <a:rPr lang="en-US" sz="1600" dirty="0">
                <a:solidFill>
                  <a:schemeClr val="tx1"/>
                </a:solidFill>
                <a:sym typeface="Wingdings" panose="05000000000000000000" pitchFamily="2" charset="2"/>
              </a:rPr>
              <a:t>)  First value of first array </a:t>
            </a:r>
          </a:p>
          <a:p>
            <a:pPr marL="285750" indent="-285750">
              <a:buFont typeface="Arial" panose="020B0604020202020204" pitchFamily="34" charset="0"/>
              <a:buChar char="•"/>
            </a:pPr>
            <a:r>
              <a:rPr lang="en-US" sz="1600" dirty="0">
                <a:solidFill>
                  <a:schemeClr val="tx1"/>
                </a:solidFill>
                <a:sym typeface="Wingdings" panose="05000000000000000000" pitchFamily="2" charset="2"/>
              </a:rPr>
              <a:t>(*</a:t>
            </a:r>
            <a:r>
              <a:rPr lang="en-US" sz="1600" dirty="0" err="1">
                <a:solidFill>
                  <a:schemeClr val="tx1"/>
                </a:solidFill>
                <a:sym typeface="Wingdings" panose="05000000000000000000" pitchFamily="2" charset="2"/>
              </a:rPr>
              <a:t>arr</a:t>
            </a:r>
            <a:r>
              <a:rPr lang="en-US" sz="1600" dirty="0">
                <a:solidFill>
                  <a:schemeClr val="tx1"/>
                </a:solidFill>
                <a:sym typeface="Wingdings" panose="05000000000000000000" pitchFamily="2" charset="2"/>
              </a:rPr>
              <a:t>)++  Move to next address in the first array</a:t>
            </a:r>
          </a:p>
          <a:p>
            <a:pPr marL="285750" indent="-285750">
              <a:buFont typeface="Arial" panose="020B0604020202020204" pitchFamily="34" charset="0"/>
              <a:buChar char="•"/>
            </a:pPr>
            <a:r>
              <a:rPr lang="en-US" sz="1600" dirty="0" err="1">
                <a:solidFill>
                  <a:schemeClr val="tx1"/>
                </a:solidFill>
                <a:sym typeface="Wingdings" panose="05000000000000000000" pitchFamily="2" charset="2"/>
              </a:rPr>
              <a:t>arr</a:t>
            </a:r>
            <a:r>
              <a:rPr lang="en-US" sz="1600" dirty="0">
                <a:solidFill>
                  <a:schemeClr val="tx1"/>
                </a:solidFill>
                <a:sym typeface="Wingdings" panose="05000000000000000000" pitchFamily="2" charset="2"/>
              </a:rPr>
              <a:t>++  Move to Next row (second array address)</a:t>
            </a:r>
            <a:endParaRPr lang="en-US" sz="1600" dirty="0">
              <a:solidFill>
                <a:schemeClr val="tx1"/>
              </a:solidFill>
            </a:endParaRPr>
          </a:p>
        </p:txBody>
      </p:sp>
      <p:sp>
        <p:nvSpPr>
          <p:cNvPr id="8" name="Thought Bubble: Cloud 7">
            <a:extLst>
              <a:ext uri="{FF2B5EF4-FFF2-40B4-BE49-F238E27FC236}">
                <a16:creationId xmlns:a16="http://schemas.microsoft.com/office/drawing/2014/main" id="{FFB09A96-7C8F-47A1-BF46-F90CF575C1A0}"/>
              </a:ext>
            </a:extLst>
          </p:cNvPr>
          <p:cNvSpPr/>
          <p:nvPr/>
        </p:nvSpPr>
        <p:spPr>
          <a:xfrm>
            <a:off x="5717944" y="4052455"/>
            <a:ext cx="3733800" cy="1981200"/>
          </a:xfrm>
          <a:prstGeom prst="cloudCallout">
            <a:avLst>
              <a:gd name="adj1" fmla="val -91519"/>
              <a:gd name="adj2" fmla="val -444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Can we </a:t>
            </a:r>
            <a:r>
              <a:rPr lang="en-US" b="1" dirty="0">
                <a:solidFill>
                  <a:srgbClr val="FF0000"/>
                </a:solidFill>
              </a:rPr>
              <a:t>vary the size of each column</a:t>
            </a:r>
            <a:r>
              <a:rPr lang="en-US" b="1" dirty="0">
                <a:solidFill>
                  <a:schemeClr val="tx1"/>
                </a:solidFill>
              </a:rPr>
              <a:t> in Dynamic 2D Array (using double pointer)</a:t>
            </a:r>
          </a:p>
        </p:txBody>
      </p:sp>
      <p:graphicFrame>
        <p:nvGraphicFramePr>
          <p:cNvPr id="9" name="Table 8">
            <a:extLst>
              <a:ext uri="{FF2B5EF4-FFF2-40B4-BE49-F238E27FC236}">
                <a16:creationId xmlns:a16="http://schemas.microsoft.com/office/drawing/2014/main" id="{2B4C6AE2-748B-4D35-9843-822392B74C9C}"/>
              </a:ext>
            </a:extLst>
          </p:cNvPr>
          <p:cNvGraphicFramePr>
            <a:graphicFrameLocks noGrp="1"/>
          </p:cNvGraphicFramePr>
          <p:nvPr>
            <p:extLst>
              <p:ext uri="{D42A27DB-BD31-4B8C-83A1-F6EECF244321}">
                <p14:modId xmlns:p14="http://schemas.microsoft.com/office/powerpoint/2010/main" val="2424072776"/>
              </p:ext>
            </p:extLst>
          </p:nvPr>
        </p:nvGraphicFramePr>
        <p:xfrm>
          <a:off x="9716569" y="4946980"/>
          <a:ext cx="459701" cy="1269999"/>
        </p:xfrm>
        <a:graphic>
          <a:graphicData uri="http://schemas.openxmlformats.org/drawingml/2006/table">
            <a:tbl>
              <a:tblPr firstRow="1" bandRow="1">
                <a:tableStyleId>{5940675A-B579-460E-94D1-54222C63F5DA}</a:tableStyleId>
              </a:tblPr>
              <a:tblGrid>
                <a:gridCol w="459701">
                  <a:extLst>
                    <a:ext uri="{9D8B030D-6E8A-4147-A177-3AD203B41FA5}">
                      <a16:colId xmlns:a16="http://schemas.microsoft.com/office/drawing/2014/main" val="740712217"/>
                    </a:ext>
                  </a:extLst>
                </a:gridCol>
              </a:tblGrid>
              <a:tr h="423333">
                <a:tc>
                  <a:txBody>
                    <a:bodyPr/>
                    <a:lstStyle/>
                    <a:p>
                      <a:pPr algn="ctr"/>
                      <a:r>
                        <a:rPr lang="en-US" sz="2000" dirty="0"/>
                        <a:t>*</a:t>
                      </a:r>
                      <a:endParaRPr lang="en-PK" sz="2000" dirty="0"/>
                    </a:p>
                  </a:txBody>
                  <a:tcPr>
                    <a:solidFill>
                      <a:srgbClr val="FFC754"/>
                    </a:solidFill>
                  </a:tcPr>
                </a:tc>
                <a:extLst>
                  <a:ext uri="{0D108BD9-81ED-4DB2-BD59-A6C34878D82A}">
                    <a16:rowId xmlns:a16="http://schemas.microsoft.com/office/drawing/2014/main" val="1864562958"/>
                  </a:ext>
                </a:extLst>
              </a:tr>
              <a:tr h="423333">
                <a:tc>
                  <a:txBody>
                    <a:bodyPr/>
                    <a:lstStyle/>
                    <a:p>
                      <a:pPr algn="ctr"/>
                      <a:r>
                        <a:rPr lang="en-US" sz="2000" dirty="0"/>
                        <a:t>*</a:t>
                      </a:r>
                      <a:endParaRPr lang="en-PK" sz="2000" dirty="0"/>
                    </a:p>
                  </a:txBody>
                  <a:tcPr>
                    <a:solidFill>
                      <a:srgbClr val="FFC754"/>
                    </a:solidFill>
                  </a:tcPr>
                </a:tc>
                <a:extLst>
                  <a:ext uri="{0D108BD9-81ED-4DB2-BD59-A6C34878D82A}">
                    <a16:rowId xmlns:a16="http://schemas.microsoft.com/office/drawing/2014/main" val="252097496"/>
                  </a:ext>
                </a:extLst>
              </a:tr>
              <a:tr h="423333">
                <a:tc>
                  <a:txBody>
                    <a:bodyPr/>
                    <a:lstStyle/>
                    <a:p>
                      <a:pPr algn="ctr"/>
                      <a:r>
                        <a:rPr lang="en-US" sz="2000" dirty="0"/>
                        <a:t>*</a:t>
                      </a:r>
                      <a:endParaRPr lang="en-PK" sz="2000" dirty="0"/>
                    </a:p>
                  </a:txBody>
                  <a:tcPr>
                    <a:solidFill>
                      <a:srgbClr val="FFC754"/>
                    </a:solidFill>
                  </a:tcPr>
                </a:tc>
                <a:extLst>
                  <a:ext uri="{0D108BD9-81ED-4DB2-BD59-A6C34878D82A}">
                    <a16:rowId xmlns:a16="http://schemas.microsoft.com/office/drawing/2014/main" val="1321259883"/>
                  </a:ext>
                </a:extLst>
              </a:tr>
            </a:tbl>
          </a:graphicData>
        </a:graphic>
      </p:graphicFrame>
      <p:graphicFrame>
        <p:nvGraphicFramePr>
          <p:cNvPr id="10" name="Table 9">
            <a:extLst>
              <a:ext uri="{FF2B5EF4-FFF2-40B4-BE49-F238E27FC236}">
                <a16:creationId xmlns:a16="http://schemas.microsoft.com/office/drawing/2014/main" id="{8DD68FD5-AA85-4A1A-BA0D-08E54B2B0E2A}"/>
              </a:ext>
            </a:extLst>
          </p:cNvPr>
          <p:cNvGraphicFramePr>
            <a:graphicFrameLocks noGrp="1"/>
          </p:cNvGraphicFramePr>
          <p:nvPr>
            <p:extLst>
              <p:ext uri="{D42A27DB-BD31-4B8C-83A1-F6EECF244321}">
                <p14:modId xmlns:p14="http://schemas.microsoft.com/office/powerpoint/2010/main" val="2407384698"/>
              </p:ext>
            </p:extLst>
          </p:nvPr>
        </p:nvGraphicFramePr>
        <p:xfrm>
          <a:off x="10287000" y="5402853"/>
          <a:ext cx="1676400" cy="365760"/>
        </p:xfrm>
        <a:graphic>
          <a:graphicData uri="http://schemas.openxmlformats.org/drawingml/2006/table">
            <a:tbl>
              <a:tblPr firstRow="1" bandRow="1">
                <a:tableStyleId>{5940675A-B579-460E-94D1-54222C63F5DA}</a:tableStyleId>
              </a:tblPr>
              <a:tblGrid>
                <a:gridCol w="419100">
                  <a:extLst>
                    <a:ext uri="{9D8B030D-6E8A-4147-A177-3AD203B41FA5}">
                      <a16:colId xmlns:a16="http://schemas.microsoft.com/office/drawing/2014/main" val="771359393"/>
                    </a:ext>
                  </a:extLst>
                </a:gridCol>
                <a:gridCol w="419100">
                  <a:extLst>
                    <a:ext uri="{9D8B030D-6E8A-4147-A177-3AD203B41FA5}">
                      <a16:colId xmlns:a16="http://schemas.microsoft.com/office/drawing/2014/main" val="3978538379"/>
                    </a:ext>
                  </a:extLst>
                </a:gridCol>
                <a:gridCol w="419100">
                  <a:extLst>
                    <a:ext uri="{9D8B030D-6E8A-4147-A177-3AD203B41FA5}">
                      <a16:colId xmlns:a16="http://schemas.microsoft.com/office/drawing/2014/main" val="2217360702"/>
                    </a:ext>
                  </a:extLst>
                </a:gridCol>
                <a:gridCol w="419100">
                  <a:extLst>
                    <a:ext uri="{9D8B030D-6E8A-4147-A177-3AD203B41FA5}">
                      <a16:colId xmlns:a16="http://schemas.microsoft.com/office/drawing/2014/main" val="598033877"/>
                    </a:ext>
                  </a:extLst>
                </a:gridCol>
              </a:tblGrid>
              <a:tr h="358250">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extLst>
                  <a:ext uri="{0D108BD9-81ED-4DB2-BD59-A6C34878D82A}">
                    <a16:rowId xmlns:a16="http://schemas.microsoft.com/office/drawing/2014/main" val="27543174"/>
                  </a:ext>
                </a:extLst>
              </a:tr>
            </a:tbl>
          </a:graphicData>
        </a:graphic>
      </p:graphicFrame>
      <p:graphicFrame>
        <p:nvGraphicFramePr>
          <p:cNvPr id="11" name="Table 10">
            <a:extLst>
              <a:ext uri="{FF2B5EF4-FFF2-40B4-BE49-F238E27FC236}">
                <a16:creationId xmlns:a16="http://schemas.microsoft.com/office/drawing/2014/main" id="{1996276E-094D-4EEA-A088-75AC20B4FDF8}"/>
              </a:ext>
            </a:extLst>
          </p:cNvPr>
          <p:cNvGraphicFramePr>
            <a:graphicFrameLocks noGrp="1"/>
          </p:cNvGraphicFramePr>
          <p:nvPr>
            <p:extLst>
              <p:ext uri="{D42A27DB-BD31-4B8C-83A1-F6EECF244321}">
                <p14:modId xmlns:p14="http://schemas.microsoft.com/office/powerpoint/2010/main" val="1233097812"/>
              </p:ext>
            </p:extLst>
          </p:nvPr>
        </p:nvGraphicFramePr>
        <p:xfrm>
          <a:off x="10287000" y="5854530"/>
          <a:ext cx="1676400" cy="365760"/>
        </p:xfrm>
        <a:graphic>
          <a:graphicData uri="http://schemas.openxmlformats.org/drawingml/2006/table">
            <a:tbl>
              <a:tblPr firstRow="1" bandRow="1">
                <a:tableStyleId>{5940675A-B579-460E-94D1-54222C63F5DA}</a:tableStyleId>
              </a:tblPr>
              <a:tblGrid>
                <a:gridCol w="419100">
                  <a:extLst>
                    <a:ext uri="{9D8B030D-6E8A-4147-A177-3AD203B41FA5}">
                      <a16:colId xmlns:a16="http://schemas.microsoft.com/office/drawing/2014/main" val="771359393"/>
                    </a:ext>
                  </a:extLst>
                </a:gridCol>
                <a:gridCol w="419100">
                  <a:extLst>
                    <a:ext uri="{9D8B030D-6E8A-4147-A177-3AD203B41FA5}">
                      <a16:colId xmlns:a16="http://schemas.microsoft.com/office/drawing/2014/main" val="3978538379"/>
                    </a:ext>
                  </a:extLst>
                </a:gridCol>
                <a:gridCol w="419100">
                  <a:extLst>
                    <a:ext uri="{9D8B030D-6E8A-4147-A177-3AD203B41FA5}">
                      <a16:colId xmlns:a16="http://schemas.microsoft.com/office/drawing/2014/main" val="2217360702"/>
                    </a:ext>
                  </a:extLst>
                </a:gridCol>
                <a:gridCol w="419100">
                  <a:extLst>
                    <a:ext uri="{9D8B030D-6E8A-4147-A177-3AD203B41FA5}">
                      <a16:colId xmlns:a16="http://schemas.microsoft.com/office/drawing/2014/main" val="598033877"/>
                    </a:ext>
                  </a:extLst>
                </a:gridCol>
              </a:tblGrid>
              <a:tr h="358250">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a:p>
                  </a:txBody>
                  <a:tcPr>
                    <a:solidFill>
                      <a:srgbClr val="92D050"/>
                    </a:solidFill>
                  </a:tcPr>
                </a:tc>
                <a:tc>
                  <a:txBody>
                    <a:bodyPr/>
                    <a:lstStyle/>
                    <a:p>
                      <a:endParaRPr lang="en-PK" dirty="0"/>
                    </a:p>
                  </a:txBody>
                  <a:tcPr>
                    <a:solidFill>
                      <a:srgbClr val="92D050"/>
                    </a:solidFill>
                  </a:tcPr>
                </a:tc>
                <a:extLst>
                  <a:ext uri="{0D108BD9-81ED-4DB2-BD59-A6C34878D82A}">
                    <a16:rowId xmlns:a16="http://schemas.microsoft.com/office/drawing/2014/main" val="27543174"/>
                  </a:ext>
                </a:extLst>
              </a:tr>
            </a:tbl>
          </a:graphicData>
        </a:graphic>
      </p:graphicFrame>
      <p:graphicFrame>
        <p:nvGraphicFramePr>
          <p:cNvPr id="12" name="Table 11">
            <a:extLst>
              <a:ext uri="{FF2B5EF4-FFF2-40B4-BE49-F238E27FC236}">
                <a16:creationId xmlns:a16="http://schemas.microsoft.com/office/drawing/2014/main" id="{003FB68B-776D-4B7D-9378-973AD93BF983}"/>
              </a:ext>
            </a:extLst>
          </p:cNvPr>
          <p:cNvGraphicFramePr>
            <a:graphicFrameLocks noGrp="1"/>
          </p:cNvGraphicFramePr>
          <p:nvPr>
            <p:extLst>
              <p:ext uri="{D42A27DB-BD31-4B8C-83A1-F6EECF244321}">
                <p14:modId xmlns:p14="http://schemas.microsoft.com/office/powerpoint/2010/main" val="3378620304"/>
              </p:ext>
            </p:extLst>
          </p:nvPr>
        </p:nvGraphicFramePr>
        <p:xfrm>
          <a:off x="10287000" y="4951176"/>
          <a:ext cx="1676400" cy="365760"/>
        </p:xfrm>
        <a:graphic>
          <a:graphicData uri="http://schemas.openxmlformats.org/drawingml/2006/table">
            <a:tbl>
              <a:tblPr firstRow="1" bandRow="1">
                <a:tableStyleId>{5940675A-B579-460E-94D1-54222C63F5DA}</a:tableStyleId>
              </a:tblPr>
              <a:tblGrid>
                <a:gridCol w="419100">
                  <a:extLst>
                    <a:ext uri="{9D8B030D-6E8A-4147-A177-3AD203B41FA5}">
                      <a16:colId xmlns:a16="http://schemas.microsoft.com/office/drawing/2014/main" val="771359393"/>
                    </a:ext>
                  </a:extLst>
                </a:gridCol>
                <a:gridCol w="419100">
                  <a:extLst>
                    <a:ext uri="{9D8B030D-6E8A-4147-A177-3AD203B41FA5}">
                      <a16:colId xmlns:a16="http://schemas.microsoft.com/office/drawing/2014/main" val="3978538379"/>
                    </a:ext>
                  </a:extLst>
                </a:gridCol>
                <a:gridCol w="419100">
                  <a:extLst>
                    <a:ext uri="{9D8B030D-6E8A-4147-A177-3AD203B41FA5}">
                      <a16:colId xmlns:a16="http://schemas.microsoft.com/office/drawing/2014/main" val="2217360702"/>
                    </a:ext>
                  </a:extLst>
                </a:gridCol>
                <a:gridCol w="419100">
                  <a:extLst>
                    <a:ext uri="{9D8B030D-6E8A-4147-A177-3AD203B41FA5}">
                      <a16:colId xmlns:a16="http://schemas.microsoft.com/office/drawing/2014/main" val="598033877"/>
                    </a:ext>
                  </a:extLst>
                </a:gridCol>
              </a:tblGrid>
              <a:tr h="358250">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extLst>
                  <a:ext uri="{0D108BD9-81ED-4DB2-BD59-A6C34878D82A}">
                    <a16:rowId xmlns:a16="http://schemas.microsoft.com/office/drawing/2014/main" val="27543174"/>
                  </a:ext>
                </a:extLst>
              </a:tr>
            </a:tbl>
          </a:graphicData>
        </a:graphic>
      </p:graphicFrame>
      <p:cxnSp>
        <p:nvCxnSpPr>
          <p:cNvPr id="13" name="Straight Arrow Connector 12">
            <a:extLst>
              <a:ext uri="{FF2B5EF4-FFF2-40B4-BE49-F238E27FC236}">
                <a16:creationId xmlns:a16="http://schemas.microsoft.com/office/drawing/2014/main" id="{CC05F387-64A7-4A64-8838-B2151F014457}"/>
              </a:ext>
            </a:extLst>
          </p:cNvPr>
          <p:cNvCxnSpPr>
            <a:cxnSpLocks/>
          </p:cNvCxnSpPr>
          <p:nvPr/>
        </p:nvCxnSpPr>
        <p:spPr>
          <a:xfrm>
            <a:off x="9944355" y="4562224"/>
            <a:ext cx="0" cy="40375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E066F6C-2242-4C30-B3B1-ED8E6EEB4E77}"/>
              </a:ext>
            </a:extLst>
          </p:cNvPr>
          <p:cNvCxnSpPr>
            <a:cxnSpLocks/>
          </p:cNvCxnSpPr>
          <p:nvPr/>
        </p:nvCxnSpPr>
        <p:spPr>
          <a:xfrm>
            <a:off x="10093556" y="5126104"/>
            <a:ext cx="3868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C33CE3D-9FB8-4647-99AF-68DBF1E1D271}"/>
              </a:ext>
            </a:extLst>
          </p:cNvPr>
          <p:cNvCxnSpPr>
            <a:cxnSpLocks/>
          </p:cNvCxnSpPr>
          <p:nvPr/>
        </p:nvCxnSpPr>
        <p:spPr>
          <a:xfrm>
            <a:off x="10093556" y="6033655"/>
            <a:ext cx="3868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733E91-2C56-4A57-BBDA-34A4FD862739}"/>
              </a:ext>
            </a:extLst>
          </p:cNvPr>
          <p:cNvCxnSpPr>
            <a:cxnSpLocks/>
          </p:cNvCxnSpPr>
          <p:nvPr/>
        </p:nvCxnSpPr>
        <p:spPr>
          <a:xfrm>
            <a:off x="10093556" y="5576456"/>
            <a:ext cx="3868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7" name="Table 6">
            <a:extLst>
              <a:ext uri="{FF2B5EF4-FFF2-40B4-BE49-F238E27FC236}">
                <a16:creationId xmlns:a16="http://schemas.microsoft.com/office/drawing/2014/main" id="{13137E2F-CC82-4942-B33E-17DCC987F614}"/>
              </a:ext>
            </a:extLst>
          </p:cNvPr>
          <p:cNvGraphicFramePr>
            <a:graphicFrameLocks noGrp="1"/>
          </p:cNvGraphicFramePr>
          <p:nvPr>
            <p:extLst>
              <p:ext uri="{D42A27DB-BD31-4B8C-83A1-F6EECF244321}">
                <p14:modId xmlns:p14="http://schemas.microsoft.com/office/powerpoint/2010/main" val="2453862959"/>
              </p:ext>
            </p:extLst>
          </p:nvPr>
        </p:nvGraphicFramePr>
        <p:xfrm>
          <a:off x="9709641" y="4149179"/>
          <a:ext cx="466628" cy="431800"/>
        </p:xfrm>
        <a:graphic>
          <a:graphicData uri="http://schemas.openxmlformats.org/drawingml/2006/table">
            <a:tbl>
              <a:tblPr firstRow="1" bandRow="1">
                <a:tableStyleId>{5940675A-B579-460E-94D1-54222C63F5DA}</a:tableStyleId>
              </a:tblPr>
              <a:tblGrid>
                <a:gridCol w="466628">
                  <a:extLst>
                    <a:ext uri="{9D8B030D-6E8A-4147-A177-3AD203B41FA5}">
                      <a16:colId xmlns:a16="http://schemas.microsoft.com/office/drawing/2014/main" val="1680233505"/>
                    </a:ext>
                  </a:extLst>
                </a:gridCol>
              </a:tblGrid>
              <a:tr h="431800">
                <a:tc>
                  <a:txBody>
                    <a:bodyPr/>
                    <a:lstStyle/>
                    <a:p>
                      <a:pPr algn="l"/>
                      <a:r>
                        <a:rPr lang="en-US" sz="2000" b="1" dirty="0"/>
                        <a:t>**</a:t>
                      </a:r>
                      <a:endParaRPr lang="en-PK" sz="2000" b="1" dirty="0"/>
                    </a:p>
                  </a:txBody>
                  <a:tcPr>
                    <a:solidFill>
                      <a:schemeClr val="accent1">
                        <a:lumMod val="60000"/>
                        <a:lumOff val="40000"/>
                      </a:schemeClr>
                    </a:solidFill>
                  </a:tcPr>
                </a:tc>
                <a:extLst>
                  <a:ext uri="{0D108BD9-81ED-4DB2-BD59-A6C34878D82A}">
                    <a16:rowId xmlns:a16="http://schemas.microsoft.com/office/drawing/2014/main" val="2585444944"/>
                  </a:ext>
                </a:extLst>
              </a:tr>
            </a:tbl>
          </a:graphicData>
        </a:graphic>
      </p:graphicFrame>
    </p:spTree>
    <p:extLst>
      <p:ext uri="{BB962C8B-B14F-4D97-AF65-F5344CB8AC3E}">
        <p14:creationId xmlns:p14="http://schemas.microsoft.com/office/powerpoint/2010/main" val="8052688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03857" y="304800"/>
            <a:ext cx="3352800" cy="1371600"/>
          </a:xfrm>
        </p:spPr>
        <p:txBody>
          <a:bodyPr>
            <a:normAutofit/>
          </a:bodyPr>
          <a:lstStyle/>
          <a:p>
            <a:pPr eaLnBrk="1" hangingPunct="1">
              <a:defRPr/>
            </a:pPr>
            <a:r>
              <a:rPr lang="en-US" sz="3200" dirty="0"/>
              <a:t>Dynamic 2D Array</a:t>
            </a:r>
            <a:br>
              <a:rPr lang="en-US" sz="2400" b="1" dirty="0">
                <a:solidFill>
                  <a:srgbClr val="B80000"/>
                </a:solidFill>
              </a:rPr>
            </a:br>
            <a:r>
              <a:rPr lang="en-US" sz="2400" b="1" dirty="0">
                <a:solidFill>
                  <a:srgbClr val="FF0000"/>
                </a:solidFill>
              </a:rPr>
              <a:t>(Varying Row Size)</a:t>
            </a:r>
            <a:endParaRPr lang="fr-FR" sz="2400" b="1" dirty="0">
              <a:solidFill>
                <a:srgbClr val="FF0000"/>
              </a:solidFill>
            </a:endParaRPr>
          </a:p>
        </p:txBody>
      </p:sp>
      <p:pic>
        <p:nvPicPr>
          <p:cNvPr id="5" name="Picture 4"/>
          <p:cNvPicPr>
            <a:picLocks noChangeAspect="1"/>
          </p:cNvPicPr>
          <p:nvPr/>
        </p:nvPicPr>
        <p:blipFill>
          <a:blip r:embed="rId2"/>
          <a:stretch>
            <a:fillRect/>
          </a:stretch>
        </p:blipFill>
        <p:spPr>
          <a:xfrm>
            <a:off x="7551521" y="2819400"/>
            <a:ext cx="2657475" cy="1485900"/>
          </a:xfrm>
          <a:prstGeom prst="rect">
            <a:avLst/>
          </a:prstGeom>
        </p:spPr>
      </p:pic>
      <p:pic>
        <p:nvPicPr>
          <p:cNvPr id="6" name="Picture 5"/>
          <p:cNvPicPr>
            <a:picLocks noChangeAspect="1"/>
          </p:cNvPicPr>
          <p:nvPr/>
        </p:nvPicPr>
        <p:blipFill>
          <a:blip r:embed="rId3"/>
          <a:stretch>
            <a:fillRect/>
          </a:stretch>
        </p:blipFill>
        <p:spPr>
          <a:xfrm>
            <a:off x="1679625" y="152400"/>
            <a:ext cx="5641490" cy="4724400"/>
          </a:xfrm>
          <a:prstGeom prst="rect">
            <a:avLst/>
          </a:prstGeom>
        </p:spPr>
      </p:pic>
      <p:pic>
        <p:nvPicPr>
          <p:cNvPr id="7" name="Picture 6"/>
          <p:cNvPicPr>
            <a:picLocks noChangeAspect="1"/>
          </p:cNvPicPr>
          <p:nvPr/>
        </p:nvPicPr>
        <p:blipFill>
          <a:blip r:embed="rId4"/>
          <a:stretch>
            <a:fillRect/>
          </a:stretch>
        </p:blipFill>
        <p:spPr>
          <a:xfrm>
            <a:off x="1679625" y="4879943"/>
            <a:ext cx="5004062" cy="1758437"/>
          </a:xfrm>
          <a:prstGeom prst="rect">
            <a:avLst/>
          </a:prstGeom>
        </p:spPr>
      </p:pic>
    </p:spTree>
    <p:extLst>
      <p:ext uri="{BB962C8B-B14F-4D97-AF65-F5344CB8AC3E}">
        <p14:creationId xmlns:p14="http://schemas.microsoft.com/office/powerpoint/2010/main" val="36135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62C7-9457-187A-9E70-3C7C8827804B}"/>
              </a:ext>
            </a:extLst>
          </p:cNvPr>
          <p:cNvSpPr>
            <a:spLocks noGrp="1"/>
          </p:cNvSpPr>
          <p:nvPr>
            <p:ph type="title"/>
          </p:nvPr>
        </p:nvSpPr>
        <p:spPr/>
        <p:txBody>
          <a:bodyPr/>
          <a:lstStyle/>
          <a:p>
            <a:r>
              <a:rPr lang="en-US" altLang="en-PK" dirty="0"/>
              <a:t>The Indirection Operator</a:t>
            </a:r>
            <a:endParaRPr lang="en-PK" dirty="0"/>
          </a:p>
        </p:txBody>
      </p:sp>
      <p:sp>
        <p:nvSpPr>
          <p:cNvPr id="3" name="Content Placeholder 2">
            <a:extLst>
              <a:ext uri="{FF2B5EF4-FFF2-40B4-BE49-F238E27FC236}">
                <a16:creationId xmlns:a16="http://schemas.microsoft.com/office/drawing/2014/main" id="{FE97CC0D-6049-D470-15CB-A206D6B30152}"/>
              </a:ext>
            </a:extLst>
          </p:cNvPr>
          <p:cNvSpPr>
            <a:spLocks noGrp="1"/>
          </p:cNvSpPr>
          <p:nvPr>
            <p:ph idx="1"/>
          </p:nvPr>
        </p:nvSpPr>
        <p:spPr/>
        <p:txBody>
          <a:bodyPr>
            <a:normAutofit/>
          </a:bodyPr>
          <a:lstStyle/>
          <a:p>
            <a:pPr eaLnBrk="1" hangingPunct="1"/>
            <a:r>
              <a:rPr lang="en-US" altLang="en-PK" sz="2400" dirty="0"/>
              <a:t>The indirection operator (</a:t>
            </a:r>
            <a:r>
              <a:rPr lang="en-US" altLang="en-PK" sz="2400" dirty="0">
                <a:latin typeface="Courier New" panose="02070309020205020404" pitchFamily="49" charset="0"/>
              </a:rPr>
              <a:t>*</a:t>
            </a:r>
            <a:r>
              <a:rPr lang="en-US" altLang="en-PK" sz="2400" dirty="0"/>
              <a:t>) dereferences a pointer.</a:t>
            </a:r>
          </a:p>
          <a:p>
            <a:pPr eaLnBrk="1" hangingPunct="1"/>
            <a:r>
              <a:rPr lang="en-US" altLang="en-PK" sz="2400" dirty="0"/>
              <a:t>It allows you to access the item that the pointer points to.</a:t>
            </a:r>
            <a:br>
              <a:rPr lang="en-US" altLang="en-PK" sz="2400" dirty="0"/>
            </a:br>
            <a:br>
              <a:rPr lang="en-US" altLang="en-PK" sz="2400" dirty="0"/>
            </a:br>
            <a:r>
              <a:rPr lang="en-US" altLang="en-PK" sz="2400" dirty="0">
                <a:latin typeface="Courier New" panose="02070309020205020404" pitchFamily="49" charset="0"/>
              </a:rPr>
              <a:t>int x = 25;</a:t>
            </a:r>
            <a:br>
              <a:rPr lang="en-US" altLang="en-PK" sz="2400" dirty="0">
                <a:latin typeface="Courier New" panose="02070309020205020404" pitchFamily="49" charset="0"/>
              </a:rPr>
            </a:br>
            <a:r>
              <a:rPr lang="en-US" altLang="en-PK" sz="2400" dirty="0">
                <a:latin typeface="Courier New" panose="02070309020205020404" pitchFamily="49" charset="0"/>
              </a:rPr>
              <a:t>int *</a:t>
            </a:r>
            <a:r>
              <a:rPr lang="en-US" altLang="en-PK" sz="2400" dirty="0" err="1">
                <a:latin typeface="Courier New" panose="02070309020205020404" pitchFamily="49" charset="0"/>
              </a:rPr>
              <a:t>intptr</a:t>
            </a:r>
            <a:r>
              <a:rPr lang="en-US" altLang="en-PK" sz="2400" dirty="0">
                <a:latin typeface="Courier New" panose="02070309020205020404" pitchFamily="49" charset="0"/>
              </a:rPr>
              <a:t> = &amp;x;</a:t>
            </a:r>
            <a:br>
              <a:rPr lang="en-US" altLang="en-PK" sz="2400" dirty="0">
                <a:latin typeface="Courier New" panose="02070309020205020404" pitchFamily="49" charset="0"/>
              </a:rPr>
            </a:br>
            <a:r>
              <a:rPr lang="en-US" altLang="en-PK" sz="2400" dirty="0" err="1">
                <a:latin typeface="Courier New" panose="02070309020205020404" pitchFamily="49" charset="0"/>
              </a:rPr>
              <a:t>cout</a:t>
            </a:r>
            <a:r>
              <a:rPr lang="en-US" altLang="en-PK" sz="2400" dirty="0">
                <a:latin typeface="Courier New" panose="02070309020205020404" pitchFamily="49" charset="0"/>
              </a:rPr>
              <a:t> &lt;&lt; *</a:t>
            </a:r>
            <a:r>
              <a:rPr lang="en-US" altLang="en-PK" sz="2400" dirty="0" err="1">
                <a:latin typeface="Courier New" panose="02070309020205020404" pitchFamily="49" charset="0"/>
              </a:rPr>
              <a:t>intptr</a:t>
            </a:r>
            <a:r>
              <a:rPr lang="en-US" altLang="en-PK" sz="2400" dirty="0">
                <a:latin typeface="Courier New" panose="02070309020205020404" pitchFamily="49" charset="0"/>
              </a:rPr>
              <a:t> &lt;&lt; </a:t>
            </a:r>
            <a:r>
              <a:rPr lang="en-US" altLang="en-PK" sz="2400" dirty="0" err="1">
                <a:latin typeface="Courier New" panose="02070309020205020404" pitchFamily="49" charset="0"/>
              </a:rPr>
              <a:t>endl</a:t>
            </a:r>
            <a:r>
              <a:rPr lang="en-US" altLang="en-PK" sz="2400" dirty="0">
                <a:latin typeface="Courier New" panose="02070309020205020404" pitchFamily="49" charset="0"/>
              </a:rPr>
              <a:t>;</a:t>
            </a:r>
          </a:p>
          <a:p>
            <a:endParaRPr lang="en-PK" sz="2400" dirty="0"/>
          </a:p>
        </p:txBody>
      </p:sp>
      <p:sp>
        <p:nvSpPr>
          <p:cNvPr id="4" name="Footer Placeholder 3">
            <a:extLst>
              <a:ext uri="{FF2B5EF4-FFF2-40B4-BE49-F238E27FC236}">
                <a16:creationId xmlns:a16="http://schemas.microsoft.com/office/drawing/2014/main" id="{C4787E7B-6235-BC46-FF2E-08F92A53B67E}"/>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F865786B-4E39-1F6D-231B-C9EC29B67E58}"/>
              </a:ext>
            </a:extLst>
          </p:cNvPr>
          <p:cNvSpPr>
            <a:spLocks noGrp="1"/>
          </p:cNvSpPr>
          <p:nvPr>
            <p:ph type="sldNum" sz="quarter" idx="12"/>
          </p:nvPr>
        </p:nvSpPr>
        <p:spPr/>
        <p:txBody>
          <a:bodyPr/>
          <a:lstStyle/>
          <a:p>
            <a:fld id="{51845F5A-061D-4825-9AE9-D7794091C6CF}" type="slidenum">
              <a:rPr lang="en-US" smtClean="0"/>
              <a:t>12</a:t>
            </a:fld>
            <a:endParaRPr lang="en-US" dirty="0"/>
          </a:p>
        </p:txBody>
      </p:sp>
      <p:grpSp>
        <p:nvGrpSpPr>
          <p:cNvPr id="6" name="Group 5">
            <a:extLst>
              <a:ext uri="{FF2B5EF4-FFF2-40B4-BE49-F238E27FC236}">
                <a16:creationId xmlns:a16="http://schemas.microsoft.com/office/drawing/2014/main" id="{0E409348-5492-54D7-0310-229E7917935E}"/>
              </a:ext>
            </a:extLst>
          </p:cNvPr>
          <p:cNvGrpSpPr/>
          <p:nvPr/>
        </p:nvGrpSpPr>
        <p:grpSpPr>
          <a:xfrm>
            <a:off x="2781300" y="4485409"/>
            <a:ext cx="2514600" cy="827088"/>
            <a:chOff x="3429000" y="5638800"/>
            <a:chExt cx="2514600" cy="827088"/>
          </a:xfrm>
        </p:grpSpPr>
        <p:sp>
          <p:nvSpPr>
            <p:cNvPr id="7" name="Text Box 4">
              <a:extLst>
                <a:ext uri="{FF2B5EF4-FFF2-40B4-BE49-F238E27FC236}">
                  <a16:creationId xmlns:a16="http://schemas.microsoft.com/office/drawing/2014/main" id="{82703BD1-A2D3-F166-CB2D-C2F96FE174BF}"/>
                </a:ext>
              </a:extLst>
            </p:cNvPr>
            <p:cNvSpPr txBox="1">
              <a:spLocks noChangeArrowheads="1"/>
            </p:cNvSpPr>
            <p:nvPr/>
          </p:nvSpPr>
          <p:spPr bwMode="auto">
            <a:xfrm>
              <a:off x="3429000" y="6096000"/>
              <a:ext cx="251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PK" dirty="0">
                  <a:solidFill>
                    <a:srgbClr val="FF0000"/>
                  </a:solidFill>
                </a:rPr>
                <a:t>This prints 25.</a:t>
              </a:r>
            </a:p>
          </p:txBody>
        </p:sp>
        <p:sp>
          <p:nvSpPr>
            <p:cNvPr id="8" name="Line 5">
              <a:extLst>
                <a:ext uri="{FF2B5EF4-FFF2-40B4-BE49-F238E27FC236}">
                  <a16:creationId xmlns:a16="http://schemas.microsoft.com/office/drawing/2014/main" id="{5DE3E18F-9B9C-5A9C-276C-C29A97327B67}"/>
                </a:ext>
              </a:extLst>
            </p:cNvPr>
            <p:cNvSpPr>
              <a:spLocks noChangeShapeType="1"/>
            </p:cNvSpPr>
            <p:nvPr/>
          </p:nvSpPr>
          <p:spPr bwMode="auto">
            <a:xfrm flipH="1" flipV="1">
              <a:off x="4114800" y="5638800"/>
              <a:ext cx="304800" cy="2286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PK"/>
            </a:p>
          </p:txBody>
        </p:sp>
      </p:grpSp>
    </p:spTree>
    <p:extLst>
      <p:ext uri="{BB962C8B-B14F-4D97-AF65-F5344CB8AC3E}">
        <p14:creationId xmlns:p14="http://schemas.microsoft.com/office/powerpoint/2010/main" val="30649085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eaLnBrk="1" hangingPunct="1">
              <a:defRPr/>
            </a:pPr>
            <a:r>
              <a:rPr lang="en-US" sz="3200" dirty="0"/>
              <a:t>Access Dynamic 2D Array Elements</a:t>
            </a:r>
            <a:br>
              <a:rPr lang="en-US" sz="2400" b="1" dirty="0">
                <a:solidFill>
                  <a:srgbClr val="B80000"/>
                </a:solidFill>
              </a:rPr>
            </a:br>
            <a:endParaRPr lang="fr-FR" sz="2400" b="1" dirty="0">
              <a:solidFill>
                <a:srgbClr val="FF0000"/>
              </a:solidFill>
            </a:endParaRPr>
          </a:p>
        </p:txBody>
      </p:sp>
      <p:sp>
        <p:nvSpPr>
          <p:cNvPr id="3" name="Content Placeholder 2">
            <a:extLst>
              <a:ext uri="{FF2B5EF4-FFF2-40B4-BE49-F238E27FC236}">
                <a16:creationId xmlns:a16="http://schemas.microsoft.com/office/drawing/2014/main" id="{34CA13AD-036F-8435-6491-75BA16A02B8C}"/>
              </a:ext>
            </a:extLst>
          </p:cNvPr>
          <p:cNvSpPr>
            <a:spLocks noGrp="1"/>
          </p:cNvSpPr>
          <p:nvPr>
            <p:ph idx="1"/>
          </p:nvPr>
        </p:nvSpPr>
        <p:spPr/>
        <p:txBody>
          <a:bodyPr>
            <a:normAutofit/>
          </a:bodyPr>
          <a:lstStyle/>
          <a:p>
            <a:r>
              <a:rPr lang="en-US" sz="2400" dirty="0"/>
              <a:t>Square bracket notation</a:t>
            </a:r>
          </a:p>
          <a:p>
            <a:endParaRPr lang="en-US" sz="2400" dirty="0"/>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arrName</a:t>
            </a:r>
            <a:r>
              <a:rPr lang="en-US" sz="2400" b="1" dirty="0">
                <a:solidFill>
                  <a:srgbClr val="FF0000"/>
                </a:solidFill>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rowIndex</a:t>
            </a:r>
            <a:r>
              <a:rPr lang="en-US" sz="2400" b="1" dirty="0">
                <a:solidFill>
                  <a:srgbClr val="FF0000"/>
                </a:solidFill>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ColIndex</a:t>
            </a:r>
            <a:r>
              <a:rPr lang="en-US" sz="2400" b="1" dirty="0">
                <a:solidFill>
                  <a:srgbClr val="FF0000"/>
                </a:solidFill>
                <a:latin typeface="Courier New" panose="02070309020205020404" pitchFamily="49" charset="0"/>
                <a:cs typeface="Courier New" panose="02070309020205020404" pitchFamily="49" charset="0"/>
              </a:rPr>
              <a:t>]</a:t>
            </a:r>
          </a:p>
          <a:p>
            <a:pPr marL="0" indent="0">
              <a:buNone/>
            </a:pPr>
            <a:endParaRPr lang="en-US" sz="2400" dirty="0"/>
          </a:p>
          <a:p>
            <a:r>
              <a:rPr lang="en-US" sz="2400" dirty="0"/>
              <a:t>Dereference operator notation</a:t>
            </a:r>
          </a:p>
          <a:p>
            <a:pPr marL="0" indent="0">
              <a:buNone/>
            </a:pPr>
            <a:endParaRPr lang="en-US" sz="2400" dirty="0"/>
          </a:p>
          <a:p>
            <a:pPr marL="0" indent="0">
              <a:buNone/>
            </a:pPr>
            <a:r>
              <a:rPr lang="en-US" sz="2400" dirty="0"/>
              <a:t> </a:t>
            </a:r>
            <a:r>
              <a:rPr lang="en-US" sz="2400" b="1" dirty="0">
                <a:solidFill>
                  <a:srgbClr val="FF0000"/>
                </a:solidFill>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a:t>
            </a:r>
            <a:r>
              <a:rPr lang="en-US" sz="2400" b="1" dirty="0">
                <a:solidFill>
                  <a:srgbClr val="FF0000"/>
                </a:solidFill>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arrName</a:t>
            </a:r>
            <a:r>
              <a:rPr lang="en-US" sz="2400" b="1" dirty="0">
                <a:latin typeface="Courier New" panose="02070309020205020404" pitchFamily="49" charset="0"/>
                <a:cs typeface="Courier New" panose="02070309020205020404" pitchFamily="49" charset="0"/>
              </a:rPr>
              <a:t> + </a:t>
            </a:r>
            <a:r>
              <a:rPr lang="en-US" sz="2400" b="1" dirty="0" err="1">
                <a:latin typeface="Courier New" panose="02070309020205020404" pitchFamily="49" charset="0"/>
                <a:cs typeface="Courier New" panose="02070309020205020404" pitchFamily="49" charset="0"/>
              </a:rPr>
              <a:t>rowIndex</a:t>
            </a:r>
            <a:r>
              <a:rPr lang="en-US" sz="2400" b="1" dirty="0">
                <a:latin typeface="Courier New" panose="02070309020205020404" pitchFamily="49" charset="0"/>
                <a:cs typeface="Courier New" panose="02070309020205020404" pitchFamily="49" charset="0"/>
              </a:rPr>
              <a:t>) + </a:t>
            </a:r>
            <a:r>
              <a:rPr lang="en-US" sz="2400" b="1" dirty="0" err="1">
                <a:latin typeface="Courier New" panose="02070309020205020404" pitchFamily="49" charset="0"/>
                <a:cs typeface="Courier New" panose="02070309020205020404" pitchFamily="49" charset="0"/>
              </a:rPr>
              <a:t>colIndex</a:t>
            </a:r>
            <a:r>
              <a:rPr lang="en-US" sz="2400" b="1" dirty="0">
                <a:latin typeface="Courier New" panose="02070309020205020404" pitchFamily="49" charset="0"/>
                <a:cs typeface="Courier New" panose="02070309020205020404" pitchFamily="49" charset="0"/>
              </a:rPr>
              <a:t>)</a:t>
            </a:r>
            <a:endParaRPr lang="en-PK" sz="2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397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eaLnBrk="1" hangingPunct="1">
              <a:defRPr/>
            </a:pPr>
            <a:r>
              <a:rPr lang="en-US" sz="3200" dirty="0"/>
              <a:t>Access Dynamic 2D Array Elements</a:t>
            </a:r>
            <a:br>
              <a:rPr lang="en-US" sz="2400" b="1" dirty="0">
                <a:solidFill>
                  <a:srgbClr val="B80000"/>
                </a:solidFill>
              </a:rPr>
            </a:br>
            <a:endParaRPr lang="fr-FR" sz="2400" b="1" dirty="0">
              <a:solidFill>
                <a:srgbClr val="FF0000"/>
              </a:solidFill>
            </a:endParaRPr>
          </a:p>
        </p:txBody>
      </p:sp>
      <p:sp>
        <p:nvSpPr>
          <p:cNvPr id="3" name="Content Placeholder 2">
            <a:extLst>
              <a:ext uri="{FF2B5EF4-FFF2-40B4-BE49-F238E27FC236}">
                <a16:creationId xmlns:a16="http://schemas.microsoft.com/office/drawing/2014/main" id="{34CA13AD-036F-8435-6491-75BA16A02B8C}"/>
              </a:ext>
            </a:extLst>
          </p:cNvPr>
          <p:cNvSpPr>
            <a:spLocks noGrp="1"/>
          </p:cNvSpPr>
          <p:nvPr>
            <p:ph idx="1"/>
          </p:nvPr>
        </p:nvSpPr>
        <p:spPr>
          <a:xfrm>
            <a:off x="2152650" y="1690689"/>
            <a:ext cx="8667750" cy="4486275"/>
          </a:xfrm>
        </p:spPr>
        <p:txBody>
          <a:bodyPr/>
          <a:lstStyle/>
          <a:p>
            <a:r>
              <a:rPr lang="en-US" sz="2400" dirty="0"/>
              <a:t>Square bracket notation</a:t>
            </a:r>
          </a:p>
          <a:p>
            <a:endParaRPr lang="en-US" sz="2400" dirty="0"/>
          </a:p>
          <a:p>
            <a:pPr marL="0" indent="0">
              <a:buNone/>
            </a:pPr>
            <a:r>
              <a:rPr lang="en-US" sz="2400" b="1" dirty="0">
                <a:latin typeface="Courier New" panose="02070309020205020404" pitchFamily="49" charset="0"/>
                <a:cs typeface="Courier New" panose="02070309020205020404" pitchFamily="49" charset="0"/>
              </a:rPr>
              <a:t>for(int </a:t>
            </a:r>
            <a:r>
              <a:rPr lang="en-US" sz="2400" b="1" dirty="0" err="1">
                <a:latin typeface="Courier New" panose="02070309020205020404" pitchFamily="49" charset="0"/>
                <a:cs typeface="Courier New" panose="02070309020205020404" pitchFamily="49" charset="0"/>
              </a:rPr>
              <a:t>i</a:t>
            </a:r>
            <a:r>
              <a:rPr lang="en-US" sz="2400" b="1" dirty="0">
                <a:latin typeface="Courier New" panose="02070309020205020404" pitchFamily="49" charset="0"/>
                <a:cs typeface="Courier New" panose="02070309020205020404" pitchFamily="49" charset="0"/>
              </a:rPr>
              <a:t>=0; </a:t>
            </a:r>
            <a:r>
              <a:rPr lang="en-US" sz="2400" b="1" dirty="0" err="1">
                <a:latin typeface="Courier New" panose="02070309020205020404" pitchFamily="49" charset="0"/>
                <a:cs typeface="Courier New" panose="02070309020205020404" pitchFamily="49" charset="0"/>
              </a:rPr>
              <a:t>i</a:t>
            </a:r>
            <a:r>
              <a:rPr lang="en-US" sz="2400" b="1" dirty="0">
                <a:latin typeface="Courier New" panose="02070309020205020404" pitchFamily="49" charset="0"/>
                <a:cs typeface="Courier New" panose="02070309020205020404" pitchFamily="49" charset="0"/>
              </a:rPr>
              <a:t>&lt;</a:t>
            </a:r>
            <a:r>
              <a:rPr lang="en-US" sz="2400" b="1" dirty="0">
                <a:solidFill>
                  <a:srgbClr val="FF0000"/>
                </a:solidFill>
                <a:latin typeface="Courier New" panose="02070309020205020404" pitchFamily="49" charset="0"/>
                <a:cs typeface="Courier New" panose="02070309020205020404" pitchFamily="49" charset="0"/>
              </a:rPr>
              <a:t>rows</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i</a:t>
            </a:r>
            <a:r>
              <a:rPr lang="en-US" sz="2400" b="1" dirty="0">
                <a:latin typeface="Courier New" panose="02070309020205020404" pitchFamily="49" charset="0"/>
                <a:cs typeface="Courier New" panose="02070309020205020404" pitchFamily="49" charset="0"/>
              </a:rPr>
              <a:t>++){</a:t>
            </a:r>
          </a:p>
          <a:p>
            <a:pPr marL="0" indent="0">
              <a:buNone/>
            </a:pPr>
            <a:r>
              <a:rPr lang="en-US" sz="2400" b="1" dirty="0">
                <a:latin typeface="Courier New" panose="02070309020205020404" pitchFamily="49" charset="0"/>
                <a:cs typeface="Courier New" panose="02070309020205020404" pitchFamily="49" charset="0"/>
              </a:rPr>
              <a:t>   for(int j=0; j&lt;</a:t>
            </a:r>
            <a:r>
              <a:rPr lang="en-US" sz="2400" b="1" dirty="0">
                <a:solidFill>
                  <a:srgbClr val="FF0000"/>
                </a:solidFill>
                <a:latin typeface="Courier New" panose="02070309020205020404" pitchFamily="49" charset="0"/>
                <a:cs typeface="Courier New" panose="02070309020205020404" pitchFamily="49" charset="0"/>
              </a:rPr>
              <a:t>columns</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j++</a:t>
            </a:r>
            <a:r>
              <a:rPr lang="en-US" sz="2400" b="1" dirty="0">
                <a:latin typeface="Courier New" panose="02070309020205020404" pitchFamily="49" charset="0"/>
                <a:cs typeface="Courier New" panose="02070309020205020404" pitchFamily="49" charset="0"/>
              </a:rPr>
              <a:t>){</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cout</a:t>
            </a:r>
            <a:r>
              <a:rPr lang="en-US" sz="2400" b="1" dirty="0">
                <a:latin typeface="Courier New" panose="02070309020205020404" pitchFamily="49" charset="0"/>
                <a:cs typeface="Courier New" panose="02070309020205020404" pitchFamily="49" charset="0"/>
              </a:rPr>
              <a:t>&lt;&lt; </a:t>
            </a:r>
            <a:r>
              <a:rPr lang="en-US" sz="2400" b="1" dirty="0" err="1">
                <a:latin typeface="Courier New" panose="02070309020205020404" pitchFamily="49" charset="0"/>
                <a:cs typeface="Courier New" panose="02070309020205020404" pitchFamily="49" charset="0"/>
              </a:rPr>
              <a:t>arrName</a:t>
            </a:r>
            <a:r>
              <a:rPr lang="en-US" sz="2400" b="1" dirty="0">
                <a:solidFill>
                  <a:srgbClr val="FF0000"/>
                </a:solidFill>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i</a:t>
            </a:r>
            <a:r>
              <a:rPr lang="en-US" sz="2400" b="1" dirty="0">
                <a:solidFill>
                  <a:srgbClr val="FF0000"/>
                </a:solidFill>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j</a:t>
            </a:r>
            <a:r>
              <a:rPr lang="en-US" sz="2400" b="1" dirty="0">
                <a:solidFill>
                  <a:srgbClr val="FF0000"/>
                </a:solidFill>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a:t>
            </a:r>
          </a:p>
          <a:p>
            <a:pPr marL="0" indent="0">
              <a:buNone/>
            </a:pPr>
            <a:r>
              <a:rPr lang="en-US" sz="2400" b="1" dirty="0">
                <a:solidFill>
                  <a:srgbClr val="FF0000"/>
                </a:solidFill>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t>
            </a:r>
          </a:p>
          <a:p>
            <a:pPr marL="0" indent="0">
              <a:buNone/>
            </a:pPr>
            <a:r>
              <a:rPr lang="en-US" sz="2400" b="1" dirty="0">
                <a:latin typeface="Courier New" panose="02070309020205020404" pitchFamily="49" charset="0"/>
                <a:cs typeface="Courier New" panose="02070309020205020404" pitchFamily="49" charset="0"/>
              </a:rPr>
              <a:t>}</a:t>
            </a:r>
          </a:p>
          <a:p>
            <a:endParaRPr lang="en-PK"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162554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eaLnBrk="1" hangingPunct="1">
              <a:defRPr/>
            </a:pPr>
            <a:r>
              <a:rPr lang="en-US" sz="3200" dirty="0"/>
              <a:t>Access Dynamic 2D Array Elements</a:t>
            </a:r>
            <a:br>
              <a:rPr lang="en-US" sz="2400" b="1" dirty="0">
                <a:solidFill>
                  <a:srgbClr val="B80000"/>
                </a:solidFill>
              </a:rPr>
            </a:br>
            <a:endParaRPr lang="fr-FR" sz="2400" b="1" dirty="0">
              <a:solidFill>
                <a:srgbClr val="FF0000"/>
              </a:solidFill>
            </a:endParaRPr>
          </a:p>
        </p:txBody>
      </p:sp>
      <p:sp>
        <p:nvSpPr>
          <p:cNvPr id="3" name="Content Placeholder 2">
            <a:extLst>
              <a:ext uri="{FF2B5EF4-FFF2-40B4-BE49-F238E27FC236}">
                <a16:creationId xmlns:a16="http://schemas.microsoft.com/office/drawing/2014/main" id="{34CA13AD-036F-8435-6491-75BA16A02B8C}"/>
              </a:ext>
            </a:extLst>
          </p:cNvPr>
          <p:cNvSpPr>
            <a:spLocks noGrp="1"/>
          </p:cNvSpPr>
          <p:nvPr>
            <p:ph idx="1"/>
          </p:nvPr>
        </p:nvSpPr>
        <p:spPr>
          <a:xfrm>
            <a:off x="2152650" y="1690689"/>
            <a:ext cx="8667750" cy="4486275"/>
          </a:xfrm>
        </p:spPr>
        <p:txBody>
          <a:bodyPr>
            <a:normAutofit/>
          </a:bodyPr>
          <a:lstStyle/>
          <a:p>
            <a:r>
              <a:rPr lang="en-US" sz="2400" dirty="0"/>
              <a:t>Dereference operator notation</a:t>
            </a:r>
          </a:p>
          <a:p>
            <a:endParaRPr lang="en-US" sz="2400" dirty="0"/>
          </a:p>
          <a:p>
            <a:pPr marL="0" indent="0">
              <a:buNone/>
            </a:pPr>
            <a:r>
              <a:rPr lang="en-US" sz="2400" b="1" dirty="0">
                <a:latin typeface="Courier New" panose="02070309020205020404" pitchFamily="49" charset="0"/>
                <a:cs typeface="Courier New" panose="02070309020205020404" pitchFamily="49" charset="0"/>
              </a:rPr>
              <a:t>for(int </a:t>
            </a:r>
            <a:r>
              <a:rPr lang="en-US" sz="2400" b="1" dirty="0" err="1">
                <a:latin typeface="Courier New" panose="02070309020205020404" pitchFamily="49" charset="0"/>
                <a:cs typeface="Courier New" panose="02070309020205020404" pitchFamily="49" charset="0"/>
              </a:rPr>
              <a:t>i</a:t>
            </a:r>
            <a:r>
              <a:rPr lang="en-US" sz="2400" b="1" dirty="0">
                <a:latin typeface="Courier New" panose="02070309020205020404" pitchFamily="49" charset="0"/>
                <a:cs typeface="Courier New" panose="02070309020205020404" pitchFamily="49" charset="0"/>
              </a:rPr>
              <a:t>=0; </a:t>
            </a:r>
            <a:r>
              <a:rPr lang="en-US" sz="2400" b="1" dirty="0" err="1">
                <a:latin typeface="Courier New" panose="02070309020205020404" pitchFamily="49" charset="0"/>
                <a:cs typeface="Courier New" panose="02070309020205020404" pitchFamily="49" charset="0"/>
              </a:rPr>
              <a:t>i</a:t>
            </a:r>
            <a:r>
              <a:rPr lang="en-US" sz="2400" b="1" dirty="0">
                <a:latin typeface="Courier New" panose="02070309020205020404" pitchFamily="49" charset="0"/>
                <a:cs typeface="Courier New" panose="02070309020205020404" pitchFamily="49" charset="0"/>
              </a:rPr>
              <a:t>&lt;</a:t>
            </a:r>
            <a:r>
              <a:rPr lang="en-US" sz="2400" b="1" dirty="0">
                <a:solidFill>
                  <a:srgbClr val="FF0000"/>
                </a:solidFill>
                <a:latin typeface="Courier New" panose="02070309020205020404" pitchFamily="49" charset="0"/>
                <a:cs typeface="Courier New" panose="02070309020205020404" pitchFamily="49" charset="0"/>
              </a:rPr>
              <a:t>rows</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i</a:t>
            </a:r>
            <a:r>
              <a:rPr lang="en-US" sz="2400" b="1" dirty="0">
                <a:latin typeface="Courier New" panose="02070309020205020404" pitchFamily="49" charset="0"/>
                <a:cs typeface="Courier New" panose="02070309020205020404" pitchFamily="49" charset="0"/>
              </a:rPr>
              <a:t>++){</a:t>
            </a:r>
          </a:p>
          <a:p>
            <a:pPr marL="0" indent="0">
              <a:buNone/>
            </a:pPr>
            <a:r>
              <a:rPr lang="en-US" sz="2400" b="1" dirty="0">
                <a:latin typeface="Courier New" panose="02070309020205020404" pitchFamily="49" charset="0"/>
                <a:cs typeface="Courier New" panose="02070309020205020404" pitchFamily="49" charset="0"/>
              </a:rPr>
              <a:t>   for(int j=0; j&lt;</a:t>
            </a:r>
            <a:r>
              <a:rPr lang="en-US" sz="2400" b="1" dirty="0">
                <a:solidFill>
                  <a:srgbClr val="FF0000"/>
                </a:solidFill>
                <a:latin typeface="Courier New" panose="02070309020205020404" pitchFamily="49" charset="0"/>
                <a:cs typeface="Courier New" panose="02070309020205020404" pitchFamily="49" charset="0"/>
              </a:rPr>
              <a:t>columns</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j++</a:t>
            </a:r>
            <a:r>
              <a:rPr lang="en-US" sz="2400" b="1" dirty="0">
                <a:latin typeface="Courier New" panose="02070309020205020404" pitchFamily="49" charset="0"/>
                <a:cs typeface="Courier New" panose="02070309020205020404" pitchFamily="49" charset="0"/>
              </a:rPr>
              <a:t>)</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cout</a:t>
            </a:r>
            <a:r>
              <a:rPr lang="en-US" sz="2400" b="1" dirty="0">
                <a:latin typeface="Courier New" panose="02070309020205020404" pitchFamily="49" charset="0"/>
                <a:cs typeface="Courier New" panose="02070309020205020404" pitchFamily="49" charset="0"/>
              </a:rPr>
              <a:t>&lt;&lt; </a:t>
            </a:r>
            <a:r>
              <a:rPr lang="en-US" sz="2400" b="1" dirty="0">
                <a:solidFill>
                  <a:srgbClr val="FF0000"/>
                </a:solidFill>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a:t>
            </a:r>
            <a:r>
              <a:rPr lang="en-US" sz="2400" b="1" dirty="0">
                <a:solidFill>
                  <a:srgbClr val="FF0000"/>
                </a:solidFill>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arrName</a:t>
            </a:r>
            <a:r>
              <a:rPr lang="en-US" sz="2400" b="1" dirty="0">
                <a:latin typeface="Courier New" panose="02070309020205020404" pitchFamily="49" charset="0"/>
                <a:cs typeface="Courier New" panose="02070309020205020404" pitchFamily="49" charset="0"/>
              </a:rPr>
              <a:t> + </a:t>
            </a:r>
            <a:r>
              <a:rPr lang="en-US" sz="2400" b="1" dirty="0" err="1">
                <a:solidFill>
                  <a:srgbClr val="0070C0"/>
                </a:solidFill>
                <a:latin typeface="Courier New" panose="02070309020205020404" pitchFamily="49" charset="0"/>
                <a:cs typeface="Courier New" panose="02070309020205020404" pitchFamily="49" charset="0"/>
              </a:rPr>
              <a:t>i</a:t>
            </a:r>
            <a:r>
              <a:rPr lang="en-US" sz="2400" b="1" dirty="0">
                <a:latin typeface="Courier New" panose="02070309020205020404" pitchFamily="49" charset="0"/>
                <a:cs typeface="Courier New" panose="02070309020205020404" pitchFamily="49" charset="0"/>
              </a:rPr>
              <a:t>) + </a:t>
            </a:r>
            <a:r>
              <a:rPr lang="en-US" sz="2400" b="1" dirty="0">
                <a:solidFill>
                  <a:srgbClr val="0070C0"/>
                </a:solidFill>
                <a:latin typeface="Courier New" panose="02070309020205020404" pitchFamily="49" charset="0"/>
                <a:cs typeface="Courier New" panose="02070309020205020404" pitchFamily="49" charset="0"/>
              </a:rPr>
              <a:t>j</a:t>
            </a:r>
            <a:r>
              <a:rPr lang="en-US" sz="2400" b="1" dirty="0">
                <a:latin typeface="Courier New" panose="02070309020205020404" pitchFamily="49" charset="0"/>
                <a:cs typeface="Courier New" panose="02070309020205020404" pitchFamily="49" charset="0"/>
              </a:rPr>
              <a:t>);</a:t>
            </a:r>
          </a:p>
          <a:p>
            <a:pPr marL="0" indent="0">
              <a:buNone/>
            </a:pPr>
            <a:r>
              <a:rPr lang="en-US" sz="2400" b="1" dirty="0">
                <a:solidFill>
                  <a:srgbClr val="FF0000"/>
                </a:solidFill>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t>
            </a:r>
          </a:p>
          <a:p>
            <a:pPr marL="0" indent="0">
              <a:buNone/>
            </a:pPr>
            <a:r>
              <a:rPr lang="en-US" sz="2400" b="1" dirty="0">
                <a:latin typeface="Courier New" panose="02070309020205020404" pitchFamily="49" charset="0"/>
                <a:cs typeface="Courier New" panose="02070309020205020404" pitchFamily="49" charset="0"/>
              </a:rPr>
              <a:t>}</a:t>
            </a:r>
            <a:r>
              <a:rPr lang="en-US" sz="2400" dirty="0"/>
              <a:t> </a:t>
            </a:r>
            <a:endParaRPr lang="en-PK" sz="2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978833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ultidimensional Arrays in C / C++ - GeeksforGeeks">
            <a:extLst>
              <a:ext uri="{FF2B5EF4-FFF2-40B4-BE49-F238E27FC236}">
                <a16:creationId xmlns:a16="http://schemas.microsoft.com/office/drawing/2014/main" id="{A57FE949-C63C-4A5F-9487-689E93CA9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475" y="2242475"/>
            <a:ext cx="5432031" cy="270375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1981200" y="44110"/>
            <a:ext cx="8229600" cy="1143000"/>
          </a:xfrm>
        </p:spPr>
        <p:txBody>
          <a:bodyPr/>
          <a:lstStyle/>
          <a:p>
            <a:pPr eaLnBrk="1" hangingPunct="1">
              <a:defRPr/>
            </a:pPr>
            <a:r>
              <a:rPr lang="fr-FR" dirty="0">
                <a:cs typeface="+mj-cs"/>
              </a:rPr>
              <a:t>Dynamic 3D </a:t>
            </a:r>
            <a:r>
              <a:rPr lang="fr-FR" dirty="0" err="1">
                <a:cs typeface="+mj-cs"/>
              </a:rPr>
              <a:t>Array</a:t>
            </a:r>
            <a:endParaRPr lang="fr-FR" dirty="0">
              <a:cs typeface="+mj-cs"/>
            </a:endParaRPr>
          </a:p>
        </p:txBody>
      </p:sp>
      <p:sp>
        <p:nvSpPr>
          <p:cNvPr id="5" name="Rectangle 3"/>
          <p:cNvSpPr txBox="1">
            <a:spLocks noChangeArrowheads="1"/>
          </p:cNvSpPr>
          <p:nvPr/>
        </p:nvSpPr>
        <p:spPr>
          <a:xfrm>
            <a:off x="1905000" y="1187110"/>
            <a:ext cx="8229600" cy="45090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Clr>
                <a:srgbClr val="FF0000"/>
              </a:buClr>
              <a:buNone/>
            </a:pPr>
            <a:r>
              <a:rPr lang="en-US" b="1" u="sng" dirty="0">
                <a:latin typeface="Trebuchet MS" panose="020B0603020202020204" pitchFamily="34" charset="0"/>
                <a:cs typeface="Courier New" panose="02070309020205020404" pitchFamily="49" charset="0"/>
              </a:rPr>
              <a:t>Manipulating a 3D Array</a:t>
            </a:r>
          </a:p>
          <a:p>
            <a:pPr marL="1371600" lvl="2" indent="-514350">
              <a:buClr>
                <a:schemeClr val="tx1"/>
              </a:buClr>
              <a:buFont typeface="+mj-lt"/>
              <a:buAutoNum type="arabicPeriod"/>
            </a:pPr>
            <a:r>
              <a:rPr lang="en-US" dirty="0">
                <a:latin typeface="Trebuchet MS" panose="020B0603020202020204" pitchFamily="34" charset="0"/>
                <a:cs typeface="Courier New" panose="02070309020205020404" pitchFamily="49" charset="0"/>
              </a:rPr>
              <a:t>Using </a:t>
            </a:r>
            <a:r>
              <a:rPr lang="en-US" u="sng" dirty="0">
                <a:solidFill>
                  <a:srgbClr val="FF0000"/>
                </a:solidFill>
                <a:latin typeface="Trebuchet MS" panose="020B0603020202020204" pitchFamily="34" charset="0"/>
                <a:cs typeface="Courier New" panose="02070309020205020404" pitchFamily="49" charset="0"/>
              </a:rPr>
              <a:t>one pointer</a:t>
            </a:r>
          </a:p>
          <a:p>
            <a:pPr marL="1371600" lvl="2" indent="-514350">
              <a:buClr>
                <a:schemeClr val="tx1"/>
              </a:buClr>
              <a:buFont typeface="+mj-lt"/>
              <a:buAutoNum type="arabicPeriod"/>
            </a:pPr>
            <a:r>
              <a:rPr lang="en-US" dirty="0">
                <a:latin typeface="Trebuchet MS" panose="020B0603020202020204" pitchFamily="34" charset="0"/>
                <a:cs typeface="Courier New" panose="02070309020205020404" pitchFamily="49" charset="0"/>
              </a:rPr>
              <a:t>Using </a:t>
            </a:r>
            <a:r>
              <a:rPr lang="en-US" u="sng" dirty="0">
                <a:solidFill>
                  <a:srgbClr val="FF0000"/>
                </a:solidFill>
                <a:latin typeface="Trebuchet MS" panose="020B0603020202020204" pitchFamily="34" charset="0"/>
                <a:cs typeface="Courier New" panose="02070309020205020404" pitchFamily="49" charset="0"/>
              </a:rPr>
              <a:t>a triple pointer</a:t>
            </a:r>
          </a:p>
        </p:txBody>
      </p:sp>
      <p:pic>
        <p:nvPicPr>
          <p:cNvPr id="2050" name="Picture 2" descr="Image result for 3D arr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770" y="4335221"/>
            <a:ext cx="4897823"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0778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01000" y="228600"/>
            <a:ext cx="2433320" cy="1143000"/>
          </a:xfrm>
        </p:spPr>
        <p:txBody>
          <a:bodyPr>
            <a:normAutofit/>
          </a:bodyPr>
          <a:lstStyle/>
          <a:p>
            <a:pPr lvl="1" algn="ctr" rtl="0">
              <a:spcBef>
                <a:spcPct val="0"/>
              </a:spcBef>
              <a:defRPr/>
            </a:pPr>
            <a:r>
              <a:rPr lang="en-US" sz="2400" u="sng" dirty="0">
                <a:solidFill>
                  <a:schemeClr val="tx1"/>
                </a:solidFill>
                <a:latin typeface="Trebuchet MS" panose="020B0603020202020204" pitchFamily="34" charset="0"/>
                <a:cs typeface="Courier New" panose="02070309020205020404" pitchFamily="49" charset="0"/>
              </a:rPr>
              <a:t>3D Array Using a single pointer</a:t>
            </a:r>
            <a:endParaRPr lang="fr-FR" sz="2400" u="sng" dirty="0">
              <a:solidFill>
                <a:schemeClr val="tx1"/>
              </a:solidFill>
              <a:cs typeface="+mj-cs"/>
            </a:endParaRPr>
          </a:p>
        </p:txBody>
      </p:sp>
      <p:pic>
        <p:nvPicPr>
          <p:cNvPr id="3" name="Picture 2"/>
          <p:cNvPicPr>
            <a:picLocks noChangeAspect="1"/>
          </p:cNvPicPr>
          <p:nvPr/>
        </p:nvPicPr>
        <p:blipFill rotWithShape="1">
          <a:blip r:embed="rId3"/>
          <a:srcRect l="12500" t="14444" r="52500" b="12222"/>
          <a:stretch/>
        </p:blipFill>
        <p:spPr>
          <a:xfrm>
            <a:off x="238991" y="38100"/>
            <a:ext cx="6019800" cy="6781800"/>
          </a:xfrm>
          <a:prstGeom prst="rect">
            <a:avLst/>
          </a:prstGeom>
        </p:spPr>
      </p:pic>
      <p:sp>
        <p:nvSpPr>
          <p:cNvPr id="4" name="TextBox 3">
            <a:extLst>
              <a:ext uri="{FF2B5EF4-FFF2-40B4-BE49-F238E27FC236}">
                <a16:creationId xmlns:a16="http://schemas.microsoft.com/office/drawing/2014/main" id="{C59D1CB3-43EA-B64F-03CE-7D2DF6234C50}"/>
              </a:ext>
            </a:extLst>
          </p:cNvPr>
          <p:cNvSpPr txBox="1"/>
          <p:nvPr/>
        </p:nvSpPr>
        <p:spPr>
          <a:xfrm>
            <a:off x="6442163" y="1371601"/>
            <a:ext cx="4342856" cy="1015663"/>
          </a:xfrm>
          <a:prstGeom prst="rect">
            <a:avLst/>
          </a:prstGeom>
          <a:noFill/>
          <a:ln>
            <a:solidFill>
              <a:schemeClr val="tx1"/>
            </a:solidFill>
          </a:ln>
        </p:spPr>
        <p:txBody>
          <a:bodyPr wrap="none" rtlCol="0">
            <a:spAutoFit/>
          </a:bodyPr>
          <a:lstStyle/>
          <a:p>
            <a:r>
              <a:rPr lang="en-US" sz="2000" b="1" dirty="0">
                <a:solidFill>
                  <a:srgbClr val="0070C0"/>
                </a:solidFill>
              </a:rPr>
              <a:t>X </a:t>
            </a:r>
            <a:r>
              <a:rPr lang="en-US" sz="2000" dirty="0"/>
              <a:t>  number of </a:t>
            </a:r>
            <a:r>
              <a:rPr lang="en-US" sz="2000" b="1" dirty="0">
                <a:solidFill>
                  <a:srgbClr val="0070C0"/>
                </a:solidFill>
              </a:rPr>
              <a:t>2D arrays</a:t>
            </a:r>
          </a:p>
          <a:p>
            <a:r>
              <a:rPr lang="en-US" sz="2000" b="1" dirty="0">
                <a:solidFill>
                  <a:srgbClr val="0070C0"/>
                </a:solidFill>
              </a:rPr>
              <a:t>Y </a:t>
            </a:r>
            <a:r>
              <a:rPr lang="en-US" sz="2000" dirty="0"/>
              <a:t>  number of </a:t>
            </a:r>
            <a:r>
              <a:rPr lang="en-US" sz="2000" b="1" dirty="0">
                <a:solidFill>
                  <a:srgbClr val="0070C0"/>
                </a:solidFill>
              </a:rPr>
              <a:t>rows in 2D array</a:t>
            </a:r>
          </a:p>
          <a:p>
            <a:r>
              <a:rPr lang="en-US" sz="2000" b="1" dirty="0">
                <a:solidFill>
                  <a:srgbClr val="0070C0"/>
                </a:solidFill>
              </a:rPr>
              <a:t>Z </a:t>
            </a:r>
            <a:r>
              <a:rPr lang="en-US" sz="2000" dirty="0"/>
              <a:t>  number of </a:t>
            </a:r>
            <a:r>
              <a:rPr lang="en-US" sz="2000" b="1" dirty="0">
                <a:solidFill>
                  <a:srgbClr val="0070C0"/>
                </a:solidFill>
              </a:rPr>
              <a:t>columns in 2D array</a:t>
            </a:r>
            <a:endParaRPr lang="en-PK" b="1" dirty="0">
              <a:solidFill>
                <a:srgbClr val="0070C0"/>
              </a:solidFill>
            </a:endParaRPr>
          </a:p>
        </p:txBody>
      </p:sp>
      <p:sp>
        <p:nvSpPr>
          <p:cNvPr id="5" name="TextBox 4">
            <a:extLst>
              <a:ext uri="{FF2B5EF4-FFF2-40B4-BE49-F238E27FC236}">
                <a16:creationId xmlns:a16="http://schemas.microsoft.com/office/drawing/2014/main" id="{112D5B57-88BA-49E7-1A03-78FE02B723E1}"/>
              </a:ext>
            </a:extLst>
          </p:cNvPr>
          <p:cNvSpPr txBox="1"/>
          <p:nvPr/>
        </p:nvSpPr>
        <p:spPr>
          <a:xfrm>
            <a:off x="2679329" y="6219736"/>
            <a:ext cx="8959504" cy="400110"/>
          </a:xfrm>
          <a:prstGeom prst="rect">
            <a:avLst/>
          </a:prstGeom>
          <a:solidFill>
            <a:schemeClr val="bg1"/>
          </a:solidFill>
          <a:ln>
            <a:solidFill>
              <a:schemeClr val="tx1"/>
            </a:solidFill>
          </a:ln>
        </p:spPr>
        <p:txBody>
          <a:bodyPr wrap="none" rtlCol="0">
            <a:spAutoFit/>
          </a:bodyPr>
          <a:lstStyle/>
          <a:p>
            <a:r>
              <a:rPr lang="en-US" sz="2000" b="1" dirty="0"/>
              <a:t>*</a:t>
            </a:r>
            <a:r>
              <a:rPr lang="en-US" sz="2000" dirty="0"/>
              <a:t>(A + </a:t>
            </a:r>
            <a:r>
              <a:rPr lang="en-US" sz="2000" b="1" dirty="0" err="1">
                <a:solidFill>
                  <a:srgbClr val="0070C0"/>
                </a:solidFill>
              </a:rPr>
              <a:t>arrayIndex</a:t>
            </a:r>
            <a:r>
              <a:rPr lang="en-US" sz="2000" b="1" dirty="0"/>
              <a:t>*</a:t>
            </a:r>
            <a:r>
              <a:rPr lang="en-US" sz="2000" dirty="0" err="1"/>
              <a:t>TotalRows</a:t>
            </a:r>
            <a:r>
              <a:rPr lang="en-US" sz="2000" b="1" dirty="0"/>
              <a:t>*</a:t>
            </a:r>
            <a:r>
              <a:rPr lang="en-US" sz="2000" dirty="0" err="1"/>
              <a:t>TotalCols</a:t>
            </a:r>
            <a:r>
              <a:rPr lang="en-US" sz="2000" dirty="0"/>
              <a:t> </a:t>
            </a:r>
            <a:r>
              <a:rPr lang="en-US" sz="2000" b="1" dirty="0"/>
              <a:t>+</a:t>
            </a:r>
            <a:r>
              <a:rPr lang="en-US" sz="2000" dirty="0"/>
              <a:t> </a:t>
            </a:r>
            <a:r>
              <a:rPr lang="en-US" sz="2000" b="1" dirty="0" err="1">
                <a:solidFill>
                  <a:srgbClr val="0070C0"/>
                </a:solidFill>
              </a:rPr>
              <a:t>rowIndex</a:t>
            </a:r>
            <a:r>
              <a:rPr lang="en-US" sz="2000" dirty="0"/>
              <a:t>*</a:t>
            </a:r>
            <a:r>
              <a:rPr lang="en-US" sz="2000" dirty="0" err="1"/>
              <a:t>TotalCols</a:t>
            </a:r>
            <a:r>
              <a:rPr lang="en-US" sz="2000" dirty="0"/>
              <a:t> + </a:t>
            </a:r>
            <a:r>
              <a:rPr lang="en-US" sz="2000" b="1" dirty="0" err="1">
                <a:solidFill>
                  <a:srgbClr val="0070C0"/>
                </a:solidFill>
              </a:rPr>
              <a:t>colIndex</a:t>
            </a:r>
            <a:r>
              <a:rPr lang="en-US" sz="2000" dirty="0"/>
              <a:t>)</a:t>
            </a:r>
            <a:endParaRPr lang="en-PK" sz="2000" dirty="0"/>
          </a:p>
        </p:txBody>
      </p:sp>
    </p:spTree>
    <p:extLst>
      <p:ext uri="{BB962C8B-B14F-4D97-AF65-F5344CB8AC3E}">
        <p14:creationId xmlns:p14="http://schemas.microsoft.com/office/powerpoint/2010/main" val="387264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818268" y="228600"/>
            <a:ext cx="2729659" cy="914400"/>
          </a:xfrm>
        </p:spPr>
        <p:txBody>
          <a:bodyPr>
            <a:normAutofit/>
          </a:bodyPr>
          <a:lstStyle/>
          <a:p>
            <a:pPr lvl="1" algn="ctr" rtl="0">
              <a:spcBef>
                <a:spcPct val="0"/>
              </a:spcBef>
              <a:defRPr/>
            </a:pPr>
            <a:r>
              <a:rPr lang="en-US" sz="2400" u="sng" dirty="0">
                <a:solidFill>
                  <a:schemeClr val="tx1"/>
                </a:solidFill>
                <a:latin typeface="Trebuchet MS" panose="020B0603020202020204" pitchFamily="34" charset="0"/>
                <a:cs typeface="Courier New" panose="02070309020205020404" pitchFamily="49" charset="0"/>
              </a:rPr>
              <a:t>3D Array Using a triple pointer</a:t>
            </a:r>
            <a:endParaRPr lang="fr-FR" sz="2400" u="sng" dirty="0">
              <a:solidFill>
                <a:schemeClr val="tx1"/>
              </a:solidFill>
              <a:latin typeface="Trebuchet MS" panose="020B0603020202020204" pitchFamily="34" charset="0"/>
              <a:cs typeface="Courier New" panose="02070309020205020404" pitchFamily="49" charset="0"/>
            </a:endParaRPr>
          </a:p>
        </p:txBody>
      </p:sp>
      <p:pic>
        <p:nvPicPr>
          <p:cNvPr id="5" name="Picture 4">
            <a:extLst>
              <a:ext uri="{FF2B5EF4-FFF2-40B4-BE49-F238E27FC236}">
                <a16:creationId xmlns:a16="http://schemas.microsoft.com/office/drawing/2014/main" id="{84D6C4E5-FE1E-453E-A2EC-1737051A8EC4}"/>
              </a:ext>
            </a:extLst>
          </p:cNvPr>
          <p:cNvPicPr>
            <a:picLocks noChangeAspect="1"/>
          </p:cNvPicPr>
          <p:nvPr/>
        </p:nvPicPr>
        <p:blipFill rotWithShape="1">
          <a:blip r:embed="rId3"/>
          <a:srcRect l="21667" t="14444" r="55000" b="12222"/>
          <a:stretch/>
        </p:blipFill>
        <p:spPr>
          <a:xfrm>
            <a:off x="1549400" y="35561"/>
            <a:ext cx="4013200" cy="6825343"/>
          </a:xfrm>
          <a:prstGeom prst="rect">
            <a:avLst/>
          </a:prstGeom>
        </p:spPr>
      </p:pic>
      <p:graphicFrame>
        <p:nvGraphicFramePr>
          <p:cNvPr id="6" name="Table 6">
            <a:extLst>
              <a:ext uri="{FF2B5EF4-FFF2-40B4-BE49-F238E27FC236}">
                <a16:creationId xmlns:a16="http://schemas.microsoft.com/office/drawing/2014/main" id="{07EBD7D7-E483-4331-83DC-D8880F57C3EA}"/>
              </a:ext>
            </a:extLst>
          </p:cNvPr>
          <p:cNvGraphicFramePr>
            <a:graphicFrameLocks noGrp="1"/>
          </p:cNvGraphicFramePr>
          <p:nvPr/>
        </p:nvGraphicFramePr>
        <p:xfrm>
          <a:off x="5715000" y="1981200"/>
          <a:ext cx="4724400" cy="431800"/>
        </p:xfrm>
        <a:graphic>
          <a:graphicData uri="http://schemas.openxmlformats.org/drawingml/2006/table">
            <a:tbl>
              <a:tblPr firstRow="1" bandRow="1">
                <a:tableStyleId>{5940675A-B579-460E-94D1-54222C63F5DA}</a:tableStyleId>
              </a:tblPr>
              <a:tblGrid>
                <a:gridCol w="2362200">
                  <a:extLst>
                    <a:ext uri="{9D8B030D-6E8A-4147-A177-3AD203B41FA5}">
                      <a16:colId xmlns:a16="http://schemas.microsoft.com/office/drawing/2014/main" val="1680233505"/>
                    </a:ext>
                  </a:extLst>
                </a:gridCol>
                <a:gridCol w="2362200">
                  <a:extLst>
                    <a:ext uri="{9D8B030D-6E8A-4147-A177-3AD203B41FA5}">
                      <a16:colId xmlns:a16="http://schemas.microsoft.com/office/drawing/2014/main" val="3235038942"/>
                    </a:ext>
                  </a:extLst>
                </a:gridCol>
              </a:tblGrid>
              <a:tr h="431800">
                <a:tc>
                  <a:txBody>
                    <a:bodyPr/>
                    <a:lstStyle/>
                    <a:p>
                      <a:pPr algn="l"/>
                      <a:r>
                        <a:rPr lang="en-US" sz="2000" b="1" dirty="0"/>
                        <a:t>**</a:t>
                      </a:r>
                      <a:endParaRPr lang="en-PK" sz="2000" b="1" dirty="0"/>
                    </a:p>
                  </a:txBody>
                  <a:tcPr>
                    <a:solidFill>
                      <a:schemeClr val="accent1">
                        <a:lumMod val="60000"/>
                        <a:lumOff val="4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dirty="0"/>
                        <a:t>**</a:t>
                      </a:r>
                      <a:endParaRPr lang="en-PK" sz="2000" b="1" dirty="0"/>
                    </a:p>
                  </a:txBody>
                  <a:tcPr>
                    <a:solidFill>
                      <a:schemeClr val="accent1">
                        <a:lumMod val="60000"/>
                        <a:lumOff val="40000"/>
                      </a:schemeClr>
                    </a:solidFill>
                  </a:tcPr>
                </a:tc>
                <a:extLst>
                  <a:ext uri="{0D108BD9-81ED-4DB2-BD59-A6C34878D82A}">
                    <a16:rowId xmlns:a16="http://schemas.microsoft.com/office/drawing/2014/main" val="2585444944"/>
                  </a:ext>
                </a:extLst>
              </a:tr>
            </a:tbl>
          </a:graphicData>
        </a:graphic>
      </p:graphicFrame>
      <p:graphicFrame>
        <p:nvGraphicFramePr>
          <p:cNvPr id="8" name="Table 8">
            <a:extLst>
              <a:ext uri="{FF2B5EF4-FFF2-40B4-BE49-F238E27FC236}">
                <a16:creationId xmlns:a16="http://schemas.microsoft.com/office/drawing/2014/main" id="{BB4E64C7-15A8-464D-8056-E16AFC194C01}"/>
              </a:ext>
            </a:extLst>
          </p:cNvPr>
          <p:cNvGraphicFramePr>
            <a:graphicFrameLocks noGrp="1"/>
          </p:cNvGraphicFramePr>
          <p:nvPr/>
        </p:nvGraphicFramePr>
        <p:xfrm>
          <a:off x="5719639" y="2664351"/>
          <a:ext cx="459701" cy="1269999"/>
        </p:xfrm>
        <a:graphic>
          <a:graphicData uri="http://schemas.openxmlformats.org/drawingml/2006/table">
            <a:tbl>
              <a:tblPr firstRow="1" bandRow="1">
                <a:tableStyleId>{5940675A-B579-460E-94D1-54222C63F5DA}</a:tableStyleId>
              </a:tblPr>
              <a:tblGrid>
                <a:gridCol w="459701">
                  <a:extLst>
                    <a:ext uri="{9D8B030D-6E8A-4147-A177-3AD203B41FA5}">
                      <a16:colId xmlns:a16="http://schemas.microsoft.com/office/drawing/2014/main" val="740712217"/>
                    </a:ext>
                  </a:extLst>
                </a:gridCol>
              </a:tblGrid>
              <a:tr h="423333">
                <a:tc>
                  <a:txBody>
                    <a:bodyPr/>
                    <a:lstStyle/>
                    <a:p>
                      <a:pPr algn="ctr"/>
                      <a:r>
                        <a:rPr lang="en-US" sz="2000" dirty="0"/>
                        <a:t>*</a:t>
                      </a:r>
                      <a:endParaRPr lang="en-PK" sz="2000" dirty="0"/>
                    </a:p>
                  </a:txBody>
                  <a:tcPr>
                    <a:solidFill>
                      <a:srgbClr val="FFC754"/>
                    </a:solidFill>
                  </a:tcPr>
                </a:tc>
                <a:extLst>
                  <a:ext uri="{0D108BD9-81ED-4DB2-BD59-A6C34878D82A}">
                    <a16:rowId xmlns:a16="http://schemas.microsoft.com/office/drawing/2014/main" val="1864562958"/>
                  </a:ext>
                </a:extLst>
              </a:tr>
              <a:tr h="4233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dirty="0"/>
                        <a:t>*</a:t>
                      </a:r>
                      <a:endParaRPr lang="en-PK" sz="2000" dirty="0"/>
                    </a:p>
                  </a:txBody>
                  <a:tcPr>
                    <a:solidFill>
                      <a:srgbClr val="FFC754"/>
                    </a:solidFill>
                  </a:tcPr>
                </a:tc>
                <a:extLst>
                  <a:ext uri="{0D108BD9-81ED-4DB2-BD59-A6C34878D82A}">
                    <a16:rowId xmlns:a16="http://schemas.microsoft.com/office/drawing/2014/main" val="252097496"/>
                  </a:ext>
                </a:extLst>
              </a:tr>
              <a:tr h="4233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dirty="0"/>
                        <a:t>*</a:t>
                      </a:r>
                      <a:endParaRPr lang="en-PK" sz="2000" dirty="0"/>
                    </a:p>
                  </a:txBody>
                  <a:tcPr>
                    <a:solidFill>
                      <a:srgbClr val="FFC754"/>
                    </a:solidFill>
                  </a:tcPr>
                </a:tc>
                <a:extLst>
                  <a:ext uri="{0D108BD9-81ED-4DB2-BD59-A6C34878D82A}">
                    <a16:rowId xmlns:a16="http://schemas.microsoft.com/office/drawing/2014/main" val="1321259883"/>
                  </a:ext>
                </a:extLst>
              </a:tr>
            </a:tbl>
          </a:graphicData>
        </a:graphic>
      </p:graphicFrame>
      <p:graphicFrame>
        <p:nvGraphicFramePr>
          <p:cNvPr id="9" name="Table 8">
            <a:extLst>
              <a:ext uri="{FF2B5EF4-FFF2-40B4-BE49-F238E27FC236}">
                <a16:creationId xmlns:a16="http://schemas.microsoft.com/office/drawing/2014/main" id="{54B8660C-42C1-4B51-B84C-ED248E3F5931}"/>
              </a:ext>
            </a:extLst>
          </p:cNvPr>
          <p:cNvGraphicFramePr>
            <a:graphicFrameLocks noGrp="1"/>
          </p:cNvGraphicFramePr>
          <p:nvPr/>
        </p:nvGraphicFramePr>
        <p:xfrm>
          <a:off x="8077201" y="2664351"/>
          <a:ext cx="459701" cy="1269999"/>
        </p:xfrm>
        <a:graphic>
          <a:graphicData uri="http://schemas.openxmlformats.org/drawingml/2006/table">
            <a:tbl>
              <a:tblPr firstRow="1" bandRow="1">
                <a:tableStyleId>{5940675A-B579-460E-94D1-54222C63F5DA}</a:tableStyleId>
              </a:tblPr>
              <a:tblGrid>
                <a:gridCol w="459701">
                  <a:extLst>
                    <a:ext uri="{9D8B030D-6E8A-4147-A177-3AD203B41FA5}">
                      <a16:colId xmlns:a16="http://schemas.microsoft.com/office/drawing/2014/main" val="740712217"/>
                    </a:ext>
                  </a:extLst>
                </a:gridCol>
              </a:tblGrid>
              <a:tr h="423333">
                <a:tc>
                  <a:txBody>
                    <a:bodyPr/>
                    <a:lstStyle/>
                    <a:p>
                      <a:pPr algn="ctr"/>
                      <a:r>
                        <a:rPr lang="en-US" sz="2000" dirty="0"/>
                        <a:t>*</a:t>
                      </a:r>
                      <a:endParaRPr lang="en-PK" sz="2000" dirty="0"/>
                    </a:p>
                  </a:txBody>
                  <a:tcPr>
                    <a:solidFill>
                      <a:srgbClr val="FFC754"/>
                    </a:solidFill>
                  </a:tcPr>
                </a:tc>
                <a:extLst>
                  <a:ext uri="{0D108BD9-81ED-4DB2-BD59-A6C34878D82A}">
                    <a16:rowId xmlns:a16="http://schemas.microsoft.com/office/drawing/2014/main" val="1864562958"/>
                  </a:ext>
                </a:extLst>
              </a:tr>
              <a:tr h="423333">
                <a:tc>
                  <a:txBody>
                    <a:bodyPr/>
                    <a:lstStyle/>
                    <a:p>
                      <a:pPr algn="ctr"/>
                      <a:r>
                        <a:rPr lang="en-US" sz="2000" dirty="0"/>
                        <a:t>*</a:t>
                      </a:r>
                      <a:endParaRPr lang="en-PK" sz="2000" dirty="0"/>
                    </a:p>
                  </a:txBody>
                  <a:tcPr>
                    <a:solidFill>
                      <a:srgbClr val="FFC754"/>
                    </a:solidFill>
                  </a:tcPr>
                </a:tc>
                <a:extLst>
                  <a:ext uri="{0D108BD9-81ED-4DB2-BD59-A6C34878D82A}">
                    <a16:rowId xmlns:a16="http://schemas.microsoft.com/office/drawing/2014/main" val="252097496"/>
                  </a:ext>
                </a:extLst>
              </a:tr>
              <a:tr h="423333">
                <a:tc>
                  <a:txBody>
                    <a:bodyPr/>
                    <a:lstStyle/>
                    <a:p>
                      <a:pPr algn="ctr"/>
                      <a:r>
                        <a:rPr lang="en-US" sz="2000" dirty="0"/>
                        <a:t>*</a:t>
                      </a:r>
                      <a:endParaRPr lang="en-PK" sz="2000" dirty="0"/>
                    </a:p>
                  </a:txBody>
                  <a:tcPr>
                    <a:solidFill>
                      <a:srgbClr val="FFC754"/>
                    </a:solidFill>
                  </a:tcPr>
                </a:tc>
                <a:extLst>
                  <a:ext uri="{0D108BD9-81ED-4DB2-BD59-A6C34878D82A}">
                    <a16:rowId xmlns:a16="http://schemas.microsoft.com/office/drawing/2014/main" val="1321259883"/>
                  </a:ext>
                </a:extLst>
              </a:tr>
            </a:tbl>
          </a:graphicData>
        </a:graphic>
      </p:graphicFrame>
      <p:graphicFrame>
        <p:nvGraphicFramePr>
          <p:cNvPr id="10" name="Table 10">
            <a:extLst>
              <a:ext uri="{FF2B5EF4-FFF2-40B4-BE49-F238E27FC236}">
                <a16:creationId xmlns:a16="http://schemas.microsoft.com/office/drawing/2014/main" id="{8E2B27C6-DBD8-4DD8-A07B-C7E4ADFAF584}"/>
              </a:ext>
            </a:extLst>
          </p:cNvPr>
          <p:cNvGraphicFramePr>
            <a:graphicFrameLocks noGrp="1"/>
          </p:cNvGraphicFramePr>
          <p:nvPr/>
        </p:nvGraphicFramePr>
        <p:xfrm>
          <a:off x="6290069" y="2664350"/>
          <a:ext cx="1676400" cy="365760"/>
        </p:xfrm>
        <a:graphic>
          <a:graphicData uri="http://schemas.openxmlformats.org/drawingml/2006/table">
            <a:tbl>
              <a:tblPr firstRow="1" bandRow="1">
                <a:tableStyleId>{5940675A-B579-460E-94D1-54222C63F5DA}</a:tableStyleId>
              </a:tblPr>
              <a:tblGrid>
                <a:gridCol w="419100">
                  <a:extLst>
                    <a:ext uri="{9D8B030D-6E8A-4147-A177-3AD203B41FA5}">
                      <a16:colId xmlns:a16="http://schemas.microsoft.com/office/drawing/2014/main" val="771359393"/>
                    </a:ext>
                  </a:extLst>
                </a:gridCol>
                <a:gridCol w="419100">
                  <a:extLst>
                    <a:ext uri="{9D8B030D-6E8A-4147-A177-3AD203B41FA5}">
                      <a16:colId xmlns:a16="http://schemas.microsoft.com/office/drawing/2014/main" val="3978538379"/>
                    </a:ext>
                  </a:extLst>
                </a:gridCol>
                <a:gridCol w="419100">
                  <a:extLst>
                    <a:ext uri="{9D8B030D-6E8A-4147-A177-3AD203B41FA5}">
                      <a16:colId xmlns:a16="http://schemas.microsoft.com/office/drawing/2014/main" val="2217360702"/>
                    </a:ext>
                  </a:extLst>
                </a:gridCol>
                <a:gridCol w="419100">
                  <a:extLst>
                    <a:ext uri="{9D8B030D-6E8A-4147-A177-3AD203B41FA5}">
                      <a16:colId xmlns:a16="http://schemas.microsoft.com/office/drawing/2014/main" val="598033877"/>
                    </a:ext>
                  </a:extLst>
                </a:gridCol>
              </a:tblGrid>
              <a:tr h="358250">
                <a:tc>
                  <a:txBody>
                    <a:bodyPr/>
                    <a:lstStyle/>
                    <a:p>
                      <a:endParaRPr lang="en-PK"/>
                    </a:p>
                  </a:txBody>
                  <a:tcPr>
                    <a:solidFill>
                      <a:srgbClr val="92D050"/>
                    </a:solidFill>
                  </a:tcPr>
                </a:tc>
                <a:tc>
                  <a:txBody>
                    <a:bodyPr/>
                    <a:lstStyle/>
                    <a:p>
                      <a:endParaRPr lang="en-PK" dirty="0"/>
                    </a:p>
                  </a:txBody>
                  <a:tcPr>
                    <a:solidFill>
                      <a:srgbClr val="92D050"/>
                    </a:solidFill>
                  </a:tcPr>
                </a:tc>
                <a:tc>
                  <a:txBody>
                    <a:bodyPr/>
                    <a:lstStyle/>
                    <a:p>
                      <a:endParaRPr lang="en-PK"/>
                    </a:p>
                  </a:txBody>
                  <a:tcPr>
                    <a:solidFill>
                      <a:srgbClr val="92D050"/>
                    </a:solidFill>
                  </a:tcPr>
                </a:tc>
                <a:tc>
                  <a:txBody>
                    <a:bodyPr/>
                    <a:lstStyle/>
                    <a:p>
                      <a:endParaRPr lang="en-PK" dirty="0"/>
                    </a:p>
                  </a:txBody>
                  <a:tcPr>
                    <a:solidFill>
                      <a:srgbClr val="92D050"/>
                    </a:solidFill>
                  </a:tcPr>
                </a:tc>
                <a:extLst>
                  <a:ext uri="{0D108BD9-81ED-4DB2-BD59-A6C34878D82A}">
                    <a16:rowId xmlns:a16="http://schemas.microsoft.com/office/drawing/2014/main" val="27543174"/>
                  </a:ext>
                </a:extLst>
              </a:tr>
            </a:tbl>
          </a:graphicData>
        </a:graphic>
      </p:graphicFrame>
      <p:graphicFrame>
        <p:nvGraphicFramePr>
          <p:cNvPr id="11" name="Table 10">
            <a:extLst>
              <a:ext uri="{FF2B5EF4-FFF2-40B4-BE49-F238E27FC236}">
                <a16:creationId xmlns:a16="http://schemas.microsoft.com/office/drawing/2014/main" id="{85005E8B-38DB-4CBF-815F-819381294B31}"/>
              </a:ext>
            </a:extLst>
          </p:cNvPr>
          <p:cNvGraphicFramePr>
            <a:graphicFrameLocks noGrp="1"/>
          </p:cNvGraphicFramePr>
          <p:nvPr/>
        </p:nvGraphicFramePr>
        <p:xfrm>
          <a:off x="6290069" y="3120224"/>
          <a:ext cx="1676400" cy="365760"/>
        </p:xfrm>
        <a:graphic>
          <a:graphicData uri="http://schemas.openxmlformats.org/drawingml/2006/table">
            <a:tbl>
              <a:tblPr firstRow="1" bandRow="1">
                <a:tableStyleId>{5940675A-B579-460E-94D1-54222C63F5DA}</a:tableStyleId>
              </a:tblPr>
              <a:tblGrid>
                <a:gridCol w="419100">
                  <a:extLst>
                    <a:ext uri="{9D8B030D-6E8A-4147-A177-3AD203B41FA5}">
                      <a16:colId xmlns:a16="http://schemas.microsoft.com/office/drawing/2014/main" val="771359393"/>
                    </a:ext>
                  </a:extLst>
                </a:gridCol>
                <a:gridCol w="419100">
                  <a:extLst>
                    <a:ext uri="{9D8B030D-6E8A-4147-A177-3AD203B41FA5}">
                      <a16:colId xmlns:a16="http://schemas.microsoft.com/office/drawing/2014/main" val="3978538379"/>
                    </a:ext>
                  </a:extLst>
                </a:gridCol>
                <a:gridCol w="419100">
                  <a:extLst>
                    <a:ext uri="{9D8B030D-6E8A-4147-A177-3AD203B41FA5}">
                      <a16:colId xmlns:a16="http://schemas.microsoft.com/office/drawing/2014/main" val="2217360702"/>
                    </a:ext>
                  </a:extLst>
                </a:gridCol>
                <a:gridCol w="419100">
                  <a:extLst>
                    <a:ext uri="{9D8B030D-6E8A-4147-A177-3AD203B41FA5}">
                      <a16:colId xmlns:a16="http://schemas.microsoft.com/office/drawing/2014/main" val="598033877"/>
                    </a:ext>
                  </a:extLst>
                </a:gridCol>
              </a:tblGrid>
              <a:tr h="358250">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extLst>
                  <a:ext uri="{0D108BD9-81ED-4DB2-BD59-A6C34878D82A}">
                    <a16:rowId xmlns:a16="http://schemas.microsoft.com/office/drawing/2014/main" val="27543174"/>
                  </a:ext>
                </a:extLst>
              </a:tr>
            </a:tbl>
          </a:graphicData>
        </a:graphic>
      </p:graphicFrame>
      <p:graphicFrame>
        <p:nvGraphicFramePr>
          <p:cNvPr id="12" name="Table 10">
            <a:extLst>
              <a:ext uri="{FF2B5EF4-FFF2-40B4-BE49-F238E27FC236}">
                <a16:creationId xmlns:a16="http://schemas.microsoft.com/office/drawing/2014/main" id="{822B475B-0818-4C22-8C6A-F532F340FB38}"/>
              </a:ext>
            </a:extLst>
          </p:cNvPr>
          <p:cNvGraphicFramePr>
            <a:graphicFrameLocks noGrp="1"/>
          </p:cNvGraphicFramePr>
          <p:nvPr/>
        </p:nvGraphicFramePr>
        <p:xfrm>
          <a:off x="6290069" y="3576099"/>
          <a:ext cx="1676400" cy="365760"/>
        </p:xfrm>
        <a:graphic>
          <a:graphicData uri="http://schemas.openxmlformats.org/drawingml/2006/table">
            <a:tbl>
              <a:tblPr firstRow="1" bandRow="1">
                <a:tableStyleId>{5940675A-B579-460E-94D1-54222C63F5DA}</a:tableStyleId>
              </a:tblPr>
              <a:tblGrid>
                <a:gridCol w="419100">
                  <a:extLst>
                    <a:ext uri="{9D8B030D-6E8A-4147-A177-3AD203B41FA5}">
                      <a16:colId xmlns:a16="http://schemas.microsoft.com/office/drawing/2014/main" val="771359393"/>
                    </a:ext>
                  </a:extLst>
                </a:gridCol>
                <a:gridCol w="419100">
                  <a:extLst>
                    <a:ext uri="{9D8B030D-6E8A-4147-A177-3AD203B41FA5}">
                      <a16:colId xmlns:a16="http://schemas.microsoft.com/office/drawing/2014/main" val="3978538379"/>
                    </a:ext>
                  </a:extLst>
                </a:gridCol>
                <a:gridCol w="419100">
                  <a:extLst>
                    <a:ext uri="{9D8B030D-6E8A-4147-A177-3AD203B41FA5}">
                      <a16:colId xmlns:a16="http://schemas.microsoft.com/office/drawing/2014/main" val="2217360702"/>
                    </a:ext>
                  </a:extLst>
                </a:gridCol>
                <a:gridCol w="419100">
                  <a:extLst>
                    <a:ext uri="{9D8B030D-6E8A-4147-A177-3AD203B41FA5}">
                      <a16:colId xmlns:a16="http://schemas.microsoft.com/office/drawing/2014/main" val="598033877"/>
                    </a:ext>
                  </a:extLst>
                </a:gridCol>
              </a:tblGrid>
              <a:tr h="358250">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extLst>
                  <a:ext uri="{0D108BD9-81ED-4DB2-BD59-A6C34878D82A}">
                    <a16:rowId xmlns:a16="http://schemas.microsoft.com/office/drawing/2014/main" val="27543174"/>
                  </a:ext>
                </a:extLst>
              </a:tr>
            </a:tbl>
          </a:graphicData>
        </a:graphic>
      </p:graphicFrame>
      <p:graphicFrame>
        <p:nvGraphicFramePr>
          <p:cNvPr id="13" name="Table 12">
            <a:extLst>
              <a:ext uri="{FF2B5EF4-FFF2-40B4-BE49-F238E27FC236}">
                <a16:creationId xmlns:a16="http://schemas.microsoft.com/office/drawing/2014/main" id="{F002669E-9811-4510-ABFB-CF89ABBF0981}"/>
              </a:ext>
            </a:extLst>
          </p:cNvPr>
          <p:cNvGraphicFramePr>
            <a:graphicFrameLocks noGrp="1"/>
          </p:cNvGraphicFramePr>
          <p:nvPr/>
        </p:nvGraphicFramePr>
        <p:xfrm>
          <a:off x="8647632" y="3120224"/>
          <a:ext cx="1676400" cy="365760"/>
        </p:xfrm>
        <a:graphic>
          <a:graphicData uri="http://schemas.openxmlformats.org/drawingml/2006/table">
            <a:tbl>
              <a:tblPr firstRow="1" bandRow="1">
                <a:tableStyleId>{5940675A-B579-460E-94D1-54222C63F5DA}</a:tableStyleId>
              </a:tblPr>
              <a:tblGrid>
                <a:gridCol w="419100">
                  <a:extLst>
                    <a:ext uri="{9D8B030D-6E8A-4147-A177-3AD203B41FA5}">
                      <a16:colId xmlns:a16="http://schemas.microsoft.com/office/drawing/2014/main" val="771359393"/>
                    </a:ext>
                  </a:extLst>
                </a:gridCol>
                <a:gridCol w="419100">
                  <a:extLst>
                    <a:ext uri="{9D8B030D-6E8A-4147-A177-3AD203B41FA5}">
                      <a16:colId xmlns:a16="http://schemas.microsoft.com/office/drawing/2014/main" val="3978538379"/>
                    </a:ext>
                  </a:extLst>
                </a:gridCol>
                <a:gridCol w="419100">
                  <a:extLst>
                    <a:ext uri="{9D8B030D-6E8A-4147-A177-3AD203B41FA5}">
                      <a16:colId xmlns:a16="http://schemas.microsoft.com/office/drawing/2014/main" val="2217360702"/>
                    </a:ext>
                  </a:extLst>
                </a:gridCol>
                <a:gridCol w="419100">
                  <a:extLst>
                    <a:ext uri="{9D8B030D-6E8A-4147-A177-3AD203B41FA5}">
                      <a16:colId xmlns:a16="http://schemas.microsoft.com/office/drawing/2014/main" val="598033877"/>
                    </a:ext>
                  </a:extLst>
                </a:gridCol>
              </a:tblGrid>
              <a:tr h="358250">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extLst>
                  <a:ext uri="{0D108BD9-81ED-4DB2-BD59-A6C34878D82A}">
                    <a16:rowId xmlns:a16="http://schemas.microsoft.com/office/drawing/2014/main" val="27543174"/>
                  </a:ext>
                </a:extLst>
              </a:tr>
            </a:tbl>
          </a:graphicData>
        </a:graphic>
      </p:graphicFrame>
      <p:graphicFrame>
        <p:nvGraphicFramePr>
          <p:cNvPr id="14" name="Table 13">
            <a:extLst>
              <a:ext uri="{FF2B5EF4-FFF2-40B4-BE49-F238E27FC236}">
                <a16:creationId xmlns:a16="http://schemas.microsoft.com/office/drawing/2014/main" id="{F3433CA2-E71D-49E1-A5AF-16A5B3E9A690}"/>
              </a:ext>
            </a:extLst>
          </p:cNvPr>
          <p:cNvGraphicFramePr>
            <a:graphicFrameLocks noGrp="1"/>
          </p:cNvGraphicFramePr>
          <p:nvPr/>
        </p:nvGraphicFramePr>
        <p:xfrm>
          <a:off x="8647632" y="3571901"/>
          <a:ext cx="1676400" cy="365760"/>
        </p:xfrm>
        <a:graphic>
          <a:graphicData uri="http://schemas.openxmlformats.org/drawingml/2006/table">
            <a:tbl>
              <a:tblPr firstRow="1" bandRow="1">
                <a:tableStyleId>{5940675A-B579-460E-94D1-54222C63F5DA}</a:tableStyleId>
              </a:tblPr>
              <a:tblGrid>
                <a:gridCol w="419100">
                  <a:extLst>
                    <a:ext uri="{9D8B030D-6E8A-4147-A177-3AD203B41FA5}">
                      <a16:colId xmlns:a16="http://schemas.microsoft.com/office/drawing/2014/main" val="771359393"/>
                    </a:ext>
                  </a:extLst>
                </a:gridCol>
                <a:gridCol w="419100">
                  <a:extLst>
                    <a:ext uri="{9D8B030D-6E8A-4147-A177-3AD203B41FA5}">
                      <a16:colId xmlns:a16="http://schemas.microsoft.com/office/drawing/2014/main" val="3978538379"/>
                    </a:ext>
                  </a:extLst>
                </a:gridCol>
                <a:gridCol w="419100">
                  <a:extLst>
                    <a:ext uri="{9D8B030D-6E8A-4147-A177-3AD203B41FA5}">
                      <a16:colId xmlns:a16="http://schemas.microsoft.com/office/drawing/2014/main" val="2217360702"/>
                    </a:ext>
                  </a:extLst>
                </a:gridCol>
                <a:gridCol w="419100">
                  <a:extLst>
                    <a:ext uri="{9D8B030D-6E8A-4147-A177-3AD203B41FA5}">
                      <a16:colId xmlns:a16="http://schemas.microsoft.com/office/drawing/2014/main" val="598033877"/>
                    </a:ext>
                  </a:extLst>
                </a:gridCol>
              </a:tblGrid>
              <a:tr h="358250">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a:p>
                  </a:txBody>
                  <a:tcPr>
                    <a:solidFill>
                      <a:srgbClr val="92D050"/>
                    </a:solidFill>
                  </a:tcPr>
                </a:tc>
                <a:tc>
                  <a:txBody>
                    <a:bodyPr/>
                    <a:lstStyle/>
                    <a:p>
                      <a:endParaRPr lang="en-PK" dirty="0"/>
                    </a:p>
                  </a:txBody>
                  <a:tcPr>
                    <a:solidFill>
                      <a:srgbClr val="92D050"/>
                    </a:solidFill>
                  </a:tcPr>
                </a:tc>
                <a:extLst>
                  <a:ext uri="{0D108BD9-81ED-4DB2-BD59-A6C34878D82A}">
                    <a16:rowId xmlns:a16="http://schemas.microsoft.com/office/drawing/2014/main" val="27543174"/>
                  </a:ext>
                </a:extLst>
              </a:tr>
            </a:tbl>
          </a:graphicData>
        </a:graphic>
      </p:graphicFrame>
      <p:graphicFrame>
        <p:nvGraphicFramePr>
          <p:cNvPr id="15" name="Table 14">
            <a:extLst>
              <a:ext uri="{FF2B5EF4-FFF2-40B4-BE49-F238E27FC236}">
                <a16:creationId xmlns:a16="http://schemas.microsoft.com/office/drawing/2014/main" id="{05EFA565-FEA0-431E-AC0D-D5A124404E13}"/>
              </a:ext>
            </a:extLst>
          </p:cNvPr>
          <p:cNvGraphicFramePr>
            <a:graphicFrameLocks noGrp="1"/>
          </p:cNvGraphicFramePr>
          <p:nvPr/>
        </p:nvGraphicFramePr>
        <p:xfrm>
          <a:off x="8647632" y="2668547"/>
          <a:ext cx="1676400" cy="365760"/>
        </p:xfrm>
        <a:graphic>
          <a:graphicData uri="http://schemas.openxmlformats.org/drawingml/2006/table">
            <a:tbl>
              <a:tblPr firstRow="1" bandRow="1">
                <a:tableStyleId>{5940675A-B579-460E-94D1-54222C63F5DA}</a:tableStyleId>
              </a:tblPr>
              <a:tblGrid>
                <a:gridCol w="419100">
                  <a:extLst>
                    <a:ext uri="{9D8B030D-6E8A-4147-A177-3AD203B41FA5}">
                      <a16:colId xmlns:a16="http://schemas.microsoft.com/office/drawing/2014/main" val="771359393"/>
                    </a:ext>
                  </a:extLst>
                </a:gridCol>
                <a:gridCol w="419100">
                  <a:extLst>
                    <a:ext uri="{9D8B030D-6E8A-4147-A177-3AD203B41FA5}">
                      <a16:colId xmlns:a16="http://schemas.microsoft.com/office/drawing/2014/main" val="3978538379"/>
                    </a:ext>
                  </a:extLst>
                </a:gridCol>
                <a:gridCol w="419100">
                  <a:extLst>
                    <a:ext uri="{9D8B030D-6E8A-4147-A177-3AD203B41FA5}">
                      <a16:colId xmlns:a16="http://schemas.microsoft.com/office/drawing/2014/main" val="2217360702"/>
                    </a:ext>
                  </a:extLst>
                </a:gridCol>
                <a:gridCol w="419100">
                  <a:extLst>
                    <a:ext uri="{9D8B030D-6E8A-4147-A177-3AD203B41FA5}">
                      <a16:colId xmlns:a16="http://schemas.microsoft.com/office/drawing/2014/main" val="598033877"/>
                    </a:ext>
                  </a:extLst>
                </a:gridCol>
              </a:tblGrid>
              <a:tr h="358250">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tc>
                  <a:txBody>
                    <a:bodyPr/>
                    <a:lstStyle/>
                    <a:p>
                      <a:endParaRPr lang="en-PK" dirty="0"/>
                    </a:p>
                  </a:txBody>
                  <a:tcPr>
                    <a:solidFill>
                      <a:srgbClr val="92D050"/>
                    </a:solidFill>
                  </a:tcPr>
                </a:tc>
                <a:extLst>
                  <a:ext uri="{0D108BD9-81ED-4DB2-BD59-A6C34878D82A}">
                    <a16:rowId xmlns:a16="http://schemas.microsoft.com/office/drawing/2014/main" val="27543174"/>
                  </a:ext>
                </a:extLst>
              </a:tr>
            </a:tbl>
          </a:graphicData>
        </a:graphic>
      </p:graphicFrame>
      <p:cxnSp>
        <p:nvCxnSpPr>
          <p:cNvPr id="17" name="Straight Arrow Connector 16">
            <a:extLst>
              <a:ext uri="{FF2B5EF4-FFF2-40B4-BE49-F238E27FC236}">
                <a16:creationId xmlns:a16="http://schemas.microsoft.com/office/drawing/2014/main" id="{0DE9B2E4-E711-4102-8146-D9F96BF1BDDD}"/>
              </a:ext>
            </a:extLst>
          </p:cNvPr>
          <p:cNvCxnSpPr>
            <a:cxnSpLocks/>
            <a:endCxn id="8" idx="0"/>
          </p:cNvCxnSpPr>
          <p:nvPr/>
        </p:nvCxnSpPr>
        <p:spPr>
          <a:xfrm>
            <a:off x="5949488" y="2260600"/>
            <a:ext cx="0" cy="40375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7C988F-772D-43BA-B5C7-6E922201D29D}"/>
              </a:ext>
            </a:extLst>
          </p:cNvPr>
          <p:cNvCxnSpPr>
            <a:cxnSpLocks/>
          </p:cNvCxnSpPr>
          <p:nvPr/>
        </p:nvCxnSpPr>
        <p:spPr>
          <a:xfrm>
            <a:off x="8304987" y="2279595"/>
            <a:ext cx="0" cy="40375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A3610D-FC6A-4418-ACBB-44A666B258B4}"/>
              </a:ext>
            </a:extLst>
          </p:cNvPr>
          <p:cNvCxnSpPr>
            <a:cxnSpLocks/>
          </p:cNvCxnSpPr>
          <p:nvPr/>
        </p:nvCxnSpPr>
        <p:spPr>
          <a:xfrm>
            <a:off x="6096000" y="2843475"/>
            <a:ext cx="3868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C3BD05A-4277-46BD-A63C-0DD3889A5E75}"/>
              </a:ext>
            </a:extLst>
          </p:cNvPr>
          <p:cNvCxnSpPr>
            <a:cxnSpLocks/>
          </p:cNvCxnSpPr>
          <p:nvPr/>
        </p:nvCxnSpPr>
        <p:spPr>
          <a:xfrm>
            <a:off x="6096000" y="3293827"/>
            <a:ext cx="3868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C1FD790-539A-41AD-ABE8-6A656793DCF9}"/>
              </a:ext>
            </a:extLst>
          </p:cNvPr>
          <p:cNvCxnSpPr>
            <a:cxnSpLocks/>
          </p:cNvCxnSpPr>
          <p:nvPr/>
        </p:nvCxnSpPr>
        <p:spPr>
          <a:xfrm>
            <a:off x="6096000" y="3751026"/>
            <a:ext cx="3868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5925799-11EF-4B58-B101-6E6D92E08164}"/>
              </a:ext>
            </a:extLst>
          </p:cNvPr>
          <p:cNvCxnSpPr>
            <a:cxnSpLocks/>
          </p:cNvCxnSpPr>
          <p:nvPr/>
        </p:nvCxnSpPr>
        <p:spPr>
          <a:xfrm>
            <a:off x="8454188" y="2843475"/>
            <a:ext cx="3868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56ADD6-129F-49FC-9C03-A362F436650F}"/>
              </a:ext>
            </a:extLst>
          </p:cNvPr>
          <p:cNvCxnSpPr>
            <a:cxnSpLocks/>
          </p:cNvCxnSpPr>
          <p:nvPr/>
        </p:nvCxnSpPr>
        <p:spPr>
          <a:xfrm>
            <a:off x="8454188" y="3751026"/>
            <a:ext cx="3868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AB3DF0-32D0-4727-9FC8-B88CA3C2EF6B}"/>
              </a:ext>
            </a:extLst>
          </p:cNvPr>
          <p:cNvCxnSpPr>
            <a:cxnSpLocks/>
          </p:cNvCxnSpPr>
          <p:nvPr/>
        </p:nvCxnSpPr>
        <p:spPr>
          <a:xfrm>
            <a:off x="8454188" y="3293827"/>
            <a:ext cx="3868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9A6EC4-78A5-4F58-A36E-F5E2900F46E7}"/>
              </a:ext>
            </a:extLst>
          </p:cNvPr>
          <p:cNvSpPr txBox="1"/>
          <p:nvPr/>
        </p:nvSpPr>
        <p:spPr>
          <a:xfrm>
            <a:off x="6860522" y="1319893"/>
            <a:ext cx="3135795" cy="461665"/>
          </a:xfrm>
          <a:prstGeom prst="rect">
            <a:avLst/>
          </a:prstGeom>
          <a:noFill/>
        </p:spPr>
        <p:txBody>
          <a:bodyPr wrap="none" rtlCol="0">
            <a:spAutoFit/>
          </a:bodyPr>
          <a:lstStyle/>
          <a:p>
            <a:r>
              <a:rPr lang="en-US" dirty="0"/>
              <a:t>3D array of size </a:t>
            </a:r>
            <a:r>
              <a:rPr lang="en-US" sz="2400" b="1" dirty="0"/>
              <a:t>2 x 3 x 4</a:t>
            </a:r>
            <a:endParaRPr lang="en-PK" b="1" dirty="0"/>
          </a:p>
        </p:txBody>
      </p:sp>
      <p:cxnSp>
        <p:nvCxnSpPr>
          <p:cNvPr id="28" name="Straight Arrow Connector 27">
            <a:extLst>
              <a:ext uri="{FF2B5EF4-FFF2-40B4-BE49-F238E27FC236}">
                <a16:creationId xmlns:a16="http://schemas.microsoft.com/office/drawing/2014/main" id="{F2B06473-879C-468C-868E-D4927A407C00}"/>
              </a:ext>
            </a:extLst>
          </p:cNvPr>
          <p:cNvCxnSpPr>
            <a:cxnSpLocks/>
          </p:cNvCxnSpPr>
          <p:nvPr/>
        </p:nvCxnSpPr>
        <p:spPr>
          <a:xfrm>
            <a:off x="5949488" y="1550724"/>
            <a:ext cx="0" cy="40375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29" name="Table 6">
            <a:extLst>
              <a:ext uri="{FF2B5EF4-FFF2-40B4-BE49-F238E27FC236}">
                <a16:creationId xmlns:a16="http://schemas.microsoft.com/office/drawing/2014/main" id="{7A08B2A5-DEB8-4087-99AB-4A2F0D6CC763}"/>
              </a:ext>
            </a:extLst>
          </p:cNvPr>
          <p:cNvGraphicFramePr>
            <a:graphicFrameLocks noGrp="1"/>
          </p:cNvGraphicFramePr>
          <p:nvPr/>
        </p:nvGraphicFramePr>
        <p:xfrm>
          <a:off x="5691582" y="1130300"/>
          <a:ext cx="598488" cy="431800"/>
        </p:xfrm>
        <a:graphic>
          <a:graphicData uri="http://schemas.openxmlformats.org/drawingml/2006/table">
            <a:tbl>
              <a:tblPr firstRow="1" bandRow="1">
                <a:tableStyleId>{5940675A-B579-460E-94D1-54222C63F5DA}</a:tableStyleId>
              </a:tblPr>
              <a:tblGrid>
                <a:gridCol w="598488">
                  <a:extLst>
                    <a:ext uri="{9D8B030D-6E8A-4147-A177-3AD203B41FA5}">
                      <a16:colId xmlns:a16="http://schemas.microsoft.com/office/drawing/2014/main" val="1680233505"/>
                    </a:ext>
                  </a:extLst>
                </a:gridCol>
              </a:tblGrid>
              <a:tr h="431800">
                <a:tc>
                  <a:txBody>
                    <a:bodyPr/>
                    <a:lstStyle/>
                    <a:p>
                      <a:pPr algn="l"/>
                      <a:r>
                        <a:rPr lang="en-US" sz="2000" b="1" dirty="0"/>
                        <a:t>***</a:t>
                      </a:r>
                      <a:endParaRPr lang="en-PK" sz="2000" b="1" dirty="0"/>
                    </a:p>
                  </a:txBody>
                  <a:tcPr>
                    <a:solidFill>
                      <a:srgbClr val="F15050"/>
                    </a:solidFill>
                  </a:tcPr>
                </a:tc>
                <a:extLst>
                  <a:ext uri="{0D108BD9-81ED-4DB2-BD59-A6C34878D82A}">
                    <a16:rowId xmlns:a16="http://schemas.microsoft.com/office/drawing/2014/main" val="2585444944"/>
                  </a:ext>
                </a:extLst>
              </a:tr>
            </a:tbl>
          </a:graphicData>
        </a:graphic>
      </p:graphicFrame>
    </p:spTree>
    <p:extLst>
      <p:ext uri="{BB962C8B-B14F-4D97-AF65-F5344CB8AC3E}">
        <p14:creationId xmlns:p14="http://schemas.microsoft.com/office/powerpoint/2010/main" val="36983298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eaLnBrk="1" hangingPunct="1">
              <a:defRPr/>
            </a:pPr>
            <a:r>
              <a:rPr lang="en-US" sz="3200" dirty="0"/>
              <a:t>Access Dynamic 3D Array Elements</a:t>
            </a:r>
            <a:br>
              <a:rPr lang="en-US" sz="2400" b="1" dirty="0">
                <a:solidFill>
                  <a:srgbClr val="B80000"/>
                </a:solidFill>
              </a:rPr>
            </a:br>
            <a:endParaRPr lang="fr-FR" sz="2400" b="1" dirty="0">
              <a:solidFill>
                <a:srgbClr val="FF0000"/>
              </a:solidFill>
            </a:endParaRPr>
          </a:p>
        </p:txBody>
      </p:sp>
      <p:sp>
        <p:nvSpPr>
          <p:cNvPr id="3" name="Content Placeholder 2">
            <a:extLst>
              <a:ext uri="{FF2B5EF4-FFF2-40B4-BE49-F238E27FC236}">
                <a16:creationId xmlns:a16="http://schemas.microsoft.com/office/drawing/2014/main" id="{34CA13AD-036F-8435-6491-75BA16A02B8C}"/>
              </a:ext>
            </a:extLst>
          </p:cNvPr>
          <p:cNvSpPr>
            <a:spLocks noGrp="1"/>
          </p:cNvSpPr>
          <p:nvPr>
            <p:ph idx="1"/>
          </p:nvPr>
        </p:nvSpPr>
        <p:spPr>
          <a:xfrm>
            <a:off x="1466850" y="1690690"/>
            <a:ext cx="9258300" cy="4351338"/>
          </a:xfrm>
        </p:spPr>
        <p:txBody>
          <a:bodyPr>
            <a:normAutofit/>
          </a:bodyPr>
          <a:lstStyle/>
          <a:p>
            <a:r>
              <a:rPr lang="en-US" sz="2400" dirty="0"/>
              <a:t>Square bracket notation</a:t>
            </a:r>
          </a:p>
          <a:p>
            <a:endParaRPr lang="en-US" sz="2400" dirty="0"/>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arrName</a:t>
            </a:r>
            <a:r>
              <a:rPr lang="en-US" sz="2400" b="1" dirty="0">
                <a:solidFill>
                  <a:srgbClr val="FF0000"/>
                </a:solidFill>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arrIndex</a:t>
            </a:r>
            <a:r>
              <a:rPr lang="en-US" sz="2400" b="1" dirty="0">
                <a:solidFill>
                  <a:srgbClr val="FF0000"/>
                </a:solidFill>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rowIndex</a:t>
            </a:r>
            <a:r>
              <a:rPr lang="en-US" sz="2400" b="1" dirty="0">
                <a:solidFill>
                  <a:srgbClr val="FF0000"/>
                </a:solidFill>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ColIndex</a:t>
            </a:r>
            <a:r>
              <a:rPr lang="en-US" sz="2400" b="1" dirty="0">
                <a:solidFill>
                  <a:srgbClr val="FF0000"/>
                </a:solidFill>
                <a:latin typeface="Courier New" panose="02070309020205020404" pitchFamily="49" charset="0"/>
                <a:cs typeface="Courier New" panose="02070309020205020404" pitchFamily="49" charset="0"/>
              </a:rPr>
              <a:t>]</a:t>
            </a:r>
          </a:p>
          <a:p>
            <a:pPr marL="0" indent="0">
              <a:buNone/>
            </a:pPr>
            <a:endParaRPr lang="en-US" sz="2400" dirty="0"/>
          </a:p>
          <a:p>
            <a:r>
              <a:rPr lang="en-US" sz="2400" dirty="0"/>
              <a:t>Dereference operator notation</a:t>
            </a:r>
          </a:p>
          <a:p>
            <a:pPr marL="0" indent="0">
              <a:buNone/>
            </a:pPr>
            <a:endParaRPr lang="en-US" sz="2400" dirty="0"/>
          </a:p>
          <a:p>
            <a:pPr marL="0" indent="0">
              <a:buNone/>
            </a:pPr>
            <a:r>
              <a:rPr lang="en-US" sz="2400" dirty="0"/>
              <a:t> </a:t>
            </a:r>
            <a:r>
              <a:rPr lang="en-US" sz="2400" b="1" dirty="0">
                <a:solidFill>
                  <a:srgbClr val="FF0000"/>
                </a:solidFill>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a:t>
            </a:r>
            <a:r>
              <a:rPr lang="en-US" sz="2400" b="1" dirty="0">
                <a:solidFill>
                  <a:srgbClr val="FF0000"/>
                </a:solidFill>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a:t>
            </a:r>
            <a:r>
              <a:rPr lang="en-US" sz="2400" b="1" dirty="0">
                <a:solidFill>
                  <a:srgbClr val="FF0000"/>
                </a:solidFill>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arrName</a:t>
            </a:r>
            <a:r>
              <a:rPr lang="en-US" sz="2400" b="1" dirty="0">
                <a:latin typeface="Courier New" panose="02070309020205020404" pitchFamily="49" charset="0"/>
                <a:cs typeface="Courier New" panose="02070309020205020404" pitchFamily="49" charset="0"/>
              </a:rPr>
              <a:t> + </a:t>
            </a:r>
            <a:r>
              <a:rPr lang="en-US" sz="2400" b="1" dirty="0" err="1">
                <a:latin typeface="Courier New" panose="02070309020205020404" pitchFamily="49" charset="0"/>
                <a:cs typeface="Courier New" panose="02070309020205020404" pitchFamily="49" charset="0"/>
              </a:rPr>
              <a:t>arrIndex</a:t>
            </a:r>
            <a:r>
              <a:rPr lang="en-US" sz="2400" b="1" dirty="0">
                <a:latin typeface="Courier New" panose="02070309020205020404" pitchFamily="49" charset="0"/>
                <a:cs typeface="Courier New" panose="02070309020205020404" pitchFamily="49" charset="0"/>
              </a:rPr>
              <a:t>) + </a:t>
            </a:r>
            <a:r>
              <a:rPr lang="en-US" sz="2400" b="1" dirty="0" err="1">
                <a:latin typeface="Courier New" panose="02070309020205020404" pitchFamily="49" charset="0"/>
                <a:cs typeface="Courier New" panose="02070309020205020404" pitchFamily="49" charset="0"/>
              </a:rPr>
              <a:t>rowIndex</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colIndex</a:t>
            </a:r>
            <a:r>
              <a:rPr lang="en-US" sz="2400" b="1" dirty="0">
                <a:latin typeface="Courier New" panose="02070309020205020404" pitchFamily="49" charset="0"/>
                <a:cs typeface="Courier New" panose="02070309020205020404" pitchFamily="49" charset="0"/>
              </a:rPr>
              <a:t>)</a:t>
            </a:r>
            <a:endParaRPr lang="en-PK" sz="2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4041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eaLnBrk="1" hangingPunct="1">
              <a:defRPr/>
            </a:pPr>
            <a:r>
              <a:rPr lang="en-US" sz="3200" dirty="0"/>
              <a:t>Access Dynamic 3D Array Elements</a:t>
            </a:r>
            <a:br>
              <a:rPr lang="en-US" sz="2400" b="1" dirty="0">
                <a:solidFill>
                  <a:srgbClr val="B80000"/>
                </a:solidFill>
              </a:rPr>
            </a:br>
            <a:endParaRPr lang="fr-FR" sz="2400" b="1" dirty="0">
              <a:solidFill>
                <a:srgbClr val="FF0000"/>
              </a:solidFill>
            </a:endParaRPr>
          </a:p>
        </p:txBody>
      </p:sp>
      <p:sp>
        <p:nvSpPr>
          <p:cNvPr id="3" name="Content Placeholder 2">
            <a:extLst>
              <a:ext uri="{FF2B5EF4-FFF2-40B4-BE49-F238E27FC236}">
                <a16:creationId xmlns:a16="http://schemas.microsoft.com/office/drawing/2014/main" id="{34CA13AD-036F-8435-6491-75BA16A02B8C}"/>
              </a:ext>
            </a:extLst>
          </p:cNvPr>
          <p:cNvSpPr>
            <a:spLocks noGrp="1"/>
          </p:cNvSpPr>
          <p:nvPr>
            <p:ph idx="1"/>
          </p:nvPr>
        </p:nvSpPr>
        <p:spPr>
          <a:xfrm>
            <a:off x="2152650" y="1690689"/>
            <a:ext cx="8667750" cy="4486275"/>
          </a:xfrm>
        </p:spPr>
        <p:txBody>
          <a:bodyPr>
            <a:normAutofit fontScale="92500" lnSpcReduction="10000"/>
          </a:bodyPr>
          <a:lstStyle/>
          <a:p>
            <a:r>
              <a:rPr lang="en-US" dirty="0"/>
              <a:t>Square bracket notation</a:t>
            </a:r>
          </a:p>
          <a:p>
            <a:endParaRPr lang="en-US" dirty="0"/>
          </a:p>
          <a:p>
            <a:pPr marL="0" indent="0">
              <a:buNone/>
            </a:pPr>
            <a:r>
              <a:rPr lang="en-US" b="1" dirty="0">
                <a:latin typeface="Courier New" panose="02070309020205020404" pitchFamily="49" charset="0"/>
                <a:cs typeface="Courier New" panose="02070309020205020404" pitchFamily="49" charset="0"/>
              </a:rPr>
              <a:t>for(int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a:solidFill>
                  <a:srgbClr val="FF0000"/>
                </a:solidFill>
                <a:latin typeface="Courier New" panose="02070309020205020404" pitchFamily="49" charset="0"/>
                <a:cs typeface="Courier New" panose="02070309020205020404" pitchFamily="49" charset="0"/>
              </a:rPr>
              <a:t>arrays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   for(int j=0; j&lt;</a:t>
            </a:r>
            <a:r>
              <a:rPr lang="en-US" b="1" dirty="0">
                <a:solidFill>
                  <a:srgbClr val="FF0000"/>
                </a:solidFill>
                <a:latin typeface="Courier New" panose="02070309020205020404" pitchFamily="49" charset="0"/>
                <a:cs typeface="Courier New" panose="02070309020205020404" pitchFamily="49" charset="0"/>
              </a:rPr>
              <a:t>rows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	   for(int k=0; k&lt;</a:t>
            </a:r>
            <a:r>
              <a:rPr lang="en-US" b="1" dirty="0" err="1">
                <a:solidFill>
                  <a:srgbClr val="FF0000"/>
                </a:solidFill>
                <a:latin typeface="Courier New" panose="02070309020205020404" pitchFamily="49" charset="0"/>
                <a:cs typeface="Courier New" panose="02070309020205020404" pitchFamily="49" charset="0"/>
              </a:rPr>
              <a:t>colums</a:t>
            </a:r>
            <a:r>
              <a:rPr lang="en-US" b="1" dirty="0">
                <a:latin typeface="Courier New" panose="02070309020205020404" pitchFamily="49" charset="0"/>
                <a:cs typeface="Courier New" panose="02070309020205020404" pitchFamily="49" charset="0"/>
              </a:rPr>
              <a:t>; k++){</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cout</a:t>
            </a:r>
            <a:r>
              <a:rPr lang="en-US" b="1" dirty="0">
                <a:latin typeface="Courier New" panose="02070309020205020404" pitchFamily="49" charset="0"/>
                <a:cs typeface="Courier New" panose="02070309020205020404" pitchFamily="49" charset="0"/>
              </a:rPr>
              <a:t>&lt;&lt; </a:t>
            </a:r>
            <a:r>
              <a:rPr lang="en-US" b="1" dirty="0" err="1">
                <a:latin typeface="Courier New" panose="02070309020205020404" pitchFamily="49" charset="0"/>
                <a:cs typeface="Courier New" panose="02070309020205020404" pitchFamily="49" charset="0"/>
              </a:rPr>
              <a:t>arrName</a:t>
            </a:r>
            <a:r>
              <a:rPr lang="en-US" b="1" dirty="0">
                <a:solidFill>
                  <a:srgbClr val="FF0000"/>
                </a:solidFill>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i</a:t>
            </a:r>
            <a:r>
              <a:rPr lang="en-US" b="1" dirty="0">
                <a:solidFill>
                  <a:srgbClr val="FF000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j</a:t>
            </a:r>
            <a:r>
              <a:rPr lang="en-US" b="1" dirty="0">
                <a:solidFill>
                  <a:srgbClr val="FF000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k</a:t>
            </a:r>
            <a:r>
              <a:rPr lang="en-US" b="1" dirty="0">
                <a:solidFill>
                  <a:srgbClr val="FF000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a:p>
            <a:pPr marL="0" indent="0">
              <a:buNone/>
            </a:pPr>
            <a:r>
              <a:rPr lang="en-US" b="1" dirty="0">
                <a:solidFill>
                  <a:srgbClr val="FF0000"/>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a:t>
            </a:r>
          </a:p>
          <a:p>
            <a:endParaRPr lang="en-PK"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374765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eaLnBrk="1" hangingPunct="1">
              <a:defRPr/>
            </a:pPr>
            <a:r>
              <a:rPr lang="en-US" sz="3200" dirty="0"/>
              <a:t>Access Dynamic 3D Array Elements</a:t>
            </a:r>
            <a:br>
              <a:rPr lang="en-US" sz="2400" b="1" dirty="0">
                <a:solidFill>
                  <a:srgbClr val="B80000"/>
                </a:solidFill>
              </a:rPr>
            </a:br>
            <a:endParaRPr lang="fr-FR" sz="2400" b="1" dirty="0">
              <a:solidFill>
                <a:srgbClr val="FF0000"/>
              </a:solidFill>
            </a:endParaRPr>
          </a:p>
        </p:txBody>
      </p:sp>
      <p:sp>
        <p:nvSpPr>
          <p:cNvPr id="3" name="Content Placeholder 2">
            <a:extLst>
              <a:ext uri="{FF2B5EF4-FFF2-40B4-BE49-F238E27FC236}">
                <a16:creationId xmlns:a16="http://schemas.microsoft.com/office/drawing/2014/main" id="{34CA13AD-036F-8435-6491-75BA16A02B8C}"/>
              </a:ext>
            </a:extLst>
          </p:cNvPr>
          <p:cNvSpPr>
            <a:spLocks noGrp="1"/>
          </p:cNvSpPr>
          <p:nvPr>
            <p:ph idx="1"/>
          </p:nvPr>
        </p:nvSpPr>
        <p:spPr>
          <a:xfrm>
            <a:off x="2152650" y="1690689"/>
            <a:ext cx="8667750" cy="4486275"/>
          </a:xfrm>
        </p:spPr>
        <p:txBody>
          <a:bodyPr>
            <a:normAutofit fontScale="92500" lnSpcReduction="10000"/>
          </a:bodyPr>
          <a:lstStyle/>
          <a:p>
            <a:r>
              <a:rPr lang="en-US" dirty="0"/>
              <a:t>Square bracket notation</a:t>
            </a:r>
          </a:p>
          <a:p>
            <a:endParaRPr lang="en-US" dirty="0"/>
          </a:p>
          <a:p>
            <a:pPr marL="0" indent="0">
              <a:buNone/>
            </a:pPr>
            <a:r>
              <a:rPr lang="en-US" b="1" dirty="0">
                <a:latin typeface="Courier New" panose="02070309020205020404" pitchFamily="49" charset="0"/>
                <a:cs typeface="Courier New" panose="02070309020205020404" pitchFamily="49" charset="0"/>
              </a:rPr>
              <a:t>for(int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a:solidFill>
                  <a:srgbClr val="FF0000"/>
                </a:solidFill>
                <a:latin typeface="Courier New" panose="02070309020205020404" pitchFamily="49" charset="0"/>
                <a:cs typeface="Courier New" panose="02070309020205020404" pitchFamily="49" charset="0"/>
              </a:rPr>
              <a:t>arrays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   for(int j=0; j&lt;</a:t>
            </a:r>
            <a:r>
              <a:rPr lang="en-US" b="1" dirty="0">
                <a:solidFill>
                  <a:srgbClr val="FF0000"/>
                </a:solidFill>
                <a:latin typeface="Courier New" panose="02070309020205020404" pitchFamily="49" charset="0"/>
                <a:cs typeface="Courier New" panose="02070309020205020404" pitchFamily="49" charset="0"/>
              </a:rPr>
              <a:t>rows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a:t>
            </a: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	   for(int k=0; k&lt;</a:t>
            </a:r>
            <a:r>
              <a:rPr lang="en-US" b="1" dirty="0" err="1">
                <a:solidFill>
                  <a:srgbClr val="FF0000"/>
                </a:solidFill>
                <a:latin typeface="Courier New" panose="02070309020205020404" pitchFamily="49" charset="0"/>
                <a:cs typeface="Courier New" panose="02070309020205020404" pitchFamily="49" charset="0"/>
              </a:rPr>
              <a:t>colums</a:t>
            </a:r>
            <a:r>
              <a:rPr lang="en-US" b="1" dirty="0">
                <a:latin typeface="Courier New" panose="02070309020205020404" pitchFamily="49" charset="0"/>
                <a:cs typeface="Courier New" panose="02070309020205020404" pitchFamily="49" charset="0"/>
              </a:rPr>
              <a:t>; k++){</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cout</a:t>
            </a:r>
            <a:r>
              <a:rPr lang="en-US" b="1" dirty="0">
                <a:latin typeface="Courier New" panose="02070309020205020404" pitchFamily="49" charset="0"/>
                <a:cs typeface="Courier New" panose="02070309020205020404" pitchFamily="49" charset="0"/>
              </a:rPr>
              <a:t>&lt;&lt; </a:t>
            </a:r>
            <a:r>
              <a:rPr lang="en-US" b="1" dirty="0">
                <a:solidFill>
                  <a:srgbClr val="FF000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a:solidFill>
                  <a:srgbClr val="FF000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a:solidFill>
                  <a:srgbClr val="FF000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arrName</a:t>
            </a:r>
            <a:r>
              <a:rPr lang="en-US" b="1" dirty="0">
                <a:solidFill>
                  <a:srgbClr val="FF0000"/>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 </a:t>
            </a:r>
            <a:r>
              <a:rPr lang="en-US" b="1" dirty="0">
                <a:solidFill>
                  <a:srgbClr val="0070C0"/>
                </a:solidFill>
                <a:latin typeface="Courier New" panose="02070309020205020404" pitchFamily="49" charset="0"/>
                <a:cs typeface="Courier New" panose="02070309020205020404" pitchFamily="49" charset="0"/>
              </a:rPr>
              <a:t>j</a:t>
            </a:r>
            <a:r>
              <a:rPr lang="en-US" b="1" dirty="0">
                <a:latin typeface="Courier New" panose="02070309020205020404" pitchFamily="49" charset="0"/>
                <a:cs typeface="Courier New" panose="02070309020205020404" pitchFamily="49" charset="0"/>
              </a:rPr>
              <a:t>)+ </a:t>
            </a:r>
            <a:r>
              <a:rPr lang="en-US" b="1" dirty="0">
                <a:solidFill>
                  <a:srgbClr val="0070C0"/>
                </a:solidFill>
                <a:latin typeface="Courier New" panose="02070309020205020404" pitchFamily="49" charset="0"/>
                <a:cs typeface="Courier New" panose="02070309020205020404" pitchFamily="49" charset="0"/>
              </a:rPr>
              <a:t>k</a:t>
            </a:r>
            <a:r>
              <a:rPr lang="en-US" b="1" dirty="0">
                <a:latin typeface="Courier New" panose="02070309020205020404" pitchFamily="49" charset="0"/>
                <a:cs typeface="Courier New" panose="02070309020205020404" pitchFamily="49" charset="0"/>
              </a:rPr>
              <a:t>);</a:t>
            </a:r>
          </a:p>
          <a:p>
            <a:pPr marL="0" indent="0">
              <a:buNone/>
            </a:pPr>
            <a:r>
              <a:rPr lang="en-US" b="1" dirty="0">
                <a:solidFill>
                  <a:srgbClr val="FF0000"/>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a:t>
            </a:r>
          </a:p>
          <a:p>
            <a:endParaRPr lang="en-PK"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22874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B70718C-40E7-4DE7-B93F-C98F3FD812E0}"/>
              </a:ext>
            </a:extLst>
          </p:cNvPr>
          <p:cNvSpPr>
            <a:spLocks noGrp="1" noChangeArrowheads="1"/>
          </p:cNvSpPr>
          <p:nvPr>
            <p:ph type="title"/>
          </p:nvPr>
        </p:nvSpPr>
        <p:spPr>
          <a:xfrm>
            <a:off x="1828800" y="152400"/>
            <a:ext cx="7772400" cy="1143000"/>
          </a:xfrm>
        </p:spPr>
        <p:txBody>
          <a:bodyPr/>
          <a:lstStyle/>
          <a:p>
            <a:pPr eaLnBrk="1" hangingPunct="1"/>
            <a:r>
              <a:rPr lang="en-US" altLang="en-US"/>
              <a:t>C - Strings  </a:t>
            </a:r>
          </a:p>
        </p:txBody>
      </p:sp>
      <p:sp>
        <p:nvSpPr>
          <p:cNvPr id="20483" name="Rectangle 3">
            <a:extLst>
              <a:ext uri="{FF2B5EF4-FFF2-40B4-BE49-F238E27FC236}">
                <a16:creationId xmlns:a16="http://schemas.microsoft.com/office/drawing/2014/main" id="{159DEEE7-935F-4F5F-B922-87C8A2FE2BD6}"/>
              </a:ext>
            </a:extLst>
          </p:cNvPr>
          <p:cNvSpPr>
            <a:spLocks noGrp="1" noChangeArrowheads="1"/>
          </p:cNvSpPr>
          <p:nvPr>
            <p:ph idx="1"/>
          </p:nvPr>
        </p:nvSpPr>
        <p:spPr>
          <a:xfrm>
            <a:off x="1676400" y="1676400"/>
            <a:ext cx="8686800" cy="4648200"/>
          </a:xfrm>
        </p:spPr>
        <p:txBody>
          <a:bodyPr/>
          <a:lstStyle/>
          <a:p>
            <a:pPr marL="0" indent="0">
              <a:lnSpc>
                <a:spcPct val="80000"/>
              </a:lnSpc>
              <a:buNone/>
            </a:pPr>
            <a:r>
              <a:rPr lang="en-US" altLang="en-PK" dirty="0">
                <a:latin typeface="Consolas" panose="020B0609020204030204" pitchFamily="49" charset="0"/>
              </a:rPr>
              <a:t>#include </a:t>
            </a:r>
            <a:r>
              <a:rPr lang="en-US" altLang="en-PK" dirty="0">
                <a:solidFill>
                  <a:srgbClr val="0070C0"/>
                </a:solidFill>
                <a:latin typeface="Consolas" panose="020B0609020204030204" pitchFamily="49" charset="0"/>
              </a:rPr>
              <a:t>&lt;string&gt;  </a:t>
            </a:r>
            <a:r>
              <a:rPr lang="en-US" altLang="en-PK" dirty="0">
                <a:latin typeface="Consolas" panose="020B0609020204030204" pitchFamily="49" charset="0"/>
              </a:rPr>
              <a:t>VS </a:t>
            </a:r>
            <a:r>
              <a:rPr lang="en-US" altLang="en-PK" dirty="0">
                <a:solidFill>
                  <a:srgbClr val="0070C0"/>
                </a:solidFill>
                <a:latin typeface="Consolas" panose="020B0609020204030204" pitchFamily="49" charset="0"/>
              </a:rPr>
              <a:t> </a:t>
            </a:r>
            <a:r>
              <a:rPr lang="en-US" altLang="en-PK" dirty="0">
                <a:latin typeface="Consolas" panose="020B0609020204030204" pitchFamily="49" charset="0"/>
              </a:rPr>
              <a:t> #include </a:t>
            </a:r>
            <a:r>
              <a:rPr lang="en-US" altLang="en-PK" dirty="0">
                <a:solidFill>
                  <a:srgbClr val="0070C0"/>
                </a:solidFill>
                <a:latin typeface="Consolas" panose="020B0609020204030204" pitchFamily="49" charset="0"/>
              </a:rPr>
              <a:t>&lt;</a:t>
            </a:r>
            <a:r>
              <a:rPr lang="en-US" altLang="en-PK" dirty="0" err="1">
                <a:solidFill>
                  <a:srgbClr val="0070C0"/>
                </a:solidFill>
                <a:latin typeface="Consolas" panose="020B0609020204030204" pitchFamily="49" charset="0"/>
              </a:rPr>
              <a:t>string.h</a:t>
            </a:r>
            <a:r>
              <a:rPr lang="en-US" altLang="en-PK" dirty="0">
                <a:solidFill>
                  <a:srgbClr val="0070C0"/>
                </a:solidFill>
                <a:latin typeface="Consolas" panose="020B0609020204030204" pitchFamily="49" charset="0"/>
              </a:rPr>
              <a:t>&gt;  					 </a:t>
            </a:r>
            <a:r>
              <a:rPr lang="en-US" altLang="en-PK" dirty="0">
                <a:latin typeface="Consolas" panose="020B0609020204030204" pitchFamily="49" charset="0"/>
              </a:rPr>
              <a:t>#include </a:t>
            </a:r>
            <a:r>
              <a:rPr lang="en-US" altLang="en-PK" dirty="0">
                <a:solidFill>
                  <a:srgbClr val="0070C0"/>
                </a:solidFill>
                <a:latin typeface="Consolas" panose="020B0609020204030204" pitchFamily="49" charset="0"/>
              </a:rPr>
              <a:t>&lt;</a:t>
            </a:r>
            <a:r>
              <a:rPr lang="en-US" altLang="en-PK" dirty="0" err="1">
                <a:solidFill>
                  <a:srgbClr val="0070C0"/>
                </a:solidFill>
                <a:latin typeface="Consolas" panose="020B0609020204030204" pitchFamily="49" charset="0"/>
              </a:rPr>
              <a:t>cstring</a:t>
            </a:r>
            <a:r>
              <a:rPr lang="en-US" altLang="en-PK" dirty="0">
                <a:solidFill>
                  <a:srgbClr val="0070C0"/>
                </a:solidFill>
                <a:latin typeface="Consolas" panose="020B0609020204030204" pitchFamily="49" charset="0"/>
              </a:rPr>
              <a:t>&gt;</a:t>
            </a:r>
          </a:p>
          <a:p>
            <a:pPr marL="0" indent="0">
              <a:lnSpc>
                <a:spcPct val="80000"/>
              </a:lnSpc>
              <a:buNone/>
            </a:pPr>
            <a:r>
              <a:rPr lang="en-US" altLang="en-PK" dirty="0">
                <a:solidFill>
                  <a:srgbClr val="0070C0"/>
                </a:solidFill>
                <a:latin typeface="Consolas" panose="020B0609020204030204" pitchFamily="49" charset="0"/>
              </a:rPr>
              <a:t>String class			C language header 							file</a:t>
            </a:r>
          </a:p>
          <a:p>
            <a:pPr marL="0" indent="0">
              <a:lnSpc>
                <a:spcPct val="80000"/>
              </a:lnSpc>
              <a:buNone/>
            </a:pPr>
            <a:endParaRPr lang="en-US" altLang="en-PK" dirty="0">
              <a:solidFill>
                <a:srgbClr val="0070C0"/>
              </a:solidFill>
              <a:latin typeface="Consolas" panose="020B0609020204030204" pitchFamily="49" charset="0"/>
            </a:endParaRPr>
          </a:p>
          <a:p>
            <a:pPr marL="0" indent="0">
              <a:lnSpc>
                <a:spcPct val="80000"/>
              </a:lnSpc>
              <a:buNone/>
            </a:pPr>
            <a:r>
              <a:rPr lang="en-US" altLang="en-PK" dirty="0">
                <a:latin typeface="Consolas" panose="020B0609020204030204" pitchFamily="49" charset="0"/>
              </a:rPr>
              <a:t>Stores strings as </a:t>
            </a:r>
            <a:r>
              <a:rPr lang="en-US" altLang="en-PK" dirty="0">
                <a:solidFill>
                  <a:srgbClr val="0070C0"/>
                </a:solidFill>
                <a:latin typeface="Consolas" panose="020B0609020204030204" pitchFamily="49" charset="0"/>
              </a:rPr>
              <a:t>char arrays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26B6D-FB52-0AE2-F37A-1E7412B2EA91}"/>
              </a:ext>
            </a:extLst>
          </p:cNvPr>
          <p:cNvSpPr>
            <a:spLocks noGrp="1"/>
          </p:cNvSpPr>
          <p:nvPr>
            <p:ph type="title"/>
          </p:nvPr>
        </p:nvSpPr>
        <p:spPr/>
        <p:txBody>
          <a:bodyPr/>
          <a:lstStyle/>
          <a:p>
            <a:r>
              <a:rPr lang="en-US" dirty="0"/>
              <a:t>Example</a:t>
            </a:r>
            <a:endParaRPr lang="en-PK" dirty="0"/>
          </a:p>
        </p:txBody>
      </p:sp>
      <p:sp>
        <p:nvSpPr>
          <p:cNvPr id="4" name="Footer Placeholder 3">
            <a:extLst>
              <a:ext uri="{FF2B5EF4-FFF2-40B4-BE49-F238E27FC236}">
                <a16:creationId xmlns:a16="http://schemas.microsoft.com/office/drawing/2014/main" id="{24CB5218-53F3-A2FA-916E-2645E0BD3668}"/>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6C59C7EB-EA5E-50B3-D390-4503DAB1BA96}"/>
              </a:ext>
            </a:extLst>
          </p:cNvPr>
          <p:cNvSpPr>
            <a:spLocks noGrp="1"/>
          </p:cNvSpPr>
          <p:nvPr>
            <p:ph type="sldNum" sz="quarter" idx="12"/>
          </p:nvPr>
        </p:nvSpPr>
        <p:spPr/>
        <p:txBody>
          <a:bodyPr/>
          <a:lstStyle/>
          <a:p>
            <a:fld id="{51845F5A-061D-4825-9AE9-D7794091C6CF}" type="slidenum">
              <a:rPr lang="en-US" smtClean="0"/>
              <a:t>13</a:t>
            </a:fld>
            <a:endParaRPr lang="en-US" dirty="0"/>
          </a:p>
        </p:txBody>
      </p:sp>
      <p:pic>
        <p:nvPicPr>
          <p:cNvPr id="6" name="Picture 2">
            <a:extLst>
              <a:ext uri="{FF2B5EF4-FFF2-40B4-BE49-F238E27FC236}">
                <a16:creationId xmlns:a16="http://schemas.microsoft.com/office/drawing/2014/main" id="{3BCDB5B3-AF1A-EA0B-7F97-1B2009304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413163"/>
            <a:ext cx="58674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574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181EEF4-B931-4B3B-8648-F696C69CB7D7}"/>
              </a:ext>
            </a:extLst>
          </p:cNvPr>
          <p:cNvSpPr>
            <a:spLocks noGrp="1" noChangeArrowheads="1"/>
          </p:cNvSpPr>
          <p:nvPr>
            <p:ph type="title"/>
          </p:nvPr>
        </p:nvSpPr>
        <p:spPr>
          <a:xfrm>
            <a:off x="1828800" y="152400"/>
            <a:ext cx="7772400" cy="1143000"/>
          </a:xfrm>
        </p:spPr>
        <p:txBody>
          <a:bodyPr/>
          <a:lstStyle/>
          <a:p>
            <a:pPr eaLnBrk="1" hangingPunct="1"/>
            <a:r>
              <a:rPr lang="en-US" altLang="en-US"/>
              <a:t>C - Strings  </a:t>
            </a:r>
          </a:p>
        </p:txBody>
      </p:sp>
      <p:sp>
        <p:nvSpPr>
          <p:cNvPr id="20483" name="Rectangle 3">
            <a:extLst>
              <a:ext uri="{FF2B5EF4-FFF2-40B4-BE49-F238E27FC236}">
                <a16:creationId xmlns:a16="http://schemas.microsoft.com/office/drawing/2014/main" id="{476AE5D9-87B9-4974-8DF9-88DEE4AF0480}"/>
              </a:ext>
            </a:extLst>
          </p:cNvPr>
          <p:cNvSpPr>
            <a:spLocks noGrp="1" noChangeArrowheads="1"/>
          </p:cNvSpPr>
          <p:nvPr>
            <p:ph idx="1"/>
          </p:nvPr>
        </p:nvSpPr>
        <p:spPr>
          <a:xfrm>
            <a:off x="1676400" y="1676400"/>
            <a:ext cx="8686800" cy="4648200"/>
          </a:xfrm>
        </p:spPr>
        <p:txBody>
          <a:bodyPr/>
          <a:lstStyle/>
          <a:p>
            <a:pPr eaLnBrk="1" hangingPunct="1">
              <a:lnSpc>
                <a:spcPct val="80000"/>
              </a:lnSpc>
              <a:defRPr/>
            </a:pPr>
            <a:r>
              <a:rPr lang="en-US" dirty="0"/>
              <a:t>In C++, a C-string is a </a:t>
            </a:r>
            <a:r>
              <a:rPr lang="en-US" dirty="0">
                <a:solidFill>
                  <a:srgbClr val="0070C0"/>
                </a:solidFill>
              </a:rPr>
              <a:t>sequence of characters </a:t>
            </a:r>
            <a:r>
              <a:rPr lang="en-US" dirty="0"/>
              <a:t>stored in consecutive memory locations (</a:t>
            </a:r>
            <a:r>
              <a:rPr lang="en-US" dirty="0">
                <a:solidFill>
                  <a:srgbClr val="0070C0"/>
                </a:solidFill>
              </a:rPr>
              <a:t>array</a:t>
            </a:r>
            <a:r>
              <a:rPr lang="en-US" dirty="0"/>
              <a:t>), </a:t>
            </a:r>
            <a:r>
              <a:rPr lang="en-US" dirty="0">
                <a:solidFill>
                  <a:srgbClr val="0070C0"/>
                </a:solidFill>
              </a:rPr>
              <a:t>terminated by a null character</a:t>
            </a:r>
            <a:r>
              <a:rPr lang="en-US" dirty="0"/>
              <a:t>.</a:t>
            </a:r>
          </a:p>
          <a:p>
            <a:pPr eaLnBrk="1" hangingPunct="1">
              <a:lnSpc>
                <a:spcPct val="80000"/>
              </a:lnSpc>
              <a:defRPr/>
            </a:pPr>
            <a:endParaRPr lang="en-US" dirty="0">
              <a:solidFill>
                <a:srgbClr val="0070C0"/>
              </a:solidFill>
              <a:latin typeface="Consolas" panose="020B0609020204030204" pitchFamily="49" charset="0"/>
            </a:endParaRPr>
          </a:p>
          <a:p>
            <a:pPr marL="0" indent="0">
              <a:lnSpc>
                <a:spcPct val="80000"/>
              </a:lnSpc>
              <a:buNone/>
              <a:defRPr/>
            </a:pPr>
            <a:r>
              <a:rPr lang="en-US" dirty="0">
                <a:latin typeface="Consolas" panose="020B0609020204030204" pitchFamily="49" charset="0"/>
              </a:rPr>
              <a:t>string name= “Bailey”;</a:t>
            </a:r>
          </a:p>
          <a:p>
            <a:pPr marL="0" indent="0">
              <a:lnSpc>
                <a:spcPct val="80000"/>
              </a:lnSpc>
              <a:buNone/>
              <a:defRPr/>
            </a:pPr>
            <a:endParaRPr lang="en-US" dirty="0">
              <a:latin typeface="Consolas" panose="020B0609020204030204" pitchFamily="49" charset="0"/>
            </a:endParaRPr>
          </a:p>
          <a:p>
            <a:pPr marL="0" indent="0">
              <a:lnSpc>
                <a:spcPct val="80000"/>
              </a:lnSpc>
              <a:buNone/>
              <a:defRPr/>
            </a:pPr>
            <a:endParaRPr lang="en-US" dirty="0">
              <a:latin typeface="Consolas" panose="020B0609020204030204" pitchFamily="49" charset="0"/>
            </a:endParaRPr>
          </a:p>
          <a:p>
            <a:pPr marL="0" indent="0">
              <a:lnSpc>
                <a:spcPct val="80000"/>
              </a:lnSpc>
              <a:buNone/>
              <a:defRPr/>
            </a:pPr>
            <a:endParaRPr lang="en-US" dirty="0">
              <a:latin typeface="Consolas" panose="020B0609020204030204" pitchFamily="49" charset="0"/>
            </a:endParaRPr>
          </a:p>
          <a:p>
            <a:pPr marL="0" indent="0">
              <a:lnSpc>
                <a:spcPct val="80000"/>
              </a:lnSpc>
              <a:buNone/>
              <a:defRPr/>
            </a:pPr>
            <a:endParaRPr lang="en-US" dirty="0">
              <a:latin typeface="Consolas" panose="020B0609020204030204" pitchFamily="49" charset="0"/>
            </a:endParaRPr>
          </a:p>
          <a:p>
            <a:pPr marL="0" indent="0">
              <a:lnSpc>
                <a:spcPct val="80000"/>
              </a:lnSpc>
              <a:buNone/>
              <a:defRPr/>
            </a:pPr>
            <a:r>
              <a:rPr lang="en-US" b="1" dirty="0">
                <a:solidFill>
                  <a:srgbClr val="FF0000"/>
                </a:solidFill>
                <a:latin typeface="Consolas" panose="020B0609020204030204" pitchFamily="49" charset="0"/>
              </a:rPr>
              <a:t>   \0</a:t>
            </a:r>
            <a:r>
              <a:rPr lang="en-US" dirty="0">
                <a:latin typeface="Consolas" panose="020B0609020204030204" pitchFamily="49" charset="0"/>
              </a:rPr>
              <a:t> is the NULL character</a:t>
            </a:r>
          </a:p>
          <a:p>
            <a:pPr marL="0" indent="0">
              <a:lnSpc>
                <a:spcPct val="80000"/>
              </a:lnSpc>
              <a:buNone/>
              <a:defRPr/>
            </a:pPr>
            <a:endParaRPr lang="en-US" dirty="0">
              <a:solidFill>
                <a:srgbClr val="0070C0"/>
              </a:solidFill>
              <a:latin typeface="Consolas" panose="020B0609020204030204" pitchFamily="49" charset="0"/>
            </a:endParaRPr>
          </a:p>
          <a:p>
            <a:pPr marL="0" indent="0">
              <a:lnSpc>
                <a:spcPct val="80000"/>
              </a:lnSpc>
              <a:buNone/>
              <a:defRPr/>
            </a:pPr>
            <a:endParaRPr lang="en-US" dirty="0">
              <a:solidFill>
                <a:srgbClr val="0070C0"/>
              </a:solidFill>
              <a:latin typeface="Consolas" panose="020B0609020204030204" pitchFamily="49" charset="0"/>
            </a:endParaRPr>
          </a:p>
        </p:txBody>
      </p:sp>
      <p:graphicFrame>
        <p:nvGraphicFramePr>
          <p:cNvPr id="2" name="Table 2">
            <a:extLst>
              <a:ext uri="{FF2B5EF4-FFF2-40B4-BE49-F238E27FC236}">
                <a16:creationId xmlns:a16="http://schemas.microsoft.com/office/drawing/2014/main" id="{5537BB72-5EB5-4F26-AABB-96386CC54E72}"/>
              </a:ext>
            </a:extLst>
          </p:cNvPr>
          <p:cNvGraphicFramePr>
            <a:graphicFrameLocks noGrp="1"/>
          </p:cNvGraphicFramePr>
          <p:nvPr/>
        </p:nvGraphicFramePr>
        <p:xfrm>
          <a:off x="1820864" y="4060825"/>
          <a:ext cx="6095999"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tc>
                  <a:txBody>
                    <a:bodyPr/>
                    <a:lstStyle/>
                    <a:p>
                      <a:pPr algn="ctr"/>
                      <a:r>
                        <a:rPr lang="en-US" sz="3600" b="1" dirty="0"/>
                        <a:t>e</a:t>
                      </a:r>
                      <a:endParaRPr lang="en-PK" sz="3600" b="1" dirty="0"/>
                    </a:p>
                  </a:txBody>
                  <a:tcPr marT="45635" marB="45635"/>
                </a:tc>
                <a:tc>
                  <a:txBody>
                    <a:bodyPr/>
                    <a:lstStyle/>
                    <a:p>
                      <a:pPr algn="ctr"/>
                      <a:r>
                        <a:rPr lang="en-US" sz="3600" b="1" dirty="0"/>
                        <a:t>y</a:t>
                      </a:r>
                      <a:endParaRPr lang="en-PK" sz="3600" b="1" dirty="0"/>
                    </a:p>
                  </a:txBody>
                  <a:tcPr marT="45635" marB="45635"/>
                </a:tc>
                <a:tc>
                  <a:txBody>
                    <a:bodyPr/>
                    <a:lstStyle/>
                    <a:p>
                      <a:pPr algn="ctr"/>
                      <a:r>
                        <a:rPr lang="en-US" sz="3600" b="1" dirty="0"/>
                        <a:t>\0</a:t>
                      </a:r>
                      <a:endParaRPr lang="en-PK" sz="3600" b="1" dirty="0"/>
                    </a:p>
                  </a:txBody>
                  <a:tcPr marT="45635" marB="45635"/>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16769C5A-1F24-4E64-BFC7-EF98F73A86F5}"/>
              </a:ext>
            </a:extLst>
          </p:cNvPr>
          <p:cNvSpPr txBox="1">
            <a:spLocks noChangeArrowheads="1"/>
          </p:cNvSpPr>
          <p:nvPr/>
        </p:nvSpPr>
        <p:spPr bwMode="auto">
          <a:xfrm>
            <a:off x="1828801" y="4789489"/>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a:solidFill>
                  <a:srgbClr val="0070C0"/>
                </a:solidFill>
              </a:rPr>
              <a:t>  0       1       2       3        4       5       6 </a:t>
            </a:r>
            <a:endParaRPr lang="en-PK" altLang="en-PK" sz="3200" b="1">
              <a:solidFill>
                <a:srgbClr val="0070C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0483">
                                            <p:txEl>
                                              <p:pRg st="7" end="7"/>
                                            </p:txEl>
                                          </p:spTgt>
                                        </p:tgtEl>
                                        <p:attrNameLst>
                                          <p:attrName>style.visibility</p:attrName>
                                        </p:attrNameLst>
                                      </p:cBhvr>
                                      <p:to>
                                        <p:strVal val="visible"/>
                                      </p:to>
                                    </p:set>
                                    <p:anim calcmode="lin" valueType="num">
                                      <p:cBhvr additive="base">
                                        <p:cTn id="17" dur="500" fill="hold"/>
                                        <p:tgtEl>
                                          <p:spTgt spid="20483">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48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287E1268-78EF-4FD8-AE98-8EA7CC2931F1}"/>
              </a:ext>
            </a:extLst>
          </p:cNvPr>
          <p:cNvSpPr>
            <a:spLocks noGrp="1" noChangeArrowheads="1"/>
          </p:cNvSpPr>
          <p:nvPr>
            <p:ph type="title"/>
          </p:nvPr>
        </p:nvSpPr>
        <p:spPr>
          <a:xfrm>
            <a:off x="1828800" y="152400"/>
            <a:ext cx="7772400" cy="1143000"/>
          </a:xfrm>
        </p:spPr>
        <p:txBody>
          <a:bodyPr/>
          <a:lstStyle/>
          <a:p>
            <a:pPr eaLnBrk="1" hangingPunct="1"/>
            <a:r>
              <a:rPr lang="en-US" altLang="en-US" dirty="0"/>
              <a:t>Character Arrays </a:t>
            </a:r>
          </a:p>
        </p:txBody>
      </p:sp>
      <p:sp>
        <p:nvSpPr>
          <p:cNvPr id="20483" name="Rectangle 3">
            <a:extLst>
              <a:ext uri="{FF2B5EF4-FFF2-40B4-BE49-F238E27FC236}">
                <a16:creationId xmlns:a16="http://schemas.microsoft.com/office/drawing/2014/main" id="{FFD26139-9260-4172-B376-D5538AF73547}"/>
              </a:ext>
            </a:extLst>
          </p:cNvPr>
          <p:cNvSpPr>
            <a:spLocks noGrp="1" noChangeArrowheads="1"/>
          </p:cNvSpPr>
          <p:nvPr>
            <p:ph idx="1"/>
          </p:nvPr>
        </p:nvSpPr>
        <p:spPr>
          <a:xfrm>
            <a:off x="1676400" y="1676400"/>
            <a:ext cx="8915400" cy="4648200"/>
          </a:xfrm>
        </p:spPr>
        <p:txBody>
          <a:bodyPr/>
          <a:lstStyle/>
          <a:p>
            <a:pPr eaLnBrk="1" hangingPunct="1">
              <a:lnSpc>
                <a:spcPct val="80000"/>
              </a:lnSpc>
              <a:defRPr/>
            </a:pPr>
            <a:r>
              <a:rPr lang="en-US" dirty="0">
                <a:latin typeface="Consolas" panose="020B0609020204030204" pitchFamily="49" charset="0"/>
              </a:rPr>
              <a:t>Be careful, every character array is </a:t>
            </a:r>
            <a:r>
              <a:rPr lang="en-US" dirty="0">
                <a:solidFill>
                  <a:srgbClr val="0070C0"/>
                </a:solidFill>
                <a:latin typeface="Consolas" panose="020B0609020204030204" pitchFamily="49" charset="0"/>
              </a:rPr>
              <a:t>not a string, </a:t>
            </a:r>
            <a:r>
              <a:rPr lang="en-US" u="sng" dirty="0">
                <a:solidFill>
                  <a:srgbClr val="0070C0"/>
                </a:solidFill>
                <a:latin typeface="Consolas" panose="020B0609020204030204" pitchFamily="49" charset="0"/>
              </a:rPr>
              <a:t>however the behavior is similar</a:t>
            </a:r>
            <a:endParaRPr lang="en-US" dirty="0">
              <a:latin typeface="Consolas" panose="020B0609020204030204" pitchFamily="49" charset="0"/>
            </a:endParaRPr>
          </a:p>
          <a:p>
            <a:pPr eaLnBrk="1" hangingPunct="1">
              <a:lnSpc>
                <a:spcPct val="80000"/>
              </a:lnSpc>
              <a:defRPr/>
            </a:pPr>
            <a:endParaRPr lang="en-US" dirty="0">
              <a:latin typeface="Consolas" panose="020B0609020204030204" pitchFamily="49" charset="0"/>
            </a:endParaRPr>
          </a:p>
          <a:p>
            <a:pPr marL="0" indent="0">
              <a:lnSpc>
                <a:spcPct val="80000"/>
              </a:lnSpc>
              <a:buNone/>
              <a:defRPr/>
            </a:pPr>
            <a:r>
              <a:rPr lang="en-US" dirty="0">
                <a:latin typeface="Consolas" panose="020B0609020204030204" pitchFamily="49" charset="0"/>
              </a:rPr>
              <a:t>char name[7]= {‘B’,’a’,’</a:t>
            </a:r>
            <a:r>
              <a:rPr lang="en-US" dirty="0" err="1">
                <a:latin typeface="Consolas" panose="020B0609020204030204" pitchFamily="49" charset="0"/>
              </a:rPr>
              <a:t>i</a:t>
            </a:r>
            <a:r>
              <a:rPr lang="en-US" dirty="0">
                <a:latin typeface="Consolas" panose="020B0609020204030204" pitchFamily="49" charset="0"/>
              </a:rPr>
              <a:t>’,’</a:t>
            </a:r>
            <a:r>
              <a:rPr lang="en-US" dirty="0" err="1">
                <a:latin typeface="Consolas" panose="020B0609020204030204" pitchFamily="49" charset="0"/>
              </a:rPr>
              <a:t>l’,’e’,’y’,’y</a:t>
            </a:r>
            <a:r>
              <a:rPr lang="en-US" dirty="0">
                <a:latin typeface="Consolas" panose="020B0609020204030204" pitchFamily="49" charset="0"/>
              </a:rPr>
              <a:t>’};</a:t>
            </a:r>
          </a:p>
          <a:p>
            <a:pPr marL="0" indent="0">
              <a:lnSpc>
                <a:spcPct val="80000"/>
              </a:lnSpc>
              <a:buNone/>
              <a:defRPr/>
            </a:pPr>
            <a:endParaRPr lang="en-US" dirty="0">
              <a:solidFill>
                <a:srgbClr val="0070C0"/>
              </a:solidFill>
              <a:latin typeface="Consolas" panose="020B0609020204030204" pitchFamily="49" charset="0"/>
            </a:endParaRPr>
          </a:p>
          <a:p>
            <a:pPr marL="0" indent="0">
              <a:lnSpc>
                <a:spcPct val="80000"/>
              </a:lnSpc>
              <a:buNone/>
              <a:defRPr/>
            </a:pPr>
            <a:endParaRPr lang="en-US" dirty="0">
              <a:solidFill>
                <a:srgbClr val="0070C0"/>
              </a:solidFill>
              <a:latin typeface="Consolas" panose="020B0609020204030204" pitchFamily="49" charset="0"/>
            </a:endParaRPr>
          </a:p>
        </p:txBody>
      </p:sp>
      <p:graphicFrame>
        <p:nvGraphicFramePr>
          <p:cNvPr id="2" name="Table 2">
            <a:extLst>
              <a:ext uri="{FF2B5EF4-FFF2-40B4-BE49-F238E27FC236}">
                <a16:creationId xmlns:a16="http://schemas.microsoft.com/office/drawing/2014/main" id="{C720B286-AC44-41AC-B068-755AEEDB7F09}"/>
              </a:ext>
            </a:extLst>
          </p:cNvPr>
          <p:cNvGraphicFramePr>
            <a:graphicFrameLocks noGrp="1"/>
          </p:cNvGraphicFramePr>
          <p:nvPr>
            <p:extLst>
              <p:ext uri="{D42A27DB-BD31-4B8C-83A1-F6EECF244321}">
                <p14:modId xmlns:p14="http://schemas.microsoft.com/office/powerpoint/2010/main" val="2701259663"/>
              </p:ext>
            </p:extLst>
          </p:nvPr>
        </p:nvGraphicFramePr>
        <p:xfrm>
          <a:off x="2552557" y="3588542"/>
          <a:ext cx="6095999"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tc>
                  <a:txBody>
                    <a:bodyPr/>
                    <a:lstStyle/>
                    <a:p>
                      <a:pPr algn="ctr"/>
                      <a:r>
                        <a:rPr lang="en-US" sz="3600" b="1" dirty="0"/>
                        <a:t>e</a:t>
                      </a:r>
                      <a:endParaRPr lang="en-PK" sz="3600" b="1" dirty="0"/>
                    </a:p>
                  </a:txBody>
                  <a:tcPr marT="45635" marB="45635"/>
                </a:tc>
                <a:tc>
                  <a:txBody>
                    <a:bodyPr/>
                    <a:lstStyle/>
                    <a:p>
                      <a:pPr algn="ctr"/>
                      <a:r>
                        <a:rPr lang="en-US" sz="3600" b="1" dirty="0"/>
                        <a:t>y</a:t>
                      </a:r>
                      <a:endParaRPr lang="en-PK" sz="3600" b="1" dirty="0"/>
                    </a:p>
                  </a:txBody>
                  <a:tcPr marT="45635" marB="45635"/>
                </a:tc>
                <a:tc>
                  <a:txBody>
                    <a:bodyPr/>
                    <a:lstStyle/>
                    <a:p>
                      <a:pPr algn="ctr"/>
                      <a:r>
                        <a:rPr lang="en-US" sz="3600" b="1" dirty="0"/>
                        <a:t>y</a:t>
                      </a:r>
                      <a:endParaRPr lang="en-PK" sz="3600" b="1" dirty="0"/>
                    </a:p>
                  </a:txBody>
                  <a:tcPr marT="45635" marB="45635"/>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330FC4CF-525F-4285-86C9-8DF03934AF2F}"/>
              </a:ext>
            </a:extLst>
          </p:cNvPr>
          <p:cNvSpPr txBox="1">
            <a:spLocks noChangeArrowheads="1"/>
          </p:cNvSpPr>
          <p:nvPr/>
        </p:nvSpPr>
        <p:spPr bwMode="auto">
          <a:xfrm>
            <a:off x="2560494" y="4317206"/>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a:solidFill>
                  <a:srgbClr val="0070C0"/>
                </a:solidFill>
              </a:rPr>
              <a:t>  0       1       2       3        4       5       6 </a:t>
            </a:r>
            <a:endParaRPr lang="en-PK" altLang="en-PK" sz="3200" b="1">
              <a:solidFill>
                <a:srgbClr val="0070C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a:extLst>
              <a:ext uri="{FF2B5EF4-FFF2-40B4-BE49-F238E27FC236}">
                <a16:creationId xmlns:a16="http://schemas.microsoft.com/office/drawing/2014/main" id="{EFA9BE99-BA63-4A55-B7E3-1D505F56549D}"/>
              </a:ext>
            </a:extLst>
          </p:cNvPr>
          <p:cNvSpPr>
            <a:spLocks noGrp="1" noChangeArrowheads="1"/>
          </p:cNvSpPr>
          <p:nvPr>
            <p:ph type="title"/>
          </p:nvPr>
        </p:nvSpPr>
        <p:spPr>
          <a:xfrm>
            <a:off x="1828800" y="152400"/>
            <a:ext cx="7772400" cy="1143000"/>
          </a:xfrm>
        </p:spPr>
        <p:txBody>
          <a:bodyPr/>
          <a:lstStyle/>
          <a:p>
            <a:pPr eaLnBrk="1" hangingPunct="1"/>
            <a:r>
              <a:rPr lang="en-US" altLang="en-US" dirty="0"/>
              <a:t>Character Arrays </a:t>
            </a:r>
          </a:p>
        </p:txBody>
      </p:sp>
      <p:sp>
        <p:nvSpPr>
          <p:cNvPr id="20483" name="Rectangle 3">
            <a:extLst>
              <a:ext uri="{FF2B5EF4-FFF2-40B4-BE49-F238E27FC236}">
                <a16:creationId xmlns:a16="http://schemas.microsoft.com/office/drawing/2014/main" id="{CEE2714B-EE87-4EE1-86C5-D7202A9AB6F6}"/>
              </a:ext>
            </a:extLst>
          </p:cNvPr>
          <p:cNvSpPr>
            <a:spLocks noGrp="1" noChangeArrowheads="1"/>
          </p:cNvSpPr>
          <p:nvPr>
            <p:ph idx="1"/>
          </p:nvPr>
        </p:nvSpPr>
        <p:spPr>
          <a:xfrm>
            <a:off x="1676400" y="1676400"/>
            <a:ext cx="8915400" cy="4648200"/>
          </a:xfrm>
        </p:spPr>
        <p:txBody>
          <a:bodyPr/>
          <a:lstStyle/>
          <a:p>
            <a:pPr eaLnBrk="1" hangingPunct="1">
              <a:lnSpc>
                <a:spcPct val="80000"/>
              </a:lnSpc>
              <a:defRPr/>
            </a:pPr>
            <a:r>
              <a:rPr lang="en-US" dirty="0"/>
              <a:t>Character array initialized with </a:t>
            </a:r>
            <a:r>
              <a:rPr lang="en-US" dirty="0">
                <a:solidFill>
                  <a:srgbClr val="FF0000"/>
                </a:solidFill>
              </a:rPr>
              <a:t>string literal</a:t>
            </a:r>
          </a:p>
          <a:p>
            <a:pPr eaLnBrk="1" hangingPunct="1">
              <a:lnSpc>
                <a:spcPct val="80000"/>
              </a:lnSpc>
              <a:defRPr/>
            </a:pPr>
            <a:endParaRPr lang="en-US" dirty="0">
              <a:latin typeface="Consolas" panose="020B0609020204030204" pitchFamily="49" charset="0"/>
            </a:endParaRPr>
          </a:p>
          <a:p>
            <a:pPr marL="0" indent="0">
              <a:lnSpc>
                <a:spcPct val="80000"/>
              </a:lnSpc>
              <a:buNone/>
              <a:defRPr/>
            </a:pPr>
            <a:r>
              <a:rPr lang="en-US" dirty="0">
                <a:latin typeface="Consolas" panose="020B0609020204030204" pitchFamily="49" charset="0"/>
              </a:rPr>
              <a:t>char name[7]=“Bail”; </a:t>
            </a:r>
            <a:r>
              <a:rPr lang="en-US" sz="2000" dirty="0">
                <a:latin typeface="Consolas" panose="020B0609020204030204" pitchFamily="49" charset="0"/>
              </a:rPr>
              <a:t>//always stores \0 at the end</a:t>
            </a:r>
          </a:p>
          <a:p>
            <a:pPr marL="0" indent="0">
              <a:lnSpc>
                <a:spcPct val="80000"/>
              </a:lnSpc>
              <a:buNone/>
              <a:defRPr/>
            </a:pPr>
            <a:endParaRPr lang="en-US" dirty="0">
              <a:solidFill>
                <a:srgbClr val="0070C0"/>
              </a:solidFill>
              <a:latin typeface="Consolas" panose="020B0609020204030204" pitchFamily="49" charset="0"/>
            </a:endParaRPr>
          </a:p>
          <a:p>
            <a:pPr eaLnBrk="1" hangingPunct="1">
              <a:lnSpc>
                <a:spcPct val="80000"/>
              </a:lnSpc>
              <a:defRPr/>
            </a:pPr>
            <a:r>
              <a:rPr lang="en-US" dirty="0"/>
              <a:t>If initializer values of a char array are </a:t>
            </a:r>
            <a:r>
              <a:rPr lang="en-US" dirty="0">
                <a:solidFill>
                  <a:srgbClr val="0070C0"/>
                </a:solidFill>
              </a:rPr>
              <a:t>less than array size</a:t>
            </a:r>
            <a:r>
              <a:rPr lang="en-US" dirty="0"/>
              <a:t>, remaining filled with </a:t>
            </a:r>
            <a:r>
              <a:rPr lang="en-US" dirty="0">
                <a:solidFill>
                  <a:srgbClr val="0070C0"/>
                </a:solidFill>
              </a:rPr>
              <a:t>null character – </a:t>
            </a:r>
            <a:r>
              <a:rPr lang="en-US" dirty="0"/>
              <a:t>can treat </a:t>
            </a:r>
            <a:r>
              <a:rPr lang="en-US" dirty="0">
                <a:solidFill>
                  <a:srgbClr val="0070C0"/>
                </a:solidFill>
              </a:rPr>
              <a:t>array like a string</a:t>
            </a:r>
          </a:p>
        </p:txBody>
      </p:sp>
      <p:graphicFrame>
        <p:nvGraphicFramePr>
          <p:cNvPr id="2" name="Table 2">
            <a:extLst>
              <a:ext uri="{FF2B5EF4-FFF2-40B4-BE49-F238E27FC236}">
                <a16:creationId xmlns:a16="http://schemas.microsoft.com/office/drawing/2014/main" id="{D9240671-BA98-4FA2-B892-2DE28BE7D730}"/>
              </a:ext>
            </a:extLst>
          </p:cNvPr>
          <p:cNvGraphicFramePr>
            <a:graphicFrameLocks noGrp="1"/>
          </p:cNvGraphicFramePr>
          <p:nvPr/>
        </p:nvGraphicFramePr>
        <p:xfrm>
          <a:off x="1773239" y="5010150"/>
          <a:ext cx="6095999"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tc>
                  <a:txBody>
                    <a:bodyPr/>
                    <a:lstStyle/>
                    <a:p>
                      <a:pPr algn="ctr"/>
                      <a:r>
                        <a:rPr lang="en-US" sz="3600" b="1" dirty="0">
                          <a:solidFill>
                            <a:srgbClr val="FF0000"/>
                          </a:solidFill>
                        </a:rPr>
                        <a:t>\0</a:t>
                      </a:r>
                      <a:endParaRPr lang="en-PK" sz="3600" b="1" dirty="0">
                        <a:solidFill>
                          <a:srgbClr val="FF0000"/>
                        </a:solidFill>
                      </a:endParaRPr>
                    </a:p>
                  </a:txBody>
                  <a:tcPr marT="45635" marB="45635"/>
                </a:tc>
                <a:tc>
                  <a:txBody>
                    <a:bodyPr/>
                    <a:lstStyle/>
                    <a:p>
                      <a:pPr algn="ctr"/>
                      <a:r>
                        <a:rPr lang="en-US" sz="3600" b="1" dirty="0">
                          <a:solidFill>
                            <a:srgbClr val="FF0000"/>
                          </a:solidFill>
                        </a:rPr>
                        <a:t>\0</a:t>
                      </a:r>
                      <a:endParaRPr lang="en-PK" sz="3600" b="1" dirty="0">
                        <a:solidFill>
                          <a:srgbClr val="FF0000"/>
                        </a:solidFill>
                      </a:endParaRPr>
                    </a:p>
                  </a:txBody>
                  <a:tcPr marT="45635" marB="45635"/>
                </a:tc>
                <a:tc>
                  <a:txBody>
                    <a:bodyPr/>
                    <a:lstStyle/>
                    <a:p>
                      <a:pPr algn="ctr"/>
                      <a:r>
                        <a:rPr lang="en-US" sz="3600" b="1" dirty="0">
                          <a:solidFill>
                            <a:srgbClr val="FF0000"/>
                          </a:solidFill>
                        </a:rPr>
                        <a:t>\0</a:t>
                      </a:r>
                      <a:endParaRPr lang="en-PK" sz="3600" b="1" dirty="0">
                        <a:solidFill>
                          <a:srgbClr val="FF0000"/>
                        </a:solidFill>
                      </a:endParaRPr>
                    </a:p>
                  </a:txBody>
                  <a:tcPr marT="45635" marB="45635"/>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5A440391-3429-4AD9-B95A-68D3168B996D}"/>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a:solidFill>
                  <a:srgbClr val="0070C0"/>
                </a:solidFill>
              </a:rPr>
              <a:t>  0       1       2       3        4       5       6 </a:t>
            </a:r>
            <a:endParaRPr lang="en-PK" altLang="en-PK" sz="3200" b="1">
              <a:solidFill>
                <a:srgbClr val="0070C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83">
                                            <p:txEl>
                                              <p:pRg st="4" end="4"/>
                                            </p:txEl>
                                          </p:spTgt>
                                        </p:tgtEl>
                                        <p:attrNameLst>
                                          <p:attrName>style.visibility</p:attrName>
                                        </p:attrNameLst>
                                      </p:cBhvr>
                                      <p:to>
                                        <p:strVal val="visible"/>
                                      </p:to>
                                    </p:set>
                                    <p:animEffect transition="in" filter="fade">
                                      <p:cBhvr>
                                        <p:cTn id="12" dur="500"/>
                                        <p:tgtEl>
                                          <p:spTgt spid="2048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a:extLst>
              <a:ext uri="{FF2B5EF4-FFF2-40B4-BE49-F238E27FC236}">
                <a16:creationId xmlns:a16="http://schemas.microsoft.com/office/drawing/2014/main" id="{405DEFA0-8373-468C-BE97-61FC077460A2}"/>
              </a:ext>
            </a:extLst>
          </p:cNvPr>
          <p:cNvSpPr>
            <a:spLocks noGrp="1" noChangeArrowheads="1"/>
          </p:cNvSpPr>
          <p:nvPr>
            <p:ph type="title"/>
          </p:nvPr>
        </p:nvSpPr>
        <p:spPr>
          <a:xfrm>
            <a:off x="1828800" y="152400"/>
            <a:ext cx="7772400" cy="1143000"/>
          </a:xfrm>
        </p:spPr>
        <p:txBody>
          <a:bodyPr/>
          <a:lstStyle/>
          <a:p>
            <a:pPr eaLnBrk="1" hangingPunct="1"/>
            <a:r>
              <a:rPr lang="en-US" altLang="en-US" dirty="0"/>
              <a:t>Character Arrays </a:t>
            </a:r>
          </a:p>
        </p:txBody>
      </p:sp>
      <p:sp>
        <p:nvSpPr>
          <p:cNvPr id="20483" name="Rectangle 3">
            <a:extLst>
              <a:ext uri="{FF2B5EF4-FFF2-40B4-BE49-F238E27FC236}">
                <a16:creationId xmlns:a16="http://schemas.microsoft.com/office/drawing/2014/main" id="{E044EF94-C232-4F47-9C7C-4D30348B25B9}"/>
              </a:ext>
            </a:extLst>
          </p:cNvPr>
          <p:cNvSpPr>
            <a:spLocks noGrp="1" noChangeArrowheads="1"/>
          </p:cNvSpPr>
          <p:nvPr>
            <p:ph idx="1"/>
          </p:nvPr>
        </p:nvSpPr>
        <p:spPr>
          <a:xfrm>
            <a:off x="1676400" y="1676400"/>
            <a:ext cx="8915400" cy="4648200"/>
          </a:xfrm>
        </p:spPr>
        <p:txBody>
          <a:bodyPr/>
          <a:lstStyle/>
          <a:p>
            <a:pPr eaLnBrk="1" hangingPunct="1">
              <a:lnSpc>
                <a:spcPct val="80000"/>
              </a:lnSpc>
              <a:defRPr/>
            </a:pPr>
            <a:r>
              <a:rPr lang="en-US" dirty="0"/>
              <a:t>Character array initialized with </a:t>
            </a:r>
            <a:r>
              <a:rPr lang="en-US" dirty="0">
                <a:solidFill>
                  <a:srgbClr val="FF0000"/>
                </a:solidFill>
              </a:rPr>
              <a:t>string literal</a:t>
            </a:r>
          </a:p>
          <a:p>
            <a:pPr eaLnBrk="1" hangingPunct="1">
              <a:lnSpc>
                <a:spcPct val="80000"/>
              </a:lnSpc>
              <a:defRPr/>
            </a:pPr>
            <a:endParaRPr lang="en-US" dirty="0">
              <a:latin typeface="Consolas" panose="020B0609020204030204" pitchFamily="49" charset="0"/>
            </a:endParaRPr>
          </a:p>
          <a:p>
            <a:pPr marL="0" indent="0">
              <a:lnSpc>
                <a:spcPct val="80000"/>
              </a:lnSpc>
              <a:buNone/>
              <a:defRPr/>
            </a:pPr>
            <a:r>
              <a:rPr lang="en-US" dirty="0">
                <a:latin typeface="Consolas" panose="020B0609020204030204" pitchFamily="49" charset="0"/>
              </a:rPr>
              <a:t>char name[]=“Bailey”; </a:t>
            </a:r>
            <a:r>
              <a:rPr lang="en-US" sz="2000" dirty="0">
                <a:latin typeface="Consolas" panose="020B0609020204030204" pitchFamily="49" charset="0"/>
              </a:rPr>
              <a:t>//always stores /0 at the end</a:t>
            </a:r>
          </a:p>
          <a:p>
            <a:pPr marL="0" indent="0">
              <a:lnSpc>
                <a:spcPct val="80000"/>
              </a:lnSpc>
              <a:buNone/>
              <a:defRPr/>
            </a:pPr>
            <a:endParaRPr lang="en-US" dirty="0">
              <a:solidFill>
                <a:srgbClr val="0070C0"/>
              </a:solidFill>
              <a:latin typeface="Consolas" panose="020B0609020204030204" pitchFamily="49" charset="0"/>
            </a:endParaRPr>
          </a:p>
          <a:p>
            <a:pPr eaLnBrk="1" hangingPunct="1">
              <a:lnSpc>
                <a:spcPct val="80000"/>
              </a:lnSpc>
              <a:defRPr/>
            </a:pPr>
            <a:r>
              <a:rPr lang="en-US" dirty="0"/>
              <a:t>Array size </a:t>
            </a:r>
            <a:r>
              <a:rPr lang="en-US" dirty="0">
                <a:solidFill>
                  <a:srgbClr val="FF0000"/>
                </a:solidFill>
              </a:rPr>
              <a:t>not specified</a:t>
            </a:r>
            <a:r>
              <a:rPr lang="en-US" dirty="0"/>
              <a:t>, char array size = number of characters in string literal + 1 (for \0)</a:t>
            </a:r>
          </a:p>
        </p:txBody>
      </p:sp>
      <p:graphicFrame>
        <p:nvGraphicFramePr>
          <p:cNvPr id="2" name="Table 2">
            <a:extLst>
              <a:ext uri="{FF2B5EF4-FFF2-40B4-BE49-F238E27FC236}">
                <a16:creationId xmlns:a16="http://schemas.microsoft.com/office/drawing/2014/main" id="{B881D487-BD25-46FE-9FFD-955723596543}"/>
              </a:ext>
            </a:extLst>
          </p:cNvPr>
          <p:cNvGraphicFramePr>
            <a:graphicFrameLocks noGrp="1"/>
          </p:cNvGraphicFramePr>
          <p:nvPr/>
        </p:nvGraphicFramePr>
        <p:xfrm>
          <a:off x="1773239" y="5010150"/>
          <a:ext cx="6095999"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tc>
                  <a:txBody>
                    <a:bodyPr/>
                    <a:lstStyle/>
                    <a:p>
                      <a:pPr algn="ctr"/>
                      <a:r>
                        <a:rPr lang="en-US" sz="3600" b="1" dirty="0">
                          <a:solidFill>
                            <a:schemeClr val="tx1"/>
                          </a:solidFill>
                        </a:rPr>
                        <a:t>e</a:t>
                      </a:r>
                      <a:endParaRPr lang="en-PK" sz="3600" b="1" dirty="0">
                        <a:solidFill>
                          <a:schemeClr val="tx1"/>
                        </a:solidFill>
                      </a:endParaRPr>
                    </a:p>
                  </a:txBody>
                  <a:tcPr marT="45635" marB="45635"/>
                </a:tc>
                <a:tc>
                  <a:txBody>
                    <a:bodyPr/>
                    <a:lstStyle/>
                    <a:p>
                      <a:pPr algn="ctr"/>
                      <a:r>
                        <a:rPr lang="en-US" sz="3600" b="1" dirty="0">
                          <a:solidFill>
                            <a:schemeClr val="tx1"/>
                          </a:solidFill>
                        </a:rPr>
                        <a:t>y</a:t>
                      </a:r>
                      <a:endParaRPr lang="en-PK" sz="3600" b="1" dirty="0">
                        <a:solidFill>
                          <a:schemeClr val="tx1"/>
                        </a:solidFill>
                      </a:endParaRPr>
                    </a:p>
                  </a:txBody>
                  <a:tcPr marT="45635" marB="45635"/>
                </a:tc>
                <a:tc>
                  <a:txBody>
                    <a:bodyPr/>
                    <a:lstStyle/>
                    <a:p>
                      <a:pPr algn="ctr"/>
                      <a:r>
                        <a:rPr lang="en-US" sz="3600" b="1" dirty="0">
                          <a:solidFill>
                            <a:srgbClr val="FF0000"/>
                          </a:solidFill>
                        </a:rPr>
                        <a:t>\0</a:t>
                      </a:r>
                      <a:endParaRPr lang="en-PK" sz="3600" b="1" dirty="0">
                        <a:solidFill>
                          <a:srgbClr val="FF0000"/>
                        </a:solidFill>
                      </a:endParaRPr>
                    </a:p>
                  </a:txBody>
                  <a:tcPr marT="45635" marB="45635"/>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3D533C6F-1559-4DB1-B030-36E0999334DC}"/>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a:solidFill>
                  <a:srgbClr val="0070C0"/>
                </a:solidFill>
              </a:rPr>
              <a:t>  0       1       2       3        4       5       6 </a:t>
            </a:r>
            <a:endParaRPr lang="en-PK" altLang="en-PK" sz="3200" b="1">
              <a:solidFill>
                <a:srgbClr val="0070C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83">
                                            <p:txEl>
                                              <p:pRg st="4" end="4"/>
                                            </p:txEl>
                                          </p:spTgt>
                                        </p:tgtEl>
                                        <p:attrNameLst>
                                          <p:attrName>style.visibility</p:attrName>
                                        </p:attrNameLst>
                                      </p:cBhvr>
                                      <p:to>
                                        <p:strVal val="visible"/>
                                      </p:to>
                                    </p:set>
                                    <p:animEffect transition="in" filter="fade">
                                      <p:cBhvr>
                                        <p:cTn id="12" dur="500"/>
                                        <p:tgtEl>
                                          <p:spTgt spid="2048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lstStyle/>
          <a:p>
            <a:pPr eaLnBrk="1" hangingPunct="1"/>
            <a:r>
              <a:rPr lang="en-US" altLang="en-US" dirty="0"/>
              <a:t>Character Arrays </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lstStyle/>
          <a:p>
            <a:pPr eaLnBrk="1" hangingPunct="1">
              <a:lnSpc>
                <a:spcPct val="80000"/>
              </a:lnSpc>
              <a:defRPr/>
            </a:pPr>
            <a:r>
              <a:rPr lang="en-US" dirty="0"/>
              <a:t>Be careful, every character array is </a:t>
            </a:r>
            <a:r>
              <a:rPr lang="en-US" dirty="0">
                <a:solidFill>
                  <a:srgbClr val="0070C0"/>
                </a:solidFill>
              </a:rPr>
              <a:t>not a string</a:t>
            </a:r>
          </a:p>
          <a:p>
            <a:pPr eaLnBrk="1" hangingPunct="1">
              <a:lnSpc>
                <a:spcPct val="80000"/>
              </a:lnSpc>
              <a:defRPr/>
            </a:pPr>
            <a:endParaRPr lang="en-US" dirty="0">
              <a:latin typeface="Consolas" panose="020B0609020204030204" pitchFamily="49" charset="0"/>
            </a:endParaRPr>
          </a:p>
          <a:p>
            <a:pPr marL="0" indent="0">
              <a:lnSpc>
                <a:spcPct val="80000"/>
              </a:lnSpc>
              <a:buNone/>
              <a:defRPr/>
            </a:pPr>
            <a:r>
              <a:rPr lang="en-US" dirty="0">
                <a:latin typeface="Consolas" panose="020B0609020204030204" pitchFamily="49" charset="0"/>
              </a:rPr>
              <a:t>char name[</a:t>
            </a:r>
            <a:r>
              <a:rPr lang="en-US" dirty="0">
                <a:solidFill>
                  <a:srgbClr val="FF0000"/>
                </a:solidFill>
                <a:latin typeface="Consolas" panose="020B0609020204030204" pitchFamily="49" charset="0"/>
              </a:rPr>
              <a:t>4</a:t>
            </a:r>
            <a:r>
              <a:rPr lang="en-US" dirty="0">
                <a:latin typeface="Consolas" panose="020B0609020204030204" pitchFamily="49" charset="0"/>
              </a:rPr>
              <a:t>]=“Bail”; </a:t>
            </a:r>
            <a:r>
              <a:rPr lang="en-US" sz="2000" dirty="0">
                <a:latin typeface="Consolas" panose="020B0609020204030204" pitchFamily="49" charset="0"/>
              </a:rPr>
              <a:t>//always stores \0 at the end</a:t>
            </a:r>
          </a:p>
          <a:p>
            <a:pPr marL="0" indent="0">
              <a:lnSpc>
                <a:spcPct val="80000"/>
              </a:lnSpc>
              <a:buNone/>
              <a:defRPr/>
            </a:pPr>
            <a:endParaRPr lang="en-US" dirty="0">
              <a:solidFill>
                <a:srgbClr val="0070C0"/>
              </a:solidFill>
              <a:latin typeface="Consolas" panose="020B0609020204030204" pitchFamily="49" charset="0"/>
            </a:endParaRPr>
          </a:p>
          <a:p>
            <a:pPr eaLnBrk="1" hangingPunct="1">
              <a:lnSpc>
                <a:spcPct val="80000"/>
              </a:lnSpc>
              <a:defRPr/>
            </a:pPr>
            <a:r>
              <a:rPr lang="en-US" dirty="0"/>
              <a:t>Array size is 4, characters to store are also 4, </a:t>
            </a:r>
            <a:r>
              <a:rPr lang="en-US" dirty="0">
                <a:solidFill>
                  <a:srgbClr val="0070C0"/>
                </a:solidFill>
              </a:rPr>
              <a:t>no space for NULL character</a:t>
            </a:r>
            <a:r>
              <a:rPr lang="en-US" dirty="0"/>
              <a:t> – </a:t>
            </a:r>
            <a:r>
              <a:rPr lang="en-US" dirty="0">
                <a:solidFill>
                  <a:srgbClr val="FF0000"/>
                </a:solidFill>
              </a:rPr>
              <a:t>ERROR</a:t>
            </a:r>
            <a:r>
              <a:rPr lang="en-US" dirty="0"/>
              <a:t>!!</a:t>
            </a:r>
          </a:p>
        </p:txBody>
      </p:sp>
      <p:graphicFrame>
        <p:nvGraphicFramePr>
          <p:cNvPr id="2" name="Table 2">
            <a:extLst>
              <a:ext uri="{FF2B5EF4-FFF2-40B4-BE49-F238E27FC236}">
                <a16:creationId xmlns:a16="http://schemas.microsoft.com/office/drawing/2014/main" id="{2F88495F-012E-4945-ADC2-9F134C22D60B}"/>
              </a:ext>
            </a:extLst>
          </p:cNvPr>
          <p:cNvGraphicFramePr>
            <a:graphicFrameLocks noGrp="1"/>
          </p:cNvGraphicFramePr>
          <p:nvPr/>
        </p:nvGraphicFramePr>
        <p:xfrm>
          <a:off x="1773239" y="5010150"/>
          <a:ext cx="4354285"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tc>
                  <a:txBody>
                    <a:bodyPr/>
                    <a:lstStyle/>
                    <a:p>
                      <a:pPr algn="ctr"/>
                      <a:r>
                        <a:rPr lang="en-US" sz="3600" b="1" dirty="0">
                          <a:solidFill>
                            <a:srgbClr val="FF0000"/>
                          </a:solidFill>
                        </a:rPr>
                        <a:t>\0</a:t>
                      </a:r>
                      <a:endParaRPr lang="en-PK" sz="3600" b="1" dirty="0">
                        <a:solidFill>
                          <a:srgbClr val="FF0000"/>
                        </a:solidFill>
                      </a:endParaRPr>
                    </a:p>
                  </a:txBody>
                  <a:tcPr marT="45635" marB="45635">
                    <a:solidFill>
                      <a:schemeClr val="tx1">
                        <a:lumMod val="95000"/>
                        <a:lumOff val="5000"/>
                      </a:schemeClr>
                    </a:solidFill>
                  </a:tcPr>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7861C49B-6BB0-4788-9CF7-AF42842EA447}"/>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dirty="0">
                <a:solidFill>
                  <a:srgbClr val="0070C0"/>
                </a:solidFill>
              </a:rPr>
              <a:t>  0       1       2       3        4        </a:t>
            </a:r>
            <a:endParaRPr lang="en-PK" altLang="en-PK" sz="3200" b="1" dirty="0">
              <a:solidFill>
                <a:srgbClr val="0070C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83">
                                            <p:txEl>
                                              <p:pRg st="4" end="4"/>
                                            </p:txEl>
                                          </p:spTgt>
                                        </p:tgtEl>
                                        <p:attrNameLst>
                                          <p:attrName>style.visibility</p:attrName>
                                        </p:attrNameLst>
                                      </p:cBhvr>
                                      <p:to>
                                        <p:strVal val="visible"/>
                                      </p:to>
                                    </p:set>
                                    <p:animEffect transition="in" filter="fade">
                                      <p:cBhvr>
                                        <p:cTn id="12" dur="500"/>
                                        <p:tgtEl>
                                          <p:spTgt spid="2048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lstStyle/>
          <a:p>
            <a:pPr eaLnBrk="1" hangingPunct="1"/>
            <a:r>
              <a:rPr lang="en-US" altLang="en-US" dirty="0"/>
              <a:t>Character Arrays </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lstStyle/>
          <a:p>
            <a:pPr marL="0" indent="0">
              <a:lnSpc>
                <a:spcPct val="80000"/>
              </a:lnSpc>
              <a:buNone/>
              <a:defRPr/>
            </a:pPr>
            <a:r>
              <a:rPr lang="en-US" dirty="0">
                <a:latin typeface="Consolas" panose="020B0609020204030204" pitchFamily="49" charset="0"/>
              </a:rPr>
              <a:t>char name[]=“Bail”; </a:t>
            </a:r>
            <a:r>
              <a:rPr lang="en-US" sz="2000" dirty="0">
                <a:latin typeface="Consolas" panose="020B0609020204030204" pitchFamily="49" charset="0"/>
              </a:rPr>
              <a:t>//always stores \0 at the end</a:t>
            </a:r>
          </a:p>
          <a:p>
            <a:pPr marL="0" indent="0">
              <a:lnSpc>
                <a:spcPct val="80000"/>
              </a:lnSpc>
              <a:buNone/>
              <a:defRPr/>
            </a:pPr>
            <a:r>
              <a:rPr lang="en-US" dirty="0" err="1">
                <a:latin typeface="Consolas" panose="020B0609020204030204" pitchFamily="49" charset="0"/>
              </a:rPr>
              <a:t>cout</a:t>
            </a:r>
            <a:r>
              <a:rPr lang="en-US" dirty="0">
                <a:latin typeface="Consolas" panose="020B0609020204030204" pitchFamily="49" charset="0"/>
              </a:rPr>
              <a:t>&lt;&lt; name; </a:t>
            </a:r>
            <a:r>
              <a:rPr lang="en-US" dirty="0">
                <a:solidFill>
                  <a:srgbClr val="0070C0"/>
                </a:solidFill>
                <a:latin typeface="Consolas" panose="020B0609020204030204" pitchFamily="49" charset="0"/>
              </a:rPr>
              <a:t>//what happens now?</a:t>
            </a:r>
          </a:p>
          <a:p>
            <a:pPr marL="0" indent="0">
              <a:lnSpc>
                <a:spcPct val="80000"/>
              </a:lnSpc>
              <a:buNone/>
              <a:defRPr/>
            </a:pPr>
            <a:r>
              <a:rPr lang="en-US" dirty="0">
                <a:latin typeface="Consolas" panose="020B0609020204030204" pitchFamily="49" charset="0"/>
              </a:rPr>
              <a:t>//Prints</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Bail</a:t>
            </a:r>
          </a:p>
          <a:p>
            <a:pPr marL="0" indent="0">
              <a:lnSpc>
                <a:spcPct val="80000"/>
              </a:lnSpc>
              <a:buNone/>
              <a:defRPr/>
            </a:pPr>
            <a:endParaRPr lang="en-US" dirty="0">
              <a:solidFill>
                <a:srgbClr val="FF0000"/>
              </a:solidFill>
              <a:latin typeface="Consolas" panose="020B0609020204030204" pitchFamily="49" charset="0"/>
            </a:endParaRPr>
          </a:p>
          <a:p>
            <a:pPr eaLnBrk="1" hangingPunct="1">
              <a:lnSpc>
                <a:spcPct val="80000"/>
              </a:lnSpc>
              <a:defRPr/>
            </a:pPr>
            <a:r>
              <a:rPr lang="en-US" dirty="0"/>
              <a:t>The char array is treated as a </a:t>
            </a:r>
            <a:r>
              <a:rPr lang="en-US" dirty="0">
                <a:solidFill>
                  <a:srgbClr val="FF0000"/>
                </a:solidFill>
              </a:rPr>
              <a:t>string</a:t>
            </a:r>
            <a:r>
              <a:rPr lang="en-US" dirty="0"/>
              <a:t> and </a:t>
            </a:r>
            <a:r>
              <a:rPr lang="en-US" dirty="0" err="1"/>
              <a:t>cout</a:t>
            </a:r>
            <a:r>
              <a:rPr lang="en-US" dirty="0"/>
              <a:t> prints characters from the starting address of the array till the null character</a:t>
            </a:r>
          </a:p>
        </p:txBody>
      </p:sp>
      <p:graphicFrame>
        <p:nvGraphicFramePr>
          <p:cNvPr id="2" name="Table 2">
            <a:extLst>
              <a:ext uri="{FF2B5EF4-FFF2-40B4-BE49-F238E27FC236}">
                <a16:creationId xmlns:a16="http://schemas.microsoft.com/office/drawing/2014/main" id="{2F88495F-012E-4945-ADC2-9F134C22D60B}"/>
              </a:ext>
            </a:extLst>
          </p:cNvPr>
          <p:cNvGraphicFramePr>
            <a:graphicFrameLocks noGrp="1"/>
          </p:cNvGraphicFramePr>
          <p:nvPr/>
        </p:nvGraphicFramePr>
        <p:xfrm>
          <a:off x="1773239" y="5010150"/>
          <a:ext cx="4354285"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tc>
                  <a:txBody>
                    <a:bodyPr/>
                    <a:lstStyle/>
                    <a:p>
                      <a:pPr algn="ctr"/>
                      <a:r>
                        <a:rPr lang="en-US" sz="3600" b="1" dirty="0">
                          <a:solidFill>
                            <a:schemeClr val="tx1"/>
                          </a:solidFill>
                        </a:rPr>
                        <a:t>\0</a:t>
                      </a:r>
                      <a:endParaRPr lang="en-PK" sz="3600" b="1" dirty="0">
                        <a:solidFill>
                          <a:schemeClr val="tx1"/>
                        </a:solidFill>
                      </a:endParaRPr>
                    </a:p>
                  </a:txBody>
                  <a:tcPr marT="45635" marB="45635">
                    <a:solidFill>
                      <a:schemeClr val="bg1"/>
                    </a:solidFill>
                  </a:tcPr>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7861C49B-6BB0-4788-9CF7-AF42842EA447}"/>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dirty="0">
                <a:solidFill>
                  <a:srgbClr val="0070C0"/>
                </a:solidFill>
              </a:rPr>
              <a:t>  0       1       2       3        4        </a:t>
            </a:r>
            <a:endParaRPr lang="en-PK" altLang="en-PK" sz="3200" b="1" dirty="0">
              <a:solidFill>
                <a:srgbClr val="0070C0"/>
              </a:solidFill>
            </a:endParaRPr>
          </a:p>
        </p:txBody>
      </p:sp>
    </p:spTree>
    <p:extLst>
      <p:ext uri="{BB962C8B-B14F-4D97-AF65-F5344CB8AC3E}">
        <p14:creationId xmlns:p14="http://schemas.microsoft.com/office/powerpoint/2010/main" val="4269464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83">
                                            <p:txEl>
                                              <p:pRg st="4" end="4"/>
                                            </p:txEl>
                                          </p:spTgt>
                                        </p:tgtEl>
                                        <p:attrNameLst>
                                          <p:attrName>style.visibility</p:attrName>
                                        </p:attrNameLst>
                                      </p:cBhvr>
                                      <p:to>
                                        <p:strVal val="visible"/>
                                      </p:to>
                                    </p:set>
                                    <p:animEffect transition="in" filter="fade">
                                      <p:cBhvr>
                                        <p:cTn id="12" dur="500"/>
                                        <p:tgtEl>
                                          <p:spTgt spid="20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lstStyle/>
          <a:p>
            <a:pPr eaLnBrk="1" hangingPunct="1"/>
            <a:r>
              <a:rPr lang="en-US" altLang="en-US" dirty="0"/>
              <a:t>Character Arrays </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lstStyle/>
          <a:p>
            <a:pPr marL="0" indent="0">
              <a:lnSpc>
                <a:spcPct val="80000"/>
              </a:lnSpc>
              <a:buNone/>
              <a:defRPr/>
            </a:pPr>
            <a:r>
              <a:rPr lang="en-US" dirty="0">
                <a:latin typeface="Consolas" panose="020B0609020204030204" pitchFamily="49" charset="0"/>
              </a:rPr>
              <a:t>char name[4] = {‘B’,’a’,’</a:t>
            </a:r>
            <a:r>
              <a:rPr lang="en-US" dirty="0" err="1">
                <a:latin typeface="Consolas" panose="020B0609020204030204" pitchFamily="49" charset="0"/>
              </a:rPr>
              <a:t>i</a:t>
            </a:r>
            <a:r>
              <a:rPr lang="en-US" dirty="0">
                <a:latin typeface="Consolas" panose="020B0609020204030204" pitchFamily="49" charset="0"/>
              </a:rPr>
              <a:t>’,’l’}; </a:t>
            </a:r>
            <a:endParaRPr lang="en-US" sz="2000" dirty="0">
              <a:latin typeface="Consolas" panose="020B0609020204030204" pitchFamily="49" charset="0"/>
            </a:endParaRPr>
          </a:p>
          <a:p>
            <a:pPr marL="0" indent="0">
              <a:lnSpc>
                <a:spcPct val="80000"/>
              </a:lnSpc>
              <a:buNone/>
              <a:defRPr/>
            </a:pPr>
            <a:r>
              <a:rPr lang="en-US" dirty="0" err="1">
                <a:latin typeface="Consolas" panose="020B0609020204030204" pitchFamily="49" charset="0"/>
              </a:rPr>
              <a:t>cout</a:t>
            </a:r>
            <a:r>
              <a:rPr lang="en-US" dirty="0">
                <a:latin typeface="Consolas" panose="020B0609020204030204" pitchFamily="49" charset="0"/>
              </a:rPr>
              <a:t>&lt;&lt; name; </a:t>
            </a:r>
            <a:r>
              <a:rPr lang="en-US" dirty="0">
                <a:solidFill>
                  <a:srgbClr val="0070C0"/>
                </a:solidFill>
                <a:latin typeface="Consolas" panose="020B0609020204030204" pitchFamily="49" charset="0"/>
              </a:rPr>
              <a:t>//what happens now?</a:t>
            </a:r>
          </a:p>
          <a:p>
            <a:pPr marL="0" indent="0">
              <a:lnSpc>
                <a:spcPct val="80000"/>
              </a:lnSpc>
              <a:buNone/>
              <a:defRPr/>
            </a:pPr>
            <a:r>
              <a:rPr lang="en-US" dirty="0">
                <a:latin typeface="Consolas" panose="020B0609020204030204" pitchFamily="49" charset="0"/>
              </a:rPr>
              <a:t>//Prints</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Bail</a:t>
            </a:r>
          </a:p>
          <a:p>
            <a:pPr marL="0" indent="0">
              <a:lnSpc>
                <a:spcPct val="80000"/>
              </a:lnSpc>
              <a:buNone/>
              <a:defRPr/>
            </a:pPr>
            <a:endParaRPr lang="en-US" dirty="0">
              <a:solidFill>
                <a:srgbClr val="FF0000"/>
              </a:solidFill>
              <a:latin typeface="Consolas" panose="020B0609020204030204" pitchFamily="49" charset="0"/>
            </a:endParaRPr>
          </a:p>
          <a:p>
            <a:pPr eaLnBrk="1" hangingPunct="1">
              <a:lnSpc>
                <a:spcPct val="80000"/>
              </a:lnSpc>
              <a:defRPr/>
            </a:pPr>
            <a:r>
              <a:rPr lang="en-US" dirty="0"/>
              <a:t>The char array is treated as a </a:t>
            </a:r>
            <a:r>
              <a:rPr lang="en-US" dirty="0">
                <a:solidFill>
                  <a:srgbClr val="FF0000"/>
                </a:solidFill>
              </a:rPr>
              <a:t>string</a:t>
            </a:r>
            <a:r>
              <a:rPr lang="en-US" dirty="0"/>
              <a:t> and </a:t>
            </a:r>
            <a:r>
              <a:rPr lang="en-US" dirty="0" err="1"/>
              <a:t>cout</a:t>
            </a:r>
            <a:r>
              <a:rPr lang="en-US" dirty="0"/>
              <a:t> prints characters from the starting address of the array till the end</a:t>
            </a:r>
          </a:p>
        </p:txBody>
      </p:sp>
      <p:graphicFrame>
        <p:nvGraphicFramePr>
          <p:cNvPr id="2" name="Table 2">
            <a:extLst>
              <a:ext uri="{FF2B5EF4-FFF2-40B4-BE49-F238E27FC236}">
                <a16:creationId xmlns:a16="http://schemas.microsoft.com/office/drawing/2014/main" id="{2F88495F-012E-4945-ADC2-9F134C22D60B}"/>
              </a:ext>
            </a:extLst>
          </p:cNvPr>
          <p:cNvGraphicFramePr>
            <a:graphicFrameLocks noGrp="1"/>
          </p:cNvGraphicFramePr>
          <p:nvPr/>
        </p:nvGraphicFramePr>
        <p:xfrm>
          <a:off x="1773238" y="5010150"/>
          <a:ext cx="3483428"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7861C49B-6BB0-4788-9CF7-AF42842EA447}"/>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dirty="0">
                <a:solidFill>
                  <a:srgbClr val="0070C0"/>
                </a:solidFill>
              </a:rPr>
              <a:t>  0       1       2       3                </a:t>
            </a:r>
            <a:endParaRPr lang="en-PK" altLang="en-PK" sz="3200" b="1" dirty="0">
              <a:solidFill>
                <a:srgbClr val="0070C0"/>
              </a:solidFill>
            </a:endParaRPr>
          </a:p>
        </p:txBody>
      </p:sp>
    </p:spTree>
    <p:extLst>
      <p:ext uri="{BB962C8B-B14F-4D97-AF65-F5344CB8AC3E}">
        <p14:creationId xmlns:p14="http://schemas.microsoft.com/office/powerpoint/2010/main" val="12312411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83">
                                            <p:txEl>
                                              <p:pRg st="4" end="4"/>
                                            </p:txEl>
                                          </p:spTgt>
                                        </p:tgtEl>
                                        <p:attrNameLst>
                                          <p:attrName>style.visibility</p:attrName>
                                        </p:attrNameLst>
                                      </p:cBhvr>
                                      <p:to>
                                        <p:strVal val="visible"/>
                                      </p:to>
                                    </p:set>
                                    <p:animEffect transition="in" filter="fade">
                                      <p:cBhvr>
                                        <p:cTn id="12" dur="500"/>
                                        <p:tgtEl>
                                          <p:spTgt spid="20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lstStyle/>
          <a:p>
            <a:pPr eaLnBrk="1" hangingPunct="1"/>
            <a:r>
              <a:rPr lang="en-US" altLang="en-US" dirty="0"/>
              <a:t>Character Arrays </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lstStyle/>
          <a:p>
            <a:pPr marL="0" indent="0">
              <a:lnSpc>
                <a:spcPct val="80000"/>
              </a:lnSpc>
              <a:buNone/>
              <a:defRPr/>
            </a:pPr>
            <a:r>
              <a:rPr lang="en-US" dirty="0">
                <a:latin typeface="Consolas" panose="020B0609020204030204" pitchFamily="49" charset="0"/>
              </a:rPr>
              <a:t>char name[4] = {‘B’,’a’,’</a:t>
            </a:r>
            <a:r>
              <a:rPr lang="en-US" dirty="0" err="1">
                <a:latin typeface="Consolas" panose="020B0609020204030204" pitchFamily="49" charset="0"/>
              </a:rPr>
              <a:t>i</a:t>
            </a:r>
            <a:r>
              <a:rPr lang="en-US" dirty="0">
                <a:latin typeface="Consolas" panose="020B0609020204030204" pitchFamily="49" charset="0"/>
              </a:rPr>
              <a:t>’,’l’}; </a:t>
            </a:r>
            <a:endParaRPr lang="en-US" sz="2000" dirty="0">
              <a:latin typeface="Consolas" panose="020B0609020204030204" pitchFamily="49" charset="0"/>
            </a:endParaRPr>
          </a:p>
          <a:p>
            <a:pPr marL="0" indent="0">
              <a:lnSpc>
                <a:spcPct val="80000"/>
              </a:lnSpc>
              <a:buNone/>
              <a:defRPr/>
            </a:pPr>
            <a:r>
              <a:rPr lang="en-US" dirty="0" err="1">
                <a:latin typeface="Consolas" panose="020B0609020204030204" pitchFamily="49" charset="0"/>
              </a:rPr>
              <a:t>cout</a:t>
            </a:r>
            <a:r>
              <a:rPr lang="en-US" dirty="0">
                <a:latin typeface="Consolas" panose="020B0609020204030204" pitchFamily="49" charset="0"/>
              </a:rPr>
              <a:t>&lt;&lt; (name+1); </a:t>
            </a:r>
            <a:r>
              <a:rPr lang="en-US" dirty="0">
                <a:solidFill>
                  <a:srgbClr val="0070C0"/>
                </a:solidFill>
                <a:latin typeface="Consolas" panose="020B0609020204030204" pitchFamily="49" charset="0"/>
              </a:rPr>
              <a:t>//what happens now?</a:t>
            </a:r>
          </a:p>
          <a:p>
            <a:pPr marL="0" indent="0">
              <a:lnSpc>
                <a:spcPct val="80000"/>
              </a:lnSpc>
              <a:buNone/>
              <a:defRPr/>
            </a:pPr>
            <a:r>
              <a:rPr lang="en-US" dirty="0">
                <a:latin typeface="Consolas" panose="020B0609020204030204" pitchFamily="49" charset="0"/>
              </a:rPr>
              <a:t>//Prints</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ail</a:t>
            </a:r>
          </a:p>
          <a:p>
            <a:pPr marL="0" indent="0">
              <a:lnSpc>
                <a:spcPct val="80000"/>
              </a:lnSpc>
              <a:buNone/>
              <a:defRPr/>
            </a:pPr>
            <a:endParaRPr lang="en-US" dirty="0">
              <a:solidFill>
                <a:srgbClr val="FF0000"/>
              </a:solidFill>
              <a:latin typeface="Consolas" panose="020B0609020204030204" pitchFamily="49" charset="0"/>
            </a:endParaRPr>
          </a:p>
          <a:p>
            <a:pPr eaLnBrk="1" hangingPunct="1">
              <a:lnSpc>
                <a:spcPct val="80000"/>
              </a:lnSpc>
              <a:defRPr/>
            </a:pPr>
            <a:r>
              <a:rPr lang="en-US" dirty="0"/>
              <a:t>The char array is treated as a </a:t>
            </a:r>
            <a:r>
              <a:rPr lang="en-US" dirty="0">
                <a:solidFill>
                  <a:srgbClr val="FF0000"/>
                </a:solidFill>
              </a:rPr>
              <a:t>string</a:t>
            </a:r>
            <a:r>
              <a:rPr lang="en-US" dirty="0"/>
              <a:t> and </a:t>
            </a:r>
            <a:r>
              <a:rPr lang="en-US" dirty="0" err="1"/>
              <a:t>cout</a:t>
            </a:r>
            <a:r>
              <a:rPr lang="en-US" dirty="0"/>
              <a:t> prints characters from the starting address till the end</a:t>
            </a:r>
          </a:p>
        </p:txBody>
      </p:sp>
      <p:graphicFrame>
        <p:nvGraphicFramePr>
          <p:cNvPr id="2" name="Table 2">
            <a:extLst>
              <a:ext uri="{FF2B5EF4-FFF2-40B4-BE49-F238E27FC236}">
                <a16:creationId xmlns:a16="http://schemas.microsoft.com/office/drawing/2014/main" id="{2F88495F-012E-4945-ADC2-9F134C22D60B}"/>
              </a:ext>
            </a:extLst>
          </p:cNvPr>
          <p:cNvGraphicFramePr>
            <a:graphicFrameLocks noGrp="1"/>
          </p:cNvGraphicFramePr>
          <p:nvPr/>
        </p:nvGraphicFramePr>
        <p:xfrm>
          <a:off x="1773238" y="5010150"/>
          <a:ext cx="3483428"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7861C49B-6BB0-4788-9CF7-AF42842EA447}"/>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dirty="0">
                <a:solidFill>
                  <a:srgbClr val="0070C0"/>
                </a:solidFill>
              </a:rPr>
              <a:t>  0       1       2       3                </a:t>
            </a:r>
            <a:endParaRPr lang="en-PK" altLang="en-PK" sz="3200" b="1" dirty="0">
              <a:solidFill>
                <a:srgbClr val="0070C0"/>
              </a:solidFill>
            </a:endParaRPr>
          </a:p>
        </p:txBody>
      </p:sp>
    </p:spTree>
    <p:extLst>
      <p:ext uri="{BB962C8B-B14F-4D97-AF65-F5344CB8AC3E}">
        <p14:creationId xmlns:p14="http://schemas.microsoft.com/office/powerpoint/2010/main" val="22674764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83">
                                            <p:txEl>
                                              <p:pRg st="4" end="4"/>
                                            </p:txEl>
                                          </p:spTgt>
                                        </p:tgtEl>
                                        <p:attrNameLst>
                                          <p:attrName>style.visibility</p:attrName>
                                        </p:attrNameLst>
                                      </p:cBhvr>
                                      <p:to>
                                        <p:strVal val="visible"/>
                                      </p:to>
                                    </p:set>
                                    <p:animEffect transition="in" filter="fade">
                                      <p:cBhvr>
                                        <p:cTn id="12" dur="500"/>
                                        <p:tgtEl>
                                          <p:spTgt spid="20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lstStyle/>
          <a:p>
            <a:pPr eaLnBrk="1" hangingPunct="1"/>
            <a:r>
              <a:rPr lang="en-US" altLang="en-US" dirty="0"/>
              <a:t>Character Arrays </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lstStyle/>
          <a:p>
            <a:pPr marL="0" indent="0">
              <a:lnSpc>
                <a:spcPct val="80000"/>
              </a:lnSpc>
              <a:buNone/>
              <a:defRPr/>
            </a:pPr>
            <a:r>
              <a:rPr lang="en-US" dirty="0">
                <a:latin typeface="Consolas" panose="020B0609020204030204" pitchFamily="49" charset="0"/>
              </a:rPr>
              <a:t>char name[4] = {‘B’,’a’,’</a:t>
            </a:r>
            <a:r>
              <a:rPr lang="en-US" dirty="0" err="1">
                <a:latin typeface="Consolas" panose="020B0609020204030204" pitchFamily="49" charset="0"/>
              </a:rPr>
              <a:t>i</a:t>
            </a:r>
            <a:r>
              <a:rPr lang="en-US" dirty="0">
                <a:latin typeface="Consolas" panose="020B0609020204030204" pitchFamily="49" charset="0"/>
              </a:rPr>
              <a:t>’,’l’}; </a:t>
            </a:r>
            <a:endParaRPr lang="en-US" sz="2000" dirty="0">
              <a:latin typeface="Consolas" panose="020B0609020204030204" pitchFamily="49" charset="0"/>
            </a:endParaRPr>
          </a:p>
          <a:p>
            <a:pPr marL="0" indent="0">
              <a:lnSpc>
                <a:spcPct val="80000"/>
              </a:lnSpc>
              <a:buNone/>
              <a:defRPr/>
            </a:pPr>
            <a:r>
              <a:rPr lang="en-US" dirty="0" err="1">
                <a:latin typeface="Consolas" panose="020B0609020204030204" pitchFamily="49" charset="0"/>
              </a:rPr>
              <a:t>cout</a:t>
            </a:r>
            <a:r>
              <a:rPr lang="en-US" dirty="0">
                <a:latin typeface="Consolas" panose="020B0609020204030204" pitchFamily="49" charset="0"/>
              </a:rPr>
              <a:t>&lt;&lt; name[2]; </a:t>
            </a:r>
            <a:r>
              <a:rPr lang="en-US" dirty="0">
                <a:solidFill>
                  <a:srgbClr val="0070C0"/>
                </a:solidFill>
                <a:latin typeface="Consolas" panose="020B0609020204030204" pitchFamily="49" charset="0"/>
              </a:rPr>
              <a:t>//what happens now?</a:t>
            </a:r>
          </a:p>
          <a:p>
            <a:pPr marL="0" indent="0">
              <a:lnSpc>
                <a:spcPct val="80000"/>
              </a:lnSpc>
              <a:buNone/>
              <a:defRPr/>
            </a:pPr>
            <a:r>
              <a:rPr lang="en-US" dirty="0">
                <a:latin typeface="Consolas" panose="020B0609020204030204" pitchFamily="49" charset="0"/>
              </a:rPr>
              <a:t>//Prints</a:t>
            </a:r>
            <a:r>
              <a:rPr lang="en-US" dirty="0">
                <a:solidFill>
                  <a:srgbClr val="0070C0"/>
                </a:solidFill>
                <a:latin typeface="Consolas" panose="020B0609020204030204" pitchFamily="49" charset="0"/>
              </a:rPr>
              <a:t> </a:t>
            </a:r>
            <a:r>
              <a:rPr lang="en-US" dirty="0" err="1">
                <a:solidFill>
                  <a:srgbClr val="FF0000"/>
                </a:solidFill>
                <a:latin typeface="Consolas" panose="020B0609020204030204" pitchFamily="49" charset="0"/>
              </a:rPr>
              <a:t>i</a:t>
            </a:r>
            <a:endParaRPr lang="en-US" dirty="0">
              <a:solidFill>
                <a:srgbClr val="FF0000"/>
              </a:solidFill>
              <a:latin typeface="Consolas" panose="020B0609020204030204" pitchFamily="49" charset="0"/>
            </a:endParaRPr>
          </a:p>
          <a:p>
            <a:pPr marL="0" indent="0">
              <a:lnSpc>
                <a:spcPct val="80000"/>
              </a:lnSpc>
              <a:buNone/>
              <a:defRPr/>
            </a:pPr>
            <a:endParaRPr lang="en-US" dirty="0">
              <a:solidFill>
                <a:srgbClr val="FF0000"/>
              </a:solidFill>
              <a:latin typeface="Consolas" panose="020B0609020204030204" pitchFamily="49" charset="0"/>
            </a:endParaRPr>
          </a:p>
        </p:txBody>
      </p:sp>
      <p:graphicFrame>
        <p:nvGraphicFramePr>
          <p:cNvPr id="2" name="Table 2">
            <a:extLst>
              <a:ext uri="{FF2B5EF4-FFF2-40B4-BE49-F238E27FC236}">
                <a16:creationId xmlns:a16="http://schemas.microsoft.com/office/drawing/2014/main" id="{2F88495F-012E-4945-ADC2-9F134C22D60B}"/>
              </a:ext>
            </a:extLst>
          </p:cNvPr>
          <p:cNvGraphicFramePr>
            <a:graphicFrameLocks noGrp="1"/>
          </p:cNvGraphicFramePr>
          <p:nvPr/>
        </p:nvGraphicFramePr>
        <p:xfrm>
          <a:off x="1773238" y="5010150"/>
          <a:ext cx="3483428"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7861C49B-6BB0-4788-9CF7-AF42842EA447}"/>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dirty="0">
                <a:solidFill>
                  <a:srgbClr val="0070C0"/>
                </a:solidFill>
              </a:rPr>
              <a:t>  0       1       2       3                </a:t>
            </a:r>
            <a:endParaRPr lang="en-PK" altLang="en-PK" sz="3200" b="1" dirty="0">
              <a:solidFill>
                <a:srgbClr val="0070C0"/>
              </a:solidFill>
            </a:endParaRPr>
          </a:p>
        </p:txBody>
      </p:sp>
    </p:spTree>
    <p:extLst>
      <p:ext uri="{BB962C8B-B14F-4D97-AF65-F5344CB8AC3E}">
        <p14:creationId xmlns:p14="http://schemas.microsoft.com/office/powerpoint/2010/main" val="16075860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lstStyle/>
          <a:p>
            <a:pPr eaLnBrk="1" hangingPunct="1"/>
            <a:r>
              <a:rPr lang="en-US" altLang="en-US" dirty="0"/>
              <a:t>Character Arrays </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lstStyle/>
          <a:p>
            <a:pPr marL="0" indent="0">
              <a:lnSpc>
                <a:spcPct val="80000"/>
              </a:lnSpc>
              <a:buNone/>
              <a:defRPr/>
            </a:pPr>
            <a:r>
              <a:rPr lang="en-US" dirty="0">
                <a:latin typeface="Consolas" panose="020B0609020204030204" pitchFamily="49" charset="0"/>
              </a:rPr>
              <a:t>char name[4] = {0}; </a:t>
            </a:r>
            <a:endParaRPr lang="en-US" sz="2000" dirty="0">
              <a:latin typeface="Consolas" panose="020B0609020204030204" pitchFamily="49" charset="0"/>
            </a:endParaRPr>
          </a:p>
          <a:p>
            <a:pPr marL="0" indent="0">
              <a:lnSpc>
                <a:spcPct val="80000"/>
              </a:lnSpc>
              <a:buNone/>
              <a:defRPr/>
            </a:pPr>
            <a:endParaRPr lang="en-US" dirty="0">
              <a:solidFill>
                <a:srgbClr val="FF0000"/>
              </a:solidFill>
              <a:latin typeface="Consolas" panose="020B0609020204030204" pitchFamily="49" charset="0"/>
            </a:endParaRPr>
          </a:p>
          <a:p>
            <a:pPr eaLnBrk="1" hangingPunct="1">
              <a:lnSpc>
                <a:spcPct val="80000"/>
              </a:lnSpc>
              <a:defRPr/>
            </a:pPr>
            <a:r>
              <a:rPr lang="en-US" dirty="0"/>
              <a:t>Always initialize your character array with 0, puts null terminator in all array elements, prevents garbage values.</a:t>
            </a:r>
          </a:p>
        </p:txBody>
      </p:sp>
      <p:graphicFrame>
        <p:nvGraphicFramePr>
          <p:cNvPr id="2" name="Table 2">
            <a:extLst>
              <a:ext uri="{FF2B5EF4-FFF2-40B4-BE49-F238E27FC236}">
                <a16:creationId xmlns:a16="http://schemas.microsoft.com/office/drawing/2014/main" id="{2F88495F-012E-4945-ADC2-9F134C22D60B}"/>
              </a:ext>
            </a:extLst>
          </p:cNvPr>
          <p:cNvGraphicFramePr>
            <a:graphicFrameLocks noGrp="1"/>
          </p:cNvGraphicFramePr>
          <p:nvPr/>
        </p:nvGraphicFramePr>
        <p:xfrm>
          <a:off x="1773238" y="5010150"/>
          <a:ext cx="3483428"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tblGrid>
              <a:tr h="639763">
                <a:tc>
                  <a:txBody>
                    <a:bodyPr/>
                    <a:lstStyle/>
                    <a:p>
                      <a:pPr algn="ctr"/>
                      <a:r>
                        <a:rPr lang="en-US" sz="3600" b="1" dirty="0"/>
                        <a:t>\0</a:t>
                      </a:r>
                      <a:endParaRPr lang="en-PK" sz="3600" b="1" dirty="0"/>
                    </a:p>
                  </a:txBody>
                  <a:tcPr marT="45635" marB="45635"/>
                </a:tc>
                <a:tc>
                  <a:txBody>
                    <a:bodyPr/>
                    <a:lstStyle/>
                    <a:p>
                      <a:pPr algn="ctr"/>
                      <a:r>
                        <a:rPr lang="en-US" sz="3600" b="1" dirty="0"/>
                        <a:t>\0</a:t>
                      </a:r>
                      <a:endParaRPr lang="en-PK" sz="3600" b="1" dirty="0"/>
                    </a:p>
                  </a:txBody>
                  <a:tcPr marT="45635" marB="45635"/>
                </a:tc>
                <a:tc>
                  <a:txBody>
                    <a:bodyPr/>
                    <a:lstStyle/>
                    <a:p>
                      <a:pPr algn="ctr"/>
                      <a:r>
                        <a:rPr lang="en-US" sz="3600" b="1" dirty="0"/>
                        <a:t>\0</a:t>
                      </a:r>
                      <a:endParaRPr lang="en-PK" sz="3600" b="1" dirty="0"/>
                    </a:p>
                  </a:txBody>
                  <a:tcPr marT="45635" marB="45635"/>
                </a:tc>
                <a:tc>
                  <a:txBody>
                    <a:bodyPr/>
                    <a:lstStyle/>
                    <a:p>
                      <a:pPr algn="ctr"/>
                      <a:r>
                        <a:rPr lang="en-US" sz="3600" b="1" dirty="0"/>
                        <a:t>\0</a:t>
                      </a:r>
                      <a:endParaRPr lang="en-PK" sz="3600" b="1" dirty="0"/>
                    </a:p>
                  </a:txBody>
                  <a:tcPr marT="45635" marB="45635"/>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7861C49B-6BB0-4788-9CF7-AF42842EA447}"/>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dirty="0">
                <a:solidFill>
                  <a:srgbClr val="0070C0"/>
                </a:solidFill>
              </a:rPr>
              <a:t>  0       1       2       3                </a:t>
            </a:r>
            <a:endParaRPr lang="en-PK" altLang="en-PK" sz="3200" b="1" dirty="0">
              <a:solidFill>
                <a:srgbClr val="0070C0"/>
              </a:solidFill>
            </a:endParaRPr>
          </a:p>
        </p:txBody>
      </p:sp>
    </p:spTree>
    <p:extLst>
      <p:ext uri="{BB962C8B-B14F-4D97-AF65-F5344CB8AC3E}">
        <p14:creationId xmlns:p14="http://schemas.microsoft.com/office/powerpoint/2010/main" val="178413137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3B159E7-24C5-B753-67A4-E0883D05215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2209763"/>
            <a:ext cx="10905066" cy="36022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CD712112-F809-4766-8E48-F1EF1D40AA5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Object Oriented Programming-Spring 23</a:t>
            </a:r>
          </a:p>
        </p:txBody>
      </p:sp>
      <p:sp>
        <p:nvSpPr>
          <p:cNvPr id="5" name="Slide Number Placeholder 4">
            <a:extLst>
              <a:ext uri="{FF2B5EF4-FFF2-40B4-BE49-F238E27FC236}">
                <a16:creationId xmlns:a16="http://schemas.microsoft.com/office/drawing/2014/main" id="{7A784F34-EA0D-9B95-09C7-A1718D3BEC9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1845F5A-061D-4825-9AE9-D7794091C6CF}" type="slidenum">
              <a:rPr lang="en-US" smtClean="0"/>
              <a:pPr>
                <a:spcAft>
                  <a:spcPts val="600"/>
                </a:spcAft>
              </a:pPr>
              <a:t>14</a:t>
            </a:fld>
            <a:endParaRPr lang="en-US"/>
          </a:p>
        </p:txBody>
      </p:sp>
      <p:sp>
        <p:nvSpPr>
          <p:cNvPr id="7" name="Title 1">
            <a:extLst>
              <a:ext uri="{FF2B5EF4-FFF2-40B4-BE49-F238E27FC236}">
                <a16:creationId xmlns:a16="http://schemas.microsoft.com/office/drawing/2014/main" id="{B7375DA0-8F5A-A897-404D-6CCE23921F80}"/>
              </a:ext>
            </a:extLst>
          </p:cNvPr>
          <p:cNvSpPr>
            <a:spLocks noGrp="1"/>
          </p:cNvSpPr>
          <p:nvPr>
            <p:ph type="title"/>
          </p:nvPr>
        </p:nvSpPr>
        <p:spPr>
          <a:xfrm>
            <a:off x="838200" y="365127"/>
            <a:ext cx="10515600" cy="1325563"/>
          </a:xfrm>
        </p:spPr>
        <p:txBody>
          <a:bodyPr/>
          <a:lstStyle/>
          <a:p>
            <a:r>
              <a:rPr lang="en-US" dirty="0"/>
              <a:t>Example</a:t>
            </a:r>
            <a:endParaRPr lang="en-PK" dirty="0"/>
          </a:p>
        </p:txBody>
      </p:sp>
    </p:spTree>
    <p:extLst>
      <p:ext uri="{BB962C8B-B14F-4D97-AF65-F5344CB8AC3E}">
        <p14:creationId xmlns:p14="http://schemas.microsoft.com/office/powerpoint/2010/main" val="17631773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lstStyle/>
          <a:p>
            <a:pPr eaLnBrk="1" hangingPunct="1"/>
            <a:r>
              <a:rPr lang="en-US" altLang="en-US" dirty="0"/>
              <a:t>Character Arrays </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lstStyle/>
          <a:p>
            <a:pPr marL="0" indent="0">
              <a:lnSpc>
                <a:spcPct val="80000"/>
              </a:lnSpc>
              <a:buNone/>
              <a:defRPr/>
            </a:pPr>
            <a:r>
              <a:rPr lang="en-US" dirty="0">
                <a:latin typeface="Consolas" panose="020B0609020204030204" pitchFamily="49" charset="0"/>
              </a:rPr>
              <a:t>char name[4] = {0}; </a:t>
            </a:r>
            <a:endParaRPr lang="en-US" sz="2000" dirty="0">
              <a:latin typeface="Consolas" panose="020B0609020204030204" pitchFamily="49" charset="0"/>
            </a:endParaRPr>
          </a:p>
          <a:p>
            <a:pPr marL="0" indent="0">
              <a:lnSpc>
                <a:spcPct val="80000"/>
              </a:lnSpc>
              <a:buNone/>
              <a:defRPr/>
            </a:pPr>
            <a:r>
              <a:rPr lang="en-US" dirty="0">
                <a:solidFill>
                  <a:srgbClr val="FF0000"/>
                </a:solidFill>
                <a:latin typeface="Consolas" panose="020B0609020204030204" pitchFamily="49" charset="0"/>
              </a:rPr>
              <a:t>name[</a:t>
            </a:r>
            <a:r>
              <a:rPr lang="en-US">
                <a:solidFill>
                  <a:srgbClr val="FF0000"/>
                </a:solidFill>
                <a:latin typeface="Consolas" panose="020B0609020204030204" pitchFamily="49" charset="0"/>
              </a:rPr>
              <a:t>0]=‘</a:t>
            </a:r>
            <a:r>
              <a:rPr lang="en-US" dirty="0">
                <a:solidFill>
                  <a:srgbClr val="FF0000"/>
                </a:solidFill>
                <a:latin typeface="Consolas" panose="020B0609020204030204" pitchFamily="49" charset="0"/>
              </a:rPr>
              <a:t>h’;</a:t>
            </a:r>
          </a:p>
          <a:p>
            <a:pPr marL="0" indent="0">
              <a:lnSpc>
                <a:spcPct val="80000"/>
              </a:lnSpc>
              <a:buNone/>
              <a:defRPr/>
            </a:pPr>
            <a:r>
              <a:rPr lang="en-US" dirty="0">
                <a:solidFill>
                  <a:srgbClr val="FF0000"/>
                </a:solidFill>
                <a:latin typeface="Consolas" panose="020B0609020204030204" pitchFamily="49" charset="0"/>
              </a:rPr>
              <a:t>name[1]=‘</a:t>
            </a:r>
            <a:r>
              <a:rPr lang="en-US" dirty="0" err="1">
                <a:solidFill>
                  <a:srgbClr val="FF0000"/>
                </a:solidFill>
                <a:latin typeface="Consolas" panose="020B0609020204030204" pitchFamily="49" charset="0"/>
              </a:rPr>
              <a:t>i</a:t>
            </a:r>
            <a:r>
              <a:rPr lang="en-US" dirty="0">
                <a:solidFill>
                  <a:srgbClr val="FF0000"/>
                </a:solidFill>
                <a:latin typeface="Consolas" panose="020B0609020204030204" pitchFamily="49" charset="0"/>
              </a:rPr>
              <a:t>’;</a:t>
            </a:r>
          </a:p>
          <a:p>
            <a:pPr eaLnBrk="1" hangingPunct="1">
              <a:lnSpc>
                <a:spcPct val="80000"/>
              </a:lnSpc>
              <a:defRPr/>
            </a:pPr>
            <a:r>
              <a:rPr lang="en-US" dirty="0"/>
              <a:t>Always initialize your character array with 0, puts null terminator in all array elements, </a:t>
            </a:r>
            <a:r>
              <a:rPr lang="en-US" dirty="0">
                <a:solidFill>
                  <a:srgbClr val="0070C0"/>
                </a:solidFill>
              </a:rPr>
              <a:t>prevents garbage values</a:t>
            </a:r>
            <a:endParaRPr lang="en-US" dirty="0"/>
          </a:p>
          <a:p>
            <a:pPr eaLnBrk="1" hangingPunct="1">
              <a:lnSpc>
                <a:spcPct val="80000"/>
              </a:lnSpc>
              <a:defRPr/>
            </a:pPr>
            <a:endParaRPr lang="en-US" dirty="0"/>
          </a:p>
          <a:p>
            <a:pPr marL="0" indent="0">
              <a:lnSpc>
                <a:spcPct val="80000"/>
              </a:lnSpc>
              <a:buNone/>
              <a:defRPr/>
            </a:pPr>
            <a:r>
              <a:rPr lang="en-US" b="1" dirty="0" err="1">
                <a:latin typeface="Courier New" panose="02070309020205020404" pitchFamily="49" charset="0"/>
                <a:cs typeface="Courier New" panose="02070309020205020404" pitchFamily="49" charset="0"/>
              </a:rPr>
              <a:t>cout</a:t>
            </a:r>
            <a:r>
              <a:rPr lang="en-US" b="1" dirty="0">
                <a:latin typeface="Courier New" panose="02070309020205020404" pitchFamily="49" charset="0"/>
                <a:cs typeface="Courier New" panose="02070309020205020404" pitchFamily="49" charset="0"/>
              </a:rPr>
              <a:t>&lt;&lt;name;    //prints hi</a:t>
            </a:r>
          </a:p>
        </p:txBody>
      </p:sp>
      <p:graphicFrame>
        <p:nvGraphicFramePr>
          <p:cNvPr id="2" name="Table 2">
            <a:extLst>
              <a:ext uri="{FF2B5EF4-FFF2-40B4-BE49-F238E27FC236}">
                <a16:creationId xmlns:a16="http://schemas.microsoft.com/office/drawing/2014/main" id="{2F88495F-012E-4945-ADC2-9F134C22D60B}"/>
              </a:ext>
            </a:extLst>
          </p:cNvPr>
          <p:cNvGraphicFramePr>
            <a:graphicFrameLocks noGrp="1"/>
          </p:cNvGraphicFramePr>
          <p:nvPr/>
        </p:nvGraphicFramePr>
        <p:xfrm>
          <a:off x="1773238" y="5010150"/>
          <a:ext cx="3483428"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tblGrid>
              <a:tr h="639763">
                <a:tc>
                  <a:txBody>
                    <a:bodyPr/>
                    <a:lstStyle/>
                    <a:p>
                      <a:pPr algn="ctr"/>
                      <a:r>
                        <a:rPr lang="en-US" sz="3600" b="1" dirty="0"/>
                        <a:t>h</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\0</a:t>
                      </a:r>
                      <a:endParaRPr lang="en-PK" sz="3600" b="1" dirty="0"/>
                    </a:p>
                  </a:txBody>
                  <a:tcPr marT="45635" marB="45635"/>
                </a:tc>
                <a:tc>
                  <a:txBody>
                    <a:bodyPr/>
                    <a:lstStyle/>
                    <a:p>
                      <a:pPr algn="ctr"/>
                      <a:r>
                        <a:rPr lang="en-US" sz="3600" b="1" dirty="0"/>
                        <a:t>\0</a:t>
                      </a:r>
                      <a:endParaRPr lang="en-PK" sz="3600" b="1" dirty="0"/>
                    </a:p>
                  </a:txBody>
                  <a:tcPr marT="45635" marB="45635"/>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7861C49B-6BB0-4788-9CF7-AF42842EA447}"/>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dirty="0">
                <a:solidFill>
                  <a:srgbClr val="0070C0"/>
                </a:solidFill>
              </a:rPr>
              <a:t>  0       1       2       3                </a:t>
            </a:r>
            <a:endParaRPr lang="en-PK" altLang="en-PK" sz="3200" b="1" dirty="0">
              <a:solidFill>
                <a:srgbClr val="0070C0"/>
              </a:solidFill>
            </a:endParaRPr>
          </a:p>
        </p:txBody>
      </p:sp>
    </p:spTree>
    <p:extLst>
      <p:ext uri="{BB962C8B-B14F-4D97-AF65-F5344CB8AC3E}">
        <p14:creationId xmlns:p14="http://schemas.microsoft.com/office/powerpoint/2010/main" val="4597118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animEffect transition="in" filter="fade">
                                      <p:cBhvr>
                                        <p:cTn id="7"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normAutofit fontScale="90000"/>
          </a:bodyPr>
          <a:lstStyle/>
          <a:p>
            <a:pPr eaLnBrk="1" hangingPunct="1"/>
            <a:r>
              <a:rPr lang="en-US" altLang="en-US" dirty="0"/>
              <a:t>Character Arrays and Char Pointer</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normAutofit fontScale="92500" lnSpcReduction="20000"/>
          </a:bodyPr>
          <a:lstStyle/>
          <a:p>
            <a:pPr marL="0" indent="0">
              <a:buNone/>
            </a:pPr>
            <a:r>
              <a:rPr lang="en-PK" dirty="0"/>
              <a:t>	</a:t>
            </a:r>
            <a:r>
              <a:rPr lang="en-PK" b="1" dirty="0">
                <a:latin typeface="Courier New" panose="02070309020205020404" pitchFamily="49" charset="0"/>
                <a:cs typeface="Courier New" panose="02070309020205020404" pitchFamily="49" charset="0"/>
              </a:rPr>
              <a:t>char </a:t>
            </a:r>
            <a:r>
              <a:rPr lang="en-PK" b="1" dirty="0" err="1">
                <a:latin typeface="Courier New" panose="02070309020205020404" pitchFamily="49" charset="0"/>
                <a:cs typeface="Courier New" panose="02070309020205020404" pitchFamily="49" charset="0"/>
              </a:rPr>
              <a:t>arr</a:t>
            </a:r>
            <a:r>
              <a:rPr lang="en-PK" b="1" dirty="0">
                <a:latin typeface="Courier New" panose="02070309020205020404" pitchFamily="49" charset="0"/>
                <a:cs typeface="Courier New" panose="02070309020205020404" pitchFamily="49" charset="0"/>
              </a:rPr>
              <a:t>[] = "****";</a:t>
            </a:r>
          </a:p>
          <a:p>
            <a:pPr marL="0" indent="0">
              <a:buNone/>
            </a:pPr>
            <a:r>
              <a:rPr lang="en-PK" b="1" dirty="0">
                <a:latin typeface="Courier New" panose="02070309020205020404" pitchFamily="49" charset="0"/>
                <a:cs typeface="Courier New" panose="02070309020205020404" pitchFamily="49" charset="0"/>
              </a:rPr>
              <a:t>	int </a:t>
            </a:r>
            <a:r>
              <a:rPr lang="en-PK" b="1" dirty="0" err="1">
                <a:latin typeface="Courier New" panose="02070309020205020404" pitchFamily="49" charset="0"/>
                <a:cs typeface="Courier New" panose="02070309020205020404" pitchFamily="49" charset="0"/>
              </a:rPr>
              <a:t>i</a:t>
            </a:r>
            <a:r>
              <a:rPr lang="en-PK" b="1" dirty="0">
                <a:latin typeface="Courier New" panose="02070309020205020404" pitchFamily="49" charset="0"/>
                <a:cs typeface="Courier New" panose="02070309020205020404" pitchFamily="49" charset="0"/>
              </a:rPr>
              <a:t> = 1;</a:t>
            </a:r>
          </a:p>
          <a:p>
            <a:pPr marL="0" indent="0">
              <a:buNone/>
            </a:pPr>
            <a:r>
              <a:rPr lang="en-PK" b="1" dirty="0">
                <a:latin typeface="Courier New" panose="02070309020205020404" pitchFamily="49" charset="0"/>
                <a:cs typeface="Courier New" panose="02070309020205020404" pitchFamily="49" charset="0"/>
              </a:rPr>
              <a:t>	for (; </a:t>
            </a:r>
            <a:r>
              <a:rPr lang="en-PK" b="1" dirty="0" err="1">
                <a:latin typeface="Courier New" panose="02070309020205020404" pitchFamily="49" charset="0"/>
                <a:cs typeface="Courier New" panose="02070309020205020404" pitchFamily="49" charset="0"/>
              </a:rPr>
              <a:t>i</a:t>
            </a:r>
            <a:r>
              <a:rPr lang="en-PK" b="1" dirty="0">
                <a:latin typeface="Courier New" panose="02070309020205020404" pitchFamily="49" charset="0"/>
                <a:cs typeface="Courier New" panose="02070309020205020404" pitchFamily="49" charset="0"/>
              </a:rPr>
              <a:t> &lt; 3; </a:t>
            </a:r>
            <a:r>
              <a:rPr lang="en-PK" b="1" dirty="0" err="1">
                <a:latin typeface="Courier New" panose="02070309020205020404" pitchFamily="49" charset="0"/>
                <a:cs typeface="Courier New" panose="02070309020205020404" pitchFamily="49" charset="0"/>
              </a:rPr>
              <a:t>i</a:t>
            </a:r>
            <a:r>
              <a:rPr lang="en-PK" b="1" dirty="0">
                <a:latin typeface="Courier New" panose="02070309020205020404" pitchFamily="49" charset="0"/>
                <a:cs typeface="Courier New" panose="02070309020205020404" pitchFamily="49" charset="0"/>
              </a:rPr>
              <a:t>++) {</a:t>
            </a:r>
          </a:p>
          <a:p>
            <a:pPr marL="0" indent="0">
              <a:buNone/>
            </a:pPr>
            <a:r>
              <a:rPr lang="en-PK" b="1" dirty="0">
                <a:latin typeface="Courier New" panose="02070309020205020404" pitchFamily="49" charset="0"/>
                <a:cs typeface="Courier New" panose="02070309020205020404" pitchFamily="49" charset="0"/>
              </a:rPr>
              <a:t>		</a:t>
            </a:r>
            <a:r>
              <a:rPr lang="en-PK" b="1" dirty="0" err="1">
                <a:latin typeface="Courier New" panose="02070309020205020404" pitchFamily="49" charset="0"/>
                <a:cs typeface="Courier New" panose="02070309020205020404" pitchFamily="49" charset="0"/>
              </a:rPr>
              <a:t>cout</a:t>
            </a:r>
            <a:r>
              <a:rPr lang="en-PK" b="1" dirty="0">
                <a:latin typeface="Courier New" panose="02070309020205020404" pitchFamily="49" charset="0"/>
                <a:cs typeface="Courier New" panose="02070309020205020404" pitchFamily="49" charset="0"/>
              </a:rPr>
              <a:t> &lt;&lt; (</a:t>
            </a:r>
            <a:r>
              <a:rPr lang="en-PK" b="1" dirty="0" err="1">
                <a:latin typeface="Courier New" panose="02070309020205020404" pitchFamily="49" charset="0"/>
                <a:cs typeface="Courier New" panose="02070309020205020404" pitchFamily="49" charset="0"/>
              </a:rPr>
              <a:t>arr+i</a:t>
            </a:r>
            <a:r>
              <a:rPr lang="en-PK" b="1" dirty="0">
                <a:latin typeface="Courier New" panose="02070309020205020404" pitchFamily="49" charset="0"/>
                <a:cs typeface="Courier New" panose="02070309020205020404" pitchFamily="49" charset="0"/>
              </a:rPr>
              <a:t>) &lt;&lt; </a:t>
            </a:r>
            <a:r>
              <a:rPr lang="en-PK" b="1" dirty="0" err="1">
                <a:latin typeface="Courier New" panose="02070309020205020404" pitchFamily="49" charset="0"/>
                <a:cs typeface="Courier New" panose="02070309020205020404" pitchFamily="49" charset="0"/>
              </a:rPr>
              <a:t>endl</a:t>
            </a:r>
            <a:r>
              <a:rPr lang="en-PK" b="1" dirty="0">
                <a:latin typeface="Courier New" panose="02070309020205020404" pitchFamily="49" charset="0"/>
                <a:cs typeface="Courier New" panose="02070309020205020404" pitchFamily="49" charset="0"/>
              </a:rPr>
              <a:t>;</a:t>
            </a:r>
          </a:p>
          <a:p>
            <a:pPr marL="0" indent="0">
              <a:buNone/>
            </a:pPr>
            <a:r>
              <a:rPr lang="en-PK" b="1" dirty="0">
                <a:latin typeface="Courier New" panose="02070309020205020404" pitchFamily="49" charset="0"/>
                <a:cs typeface="Courier New" panose="02070309020205020404" pitchFamily="49" charset="0"/>
              </a:rPr>
              <a:t>		</a:t>
            </a:r>
          </a:p>
          <a:p>
            <a:pPr marL="0" indent="0">
              <a:buNone/>
            </a:pPr>
            <a:r>
              <a:rPr lang="en-PK" b="1" dirty="0">
                <a:latin typeface="Courier New" panose="02070309020205020404" pitchFamily="49" charset="0"/>
                <a:cs typeface="Courier New" panose="02070309020205020404" pitchFamily="49" charset="0"/>
              </a:rPr>
              <a:t>	}</a:t>
            </a:r>
          </a:p>
          <a:p>
            <a:pPr marL="0" indent="0">
              <a:buNone/>
            </a:pPr>
            <a:r>
              <a:rPr lang="en-PK" b="1" dirty="0">
                <a:latin typeface="Courier New" panose="02070309020205020404" pitchFamily="49" charset="0"/>
                <a:cs typeface="Courier New" panose="02070309020205020404" pitchFamily="49" charset="0"/>
              </a:rPr>
              <a:t>	for (; </a:t>
            </a:r>
            <a:r>
              <a:rPr lang="en-PK" b="1" dirty="0" err="1">
                <a:latin typeface="Courier New" panose="02070309020205020404" pitchFamily="49" charset="0"/>
                <a:cs typeface="Courier New" panose="02070309020205020404" pitchFamily="49" charset="0"/>
              </a:rPr>
              <a:t>i</a:t>
            </a:r>
            <a:r>
              <a:rPr lang="en-PK" b="1" dirty="0">
                <a:latin typeface="Courier New" panose="02070309020205020404" pitchFamily="49" charset="0"/>
                <a:cs typeface="Courier New" panose="02070309020205020404" pitchFamily="49" charset="0"/>
              </a:rPr>
              <a:t> &gt;= 1; </a:t>
            </a:r>
            <a:r>
              <a:rPr lang="en-PK" b="1" dirty="0" err="1">
                <a:latin typeface="Courier New" panose="02070309020205020404" pitchFamily="49" charset="0"/>
                <a:cs typeface="Courier New" panose="02070309020205020404" pitchFamily="49" charset="0"/>
              </a:rPr>
              <a:t>i</a:t>
            </a:r>
            <a:r>
              <a:rPr lang="en-PK" b="1" dirty="0">
                <a:latin typeface="Courier New" panose="02070309020205020404" pitchFamily="49" charset="0"/>
                <a:cs typeface="Courier New" panose="02070309020205020404" pitchFamily="49" charset="0"/>
              </a:rPr>
              <a:t>--) {</a:t>
            </a:r>
          </a:p>
          <a:p>
            <a:pPr marL="0" indent="0">
              <a:buNone/>
            </a:pPr>
            <a:r>
              <a:rPr lang="en-PK" b="1" dirty="0">
                <a:latin typeface="Courier New" panose="02070309020205020404" pitchFamily="49" charset="0"/>
                <a:cs typeface="Courier New" panose="02070309020205020404" pitchFamily="49" charset="0"/>
              </a:rPr>
              <a:t>		</a:t>
            </a:r>
            <a:r>
              <a:rPr lang="en-PK" b="1" dirty="0" err="1">
                <a:latin typeface="Courier New" panose="02070309020205020404" pitchFamily="49" charset="0"/>
                <a:cs typeface="Courier New" panose="02070309020205020404" pitchFamily="49" charset="0"/>
              </a:rPr>
              <a:t>cout</a:t>
            </a:r>
            <a:r>
              <a:rPr lang="en-PK" b="1" dirty="0">
                <a:latin typeface="Courier New" panose="02070309020205020404" pitchFamily="49" charset="0"/>
                <a:cs typeface="Courier New" panose="02070309020205020404" pitchFamily="49" charset="0"/>
              </a:rPr>
              <a:t> &lt;&lt; (</a:t>
            </a:r>
            <a:r>
              <a:rPr lang="en-PK" b="1" dirty="0" err="1">
                <a:latin typeface="Courier New" panose="02070309020205020404" pitchFamily="49" charset="0"/>
                <a:cs typeface="Courier New" panose="02070309020205020404" pitchFamily="49" charset="0"/>
              </a:rPr>
              <a:t>arr</a:t>
            </a:r>
            <a:r>
              <a:rPr lang="en-PK" b="1" dirty="0">
                <a:latin typeface="Courier New" panose="02070309020205020404" pitchFamily="49" charset="0"/>
                <a:cs typeface="Courier New" panose="02070309020205020404" pitchFamily="49" charset="0"/>
              </a:rPr>
              <a:t> + </a:t>
            </a:r>
            <a:r>
              <a:rPr lang="en-PK" b="1" dirty="0" err="1">
                <a:latin typeface="Courier New" panose="02070309020205020404" pitchFamily="49" charset="0"/>
                <a:cs typeface="Courier New" panose="02070309020205020404" pitchFamily="49" charset="0"/>
              </a:rPr>
              <a:t>i</a:t>
            </a:r>
            <a:r>
              <a:rPr lang="en-PK" b="1" dirty="0">
                <a:latin typeface="Courier New" panose="02070309020205020404" pitchFamily="49" charset="0"/>
                <a:cs typeface="Courier New" panose="02070309020205020404" pitchFamily="49" charset="0"/>
              </a:rPr>
              <a:t>) &lt;&lt; </a:t>
            </a:r>
            <a:r>
              <a:rPr lang="en-PK" b="1" dirty="0" err="1">
                <a:latin typeface="Courier New" panose="02070309020205020404" pitchFamily="49" charset="0"/>
                <a:cs typeface="Courier New" panose="02070309020205020404" pitchFamily="49" charset="0"/>
              </a:rPr>
              <a:t>endl</a:t>
            </a:r>
            <a:r>
              <a:rPr lang="en-PK" b="1" dirty="0">
                <a:latin typeface="Courier New" panose="02070309020205020404" pitchFamily="49" charset="0"/>
                <a:cs typeface="Courier New" panose="02070309020205020404" pitchFamily="49" charset="0"/>
              </a:rPr>
              <a:t>;</a:t>
            </a:r>
          </a:p>
          <a:p>
            <a:pPr marL="0" indent="0">
              <a:buNone/>
            </a:pPr>
            <a:r>
              <a:rPr lang="en-PK" b="1" dirty="0">
                <a:latin typeface="Courier New" panose="02070309020205020404" pitchFamily="49" charset="0"/>
                <a:cs typeface="Courier New" panose="02070309020205020404" pitchFamily="49" charset="0"/>
              </a:rPr>
              <a:t> </a:t>
            </a:r>
          </a:p>
          <a:p>
            <a:pPr marL="0" indent="0">
              <a:buNone/>
            </a:pPr>
            <a:r>
              <a:rPr lang="en-PK" b="1" dirty="0">
                <a:latin typeface="Courier New" panose="02070309020205020404" pitchFamily="49" charset="0"/>
                <a:cs typeface="Courier New" panose="02070309020205020404" pitchFamily="49" charset="0"/>
              </a:rPr>
              <a:t>	}</a:t>
            </a:r>
          </a:p>
          <a:p>
            <a:pPr marL="0" indent="0">
              <a:buNone/>
            </a:pPr>
            <a:endParaRPr lang="en-US" dirty="0">
              <a:solidFill>
                <a:srgbClr val="FF0000"/>
              </a:solidFill>
            </a:endParaRPr>
          </a:p>
        </p:txBody>
      </p:sp>
      <p:sp>
        <p:nvSpPr>
          <p:cNvPr id="4" name="TextBox 3">
            <a:extLst>
              <a:ext uri="{FF2B5EF4-FFF2-40B4-BE49-F238E27FC236}">
                <a16:creationId xmlns:a16="http://schemas.microsoft.com/office/drawing/2014/main" id="{EE6383EE-5E09-4311-8C5F-B9A31167490B}"/>
              </a:ext>
            </a:extLst>
          </p:cNvPr>
          <p:cNvSpPr txBox="1"/>
          <p:nvPr/>
        </p:nvSpPr>
        <p:spPr>
          <a:xfrm>
            <a:off x="8304872" y="710045"/>
            <a:ext cx="2592656" cy="2964914"/>
          </a:xfrm>
          <a:prstGeom prst="rect">
            <a:avLst/>
          </a:prstGeom>
          <a:noFill/>
        </p:spPr>
        <p:txBody>
          <a:bodyPr wrap="square" rtlCol="0">
            <a:spAutoFit/>
          </a:bodyPr>
          <a:lstStyle/>
          <a:p>
            <a:pPr marL="914400" algn="just">
              <a:spcAft>
                <a:spcPts val="800"/>
              </a:spcAft>
            </a:pPr>
            <a:r>
              <a:rPr lang="en-US" sz="3200" b="1" dirty="0">
                <a:solidFill>
                  <a:srgbClr val="FF0000"/>
                </a:solidFill>
                <a:ea typeface="Calibri" panose="020F0502020204030204" pitchFamily="34" charset="0"/>
                <a:cs typeface="Courier New" panose="02070309020205020404" pitchFamily="49" charset="0"/>
              </a:rPr>
              <a:t>* * *</a:t>
            </a:r>
            <a:endParaRPr lang="en-PK" sz="3200" b="1" dirty="0">
              <a:ea typeface="Calibri" panose="020F0502020204030204" pitchFamily="34" charset="0"/>
              <a:cs typeface="Courier New" panose="02070309020205020404" pitchFamily="49" charset="0"/>
            </a:endParaRPr>
          </a:p>
          <a:p>
            <a:pPr marL="914400" algn="just">
              <a:spcAft>
                <a:spcPts val="800"/>
              </a:spcAft>
            </a:pPr>
            <a:r>
              <a:rPr lang="en-US" sz="3200" b="1" dirty="0">
                <a:solidFill>
                  <a:srgbClr val="FF0000"/>
                </a:solidFill>
                <a:ea typeface="Calibri" panose="020F0502020204030204" pitchFamily="34" charset="0"/>
                <a:cs typeface="Courier New" panose="02070309020205020404" pitchFamily="49" charset="0"/>
              </a:rPr>
              <a:t>* *</a:t>
            </a:r>
            <a:endParaRPr lang="en-PK" sz="3200" b="1" dirty="0">
              <a:ea typeface="Calibri" panose="020F0502020204030204" pitchFamily="34" charset="0"/>
              <a:cs typeface="Courier New" panose="02070309020205020404" pitchFamily="49" charset="0"/>
            </a:endParaRPr>
          </a:p>
          <a:p>
            <a:pPr marL="914400" algn="just">
              <a:spcAft>
                <a:spcPts val="800"/>
              </a:spcAft>
            </a:pPr>
            <a:r>
              <a:rPr lang="en-US" sz="3200" b="1" dirty="0">
                <a:solidFill>
                  <a:srgbClr val="FF0000"/>
                </a:solidFill>
                <a:ea typeface="Calibri" panose="020F0502020204030204" pitchFamily="34" charset="0"/>
                <a:cs typeface="Courier New" panose="02070309020205020404" pitchFamily="49" charset="0"/>
              </a:rPr>
              <a:t>*</a:t>
            </a:r>
            <a:endParaRPr lang="en-PK" sz="3200" b="1" dirty="0">
              <a:ea typeface="Calibri" panose="020F0502020204030204" pitchFamily="34" charset="0"/>
              <a:cs typeface="Courier New" panose="02070309020205020404" pitchFamily="49" charset="0"/>
            </a:endParaRPr>
          </a:p>
          <a:p>
            <a:pPr marL="914400" algn="just">
              <a:spcAft>
                <a:spcPts val="800"/>
              </a:spcAft>
            </a:pPr>
            <a:r>
              <a:rPr lang="en-US" sz="3200" b="1" dirty="0">
                <a:solidFill>
                  <a:srgbClr val="FF0000"/>
                </a:solidFill>
                <a:ea typeface="Calibri" panose="020F0502020204030204" pitchFamily="34" charset="0"/>
                <a:cs typeface="Courier New" panose="02070309020205020404" pitchFamily="49" charset="0"/>
              </a:rPr>
              <a:t>* *</a:t>
            </a:r>
            <a:endParaRPr lang="en-PK" sz="3200" b="1" dirty="0">
              <a:ea typeface="Calibri" panose="020F0502020204030204" pitchFamily="34" charset="0"/>
              <a:cs typeface="Courier New" panose="02070309020205020404" pitchFamily="49" charset="0"/>
            </a:endParaRPr>
          </a:p>
          <a:p>
            <a:r>
              <a:rPr lang="en-US" sz="3200" b="1" dirty="0">
                <a:solidFill>
                  <a:srgbClr val="FF0000"/>
                </a:solidFill>
                <a:ea typeface="Calibri" panose="020F0502020204030204" pitchFamily="34" charset="0"/>
                <a:cs typeface="Courier New" panose="02070309020205020404" pitchFamily="49" charset="0"/>
              </a:rPr>
              <a:t>         * * *</a:t>
            </a:r>
            <a:endParaRPr lang="en-PK" sz="3600" b="1" dirty="0">
              <a:cs typeface="Courier New" panose="02070309020205020404" pitchFamily="49" charset="0"/>
            </a:endParaRPr>
          </a:p>
        </p:txBody>
      </p:sp>
    </p:spTree>
    <p:extLst>
      <p:ext uri="{BB962C8B-B14F-4D97-AF65-F5344CB8AC3E}">
        <p14:creationId xmlns:p14="http://schemas.microsoft.com/office/powerpoint/2010/main" val="41369230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normAutofit fontScale="90000"/>
          </a:bodyPr>
          <a:lstStyle/>
          <a:p>
            <a:pPr eaLnBrk="1" hangingPunct="1"/>
            <a:r>
              <a:rPr lang="en-US" altLang="en-US" dirty="0"/>
              <a:t>Character Arrays and Char Pointer</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lstStyle/>
          <a:p>
            <a:pPr marL="0" indent="0">
              <a:lnSpc>
                <a:spcPct val="80000"/>
              </a:lnSpc>
              <a:buNone/>
              <a:defRPr/>
            </a:pPr>
            <a:r>
              <a:rPr lang="en-US" dirty="0">
                <a:latin typeface="Consolas" panose="020B0609020204030204" pitchFamily="49" charset="0"/>
              </a:rPr>
              <a:t>char name[]=“Bail”; </a:t>
            </a:r>
            <a:r>
              <a:rPr lang="en-US" sz="2000" dirty="0">
                <a:latin typeface="Consolas" panose="020B0609020204030204" pitchFamily="49" charset="0"/>
              </a:rPr>
              <a:t>//always stores /0 at the end</a:t>
            </a:r>
          </a:p>
          <a:p>
            <a:pPr marL="0" indent="0">
              <a:lnSpc>
                <a:spcPct val="80000"/>
              </a:lnSpc>
              <a:buNone/>
              <a:defRPr/>
            </a:pPr>
            <a:r>
              <a:rPr lang="en-US" dirty="0">
                <a:solidFill>
                  <a:srgbClr val="0070C0"/>
                </a:solidFill>
                <a:latin typeface="Consolas" panose="020B0609020204030204" pitchFamily="49" charset="0"/>
              </a:rPr>
              <a:t>char *</a:t>
            </a:r>
            <a:r>
              <a:rPr lang="en-US" dirty="0" err="1">
                <a:solidFill>
                  <a:srgbClr val="0070C0"/>
                </a:solidFill>
                <a:latin typeface="Consolas" panose="020B0609020204030204" pitchFamily="49" charset="0"/>
              </a:rPr>
              <a:t>ptr</a:t>
            </a:r>
            <a:r>
              <a:rPr lang="en-US" dirty="0">
                <a:solidFill>
                  <a:srgbClr val="0070C0"/>
                </a:solidFill>
                <a:latin typeface="Consolas" panose="020B0609020204030204" pitchFamily="49" charset="0"/>
              </a:rPr>
              <a:t> </a:t>
            </a:r>
            <a:r>
              <a:rPr lang="en-US" dirty="0">
                <a:latin typeface="Consolas" panose="020B0609020204030204" pitchFamily="49" charset="0"/>
              </a:rPr>
              <a:t>= name;</a:t>
            </a:r>
          </a:p>
          <a:p>
            <a:pPr marL="0" indent="0">
              <a:lnSpc>
                <a:spcPct val="80000"/>
              </a:lnSpc>
              <a:buNone/>
              <a:defRPr/>
            </a:pPr>
            <a:r>
              <a:rPr lang="en-US" dirty="0" err="1">
                <a:latin typeface="Consolas" panose="020B0609020204030204" pitchFamily="49" charset="0"/>
              </a:rPr>
              <a:t>cout</a:t>
            </a:r>
            <a:r>
              <a:rPr lang="en-US" dirty="0">
                <a:latin typeface="Consolas" panose="020B0609020204030204" pitchFamily="49" charset="0"/>
              </a:rPr>
              <a:t>&lt;&lt; </a:t>
            </a:r>
            <a:r>
              <a:rPr lang="en-US" dirty="0" err="1">
                <a:latin typeface="Consolas" panose="020B0609020204030204" pitchFamily="49" charset="0"/>
              </a:rPr>
              <a:t>ptr</a:t>
            </a:r>
            <a:r>
              <a:rPr lang="en-US" dirty="0">
                <a:latin typeface="Consolas" panose="020B0609020204030204" pitchFamily="49" charset="0"/>
              </a:rPr>
              <a:t>; </a:t>
            </a:r>
            <a:r>
              <a:rPr lang="en-US" dirty="0">
                <a:solidFill>
                  <a:srgbClr val="0070C0"/>
                </a:solidFill>
                <a:latin typeface="Consolas" panose="020B0609020204030204" pitchFamily="49" charset="0"/>
              </a:rPr>
              <a:t>//what happens now?</a:t>
            </a:r>
          </a:p>
          <a:p>
            <a:pPr marL="0" indent="0">
              <a:lnSpc>
                <a:spcPct val="80000"/>
              </a:lnSpc>
              <a:buNone/>
              <a:defRPr/>
            </a:pPr>
            <a:r>
              <a:rPr lang="en-US" dirty="0">
                <a:latin typeface="Consolas" panose="020B0609020204030204" pitchFamily="49" charset="0"/>
              </a:rPr>
              <a:t>//Prints</a:t>
            </a:r>
            <a:r>
              <a:rPr lang="en-US" dirty="0">
                <a:solidFill>
                  <a:srgbClr val="0070C0"/>
                </a:solidFill>
                <a:latin typeface="Consolas" panose="020B0609020204030204" pitchFamily="49" charset="0"/>
              </a:rPr>
              <a:t> </a:t>
            </a:r>
            <a:r>
              <a:rPr lang="en-US" dirty="0">
                <a:solidFill>
                  <a:srgbClr val="FF0000"/>
                </a:solidFill>
                <a:latin typeface="Consolas" panose="020B0609020204030204" pitchFamily="49" charset="0"/>
              </a:rPr>
              <a:t>Bail</a:t>
            </a:r>
          </a:p>
          <a:p>
            <a:pPr marL="0" indent="0">
              <a:lnSpc>
                <a:spcPct val="80000"/>
              </a:lnSpc>
              <a:buNone/>
              <a:defRPr/>
            </a:pPr>
            <a:endParaRPr lang="en-US" dirty="0">
              <a:solidFill>
                <a:srgbClr val="FF0000"/>
              </a:solidFill>
              <a:latin typeface="Consolas" panose="020B0609020204030204" pitchFamily="49" charset="0"/>
            </a:endParaRPr>
          </a:p>
          <a:p>
            <a:pPr eaLnBrk="1" hangingPunct="1">
              <a:lnSpc>
                <a:spcPct val="80000"/>
              </a:lnSpc>
              <a:defRPr/>
            </a:pPr>
            <a:r>
              <a:rPr lang="en-US" dirty="0" err="1"/>
              <a:t>cout</a:t>
            </a:r>
            <a:r>
              <a:rPr lang="en-US" dirty="0"/>
              <a:t> prints characters from the pointer address till the null character</a:t>
            </a:r>
          </a:p>
        </p:txBody>
      </p:sp>
      <p:graphicFrame>
        <p:nvGraphicFramePr>
          <p:cNvPr id="2" name="Table 2">
            <a:extLst>
              <a:ext uri="{FF2B5EF4-FFF2-40B4-BE49-F238E27FC236}">
                <a16:creationId xmlns:a16="http://schemas.microsoft.com/office/drawing/2014/main" id="{2F88495F-012E-4945-ADC2-9F134C22D60B}"/>
              </a:ext>
            </a:extLst>
          </p:cNvPr>
          <p:cNvGraphicFramePr>
            <a:graphicFrameLocks noGrp="1"/>
          </p:cNvGraphicFramePr>
          <p:nvPr/>
        </p:nvGraphicFramePr>
        <p:xfrm>
          <a:off x="1773239" y="5010150"/>
          <a:ext cx="4354285"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tc>
                  <a:txBody>
                    <a:bodyPr/>
                    <a:lstStyle/>
                    <a:p>
                      <a:pPr algn="ctr"/>
                      <a:r>
                        <a:rPr lang="en-US" sz="3600" b="1" dirty="0">
                          <a:solidFill>
                            <a:schemeClr val="tx1"/>
                          </a:solidFill>
                        </a:rPr>
                        <a:t>\0</a:t>
                      </a:r>
                      <a:endParaRPr lang="en-PK" sz="3600" b="1" dirty="0">
                        <a:solidFill>
                          <a:schemeClr val="tx1"/>
                        </a:solidFill>
                      </a:endParaRPr>
                    </a:p>
                  </a:txBody>
                  <a:tcPr marT="45635" marB="45635">
                    <a:solidFill>
                      <a:schemeClr val="bg1"/>
                    </a:solidFill>
                  </a:tcPr>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7861C49B-6BB0-4788-9CF7-AF42842EA447}"/>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dirty="0">
                <a:solidFill>
                  <a:srgbClr val="0070C0"/>
                </a:solidFill>
              </a:rPr>
              <a:t>  0       1       2       3        4        </a:t>
            </a:r>
            <a:endParaRPr lang="en-PK" altLang="en-PK" sz="3200" b="1" dirty="0">
              <a:solidFill>
                <a:srgbClr val="0070C0"/>
              </a:solidFill>
            </a:endParaRPr>
          </a:p>
        </p:txBody>
      </p:sp>
    </p:spTree>
    <p:extLst>
      <p:ext uri="{BB962C8B-B14F-4D97-AF65-F5344CB8AC3E}">
        <p14:creationId xmlns:p14="http://schemas.microsoft.com/office/powerpoint/2010/main" val="694843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3" end="3"/>
                                            </p:txEl>
                                          </p:spTgt>
                                        </p:tgtEl>
                                        <p:attrNameLst>
                                          <p:attrName>style.visibility</p:attrName>
                                        </p:attrNameLst>
                                      </p:cBhvr>
                                      <p:to>
                                        <p:strVal val="visible"/>
                                      </p:to>
                                    </p:set>
                                    <p:animEffect transition="in" filter="fade">
                                      <p:cBhvr>
                                        <p:cTn id="7" dur="500"/>
                                        <p:tgtEl>
                                          <p:spTgt spid="2048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83">
                                            <p:txEl>
                                              <p:pRg st="5" end="5"/>
                                            </p:txEl>
                                          </p:spTgt>
                                        </p:tgtEl>
                                        <p:attrNameLst>
                                          <p:attrName>style.visibility</p:attrName>
                                        </p:attrNameLst>
                                      </p:cBhvr>
                                      <p:to>
                                        <p:strVal val="visible"/>
                                      </p:to>
                                    </p:set>
                                    <p:animEffect transition="in" filter="fade">
                                      <p:cBhvr>
                                        <p:cTn id="12"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normAutofit fontScale="90000"/>
          </a:bodyPr>
          <a:lstStyle/>
          <a:p>
            <a:pPr eaLnBrk="1" hangingPunct="1"/>
            <a:r>
              <a:rPr lang="en-US" altLang="en-US" dirty="0"/>
              <a:t>Character Arrays and Char Pointer</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lstStyle/>
          <a:p>
            <a:pPr marL="0" indent="0">
              <a:lnSpc>
                <a:spcPct val="80000"/>
              </a:lnSpc>
              <a:buNone/>
              <a:defRPr/>
            </a:pPr>
            <a:r>
              <a:rPr lang="en-US" dirty="0">
                <a:latin typeface="Consolas" panose="020B0609020204030204" pitchFamily="49" charset="0"/>
              </a:rPr>
              <a:t>char name[]=“Bail”; </a:t>
            </a:r>
            <a:r>
              <a:rPr lang="en-US" sz="2000" dirty="0">
                <a:latin typeface="Consolas" panose="020B0609020204030204" pitchFamily="49" charset="0"/>
              </a:rPr>
              <a:t>//always stores /0 at the end</a:t>
            </a:r>
          </a:p>
          <a:p>
            <a:pPr marL="0" indent="0">
              <a:lnSpc>
                <a:spcPct val="80000"/>
              </a:lnSpc>
              <a:buNone/>
              <a:defRPr/>
            </a:pPr>
            <a:r>
              <a:rPr lang="en-US" dirty="0">
                <a:solidFill>
                  <a:srgbClr val="0070C0"/>
                </a:solidFill>
                <a:latin typeface="Consolas" panose="020B0609020204030204" pitchFamily="49" charset="0"/>
              </a:rPr>
              <a:t>char *</a:t>
            </a:r>
            <a:r>
              <a:rPr lang="en-US" dirty="0" err="1">
                <a:solidFill>
                  <a:srgbClr val="0070C0"/>
                </a:solidFill>
                <a:latin typeface="Consolas" panose="020B0609020204030204" pitchFamily="49" charset="0"/>
              </a:rPr>
              <a:t>ptr</a:t>
            </a:r>
            <a:r>
              <a:rPr lang="en-US" dirty="0">
                <a:solidFill>
                  <a:srgbClr val="0070C0"/>
                </a:solidFill>
                <a:latin typeface="Consolas" panose="020B0609020204030204" pitchFamily="49" charset="0"/>
              </a:rPr>
              <a:t> </a:t>
            </a:r>
            <a:r>
              <a:rPr lang="en-US" dirty="0">
                <a:latin typeface="Consolas" panose="020B0609020204030204" pitchFamily="49" charset="0"/>
              </a:rPr>
              <a:t>= name;</a:t>
            </a:r>
          </a:p>
          <a:p>
            <a:pPr marL="0" indent="0">
              <a:lnSpc>
                <a:spcPct val="80000"/>
              </a:lnSpc>
              <a:buNone/>
              <a:defRPr/>
            </a:pPr>
            <a:r>
              <a:rPr lang="en-US" dirty="0" err="1">
                <a:solidFill>
                  <a:srgbClr val="0070C0"/>
                </a:solidFill>
                <a:latin typeface="Consolas" panose="020B0609020204030204" pitchFamily="49" charset="0"/>
              </a:rPr>
              <a:t>ptr</a:t>
            </a:r>
            <a:r>
              <a:rPr lang="en-US" dirty="0">
                <a:solidFill>
                  <a:srgbClr val="0070C0"/>
                </a:solidFill>
                <a:latin typeface="Consolas" panose="020B0609020204030204" pitchFamily="49" charset="0"/>
              </a:rPr>
              <a:t>++;</a:t>
            </a:r>
            <a:endParaRPr lang="en-US" dirty="0">
              <a:solidFill>
                <a:srgbClr val="FF0000"/>
              </a:solidFill>
              <a:latin typeface="Consolas" panose="020B0609020204030204" pitchFamily="49" charset="0"/>
            </a:endParaRPr>
          </a:p>
          <a:p>
            <a:pPr marL="0" indent="0">
              <a:lnSpc>
                <a:spcPct val="80000"/>
              </a:lnSpc>
              <a:buNone/>
              <a:defRPr/>
            </a:pPr>
            <a:r>
              <a:rPr lang="en-US" dirty="0" err="1">
                <a:latin typeface="Consolas" panose="020B0609020204030204" pitchFamily="49" charset="0"/>
              </a:rPr>
              <a:t>cout</a:t>
            </a:r>
            <a:r>
              <a:rPr lang="en-US" dirty="0">
                <a:latin typeface="Consolas" panose="020B0609020204030204" pitchFamily="49" charset="0"/>
              </a:rPr>
              <a:t>&lt;&lt; </a:t>
            </a:r>
            <a:r>
              <a:rPr lang="en-US" dirty="0" err="1">
                <a:latin typeface="Consolas" panose="020B0609020204030204" pitchFamily="49" charset="0"/>
              </a:rPr>
              <a:t>ptr</a:t>
            </a:r>
            <a:r>
              <a:rPr lang="en-US" dirty="0">
                <a:latin typeface="Consolas" panose="020B0609020204030204" pitchFamily="49" charset="0"/>
              </a:rPr>
              <a:t>; </a:t>
            </a:r>
          </a:p>
          <a:p>
            <a:pPr marL="0" indent="0">
              <a:lnSpc>
                <a:spcPct val="80000"/>
              </a:lnSpc>
              <a:buNone/>
              <a:defRPr/>
            </a:pPr>
            <a:endParaRPr lang="en-US" dirty="0">
              <a:solidFill>
                <a:srgbClr val="FF0000"/>
              </a:solidFill>
              <a:latin typeface="Consolas" panose="020B0609020204030204" pitchFamily="49" charset="0"/>
            </a:endParaRPr>
          </a:p>
          <a:p>
            <a:pPr eaLnBrk="1" hangingPunct="1">
              <a:lnSpc>
                <a:spcPct val="80000"/>
              </a:lnSpc>
              <a:defRPr/>
            </a:pPr>
            <a:r>
              <a:rPr lang="en-US" dirty="0" err="1"/>
              <a:t>cout</a:t>
            </a:r>
            <a:r>
              <a:rPr lang="en-US" dirty="0"/>
              <a:t> prints characters from the starting address of the array till the null character, print </a:t>
            </a:r>
            <a:r>
              <a:rPr lang="en-US" dirty="0">
                <a:solidFill>
                  <a:srgbClr val="FF0000"/>
                </a:solidFill>
              </a:rPr>
              <a:t>ail</a:t>
            </a:r>
          </a:p>
        </p:txBody>
      </p:sp>
      <p:graphicFrame>
        <p:nvGraphicFramePr>
          <p:cNvPr id="2" name="Table 2">
            <a:extLst>
              <a:ext uri="{FF2B5EF4-FFF2-40B4-BE49-F238E27FC236}">
                <a16:creationId xmlns:a16="http://schemas.microsoft.com/office/drawing/2014/main" id="{2F88495F-012E-4945-ADC2-9F134C22D60B}"/>
              </a:ext>
            </a:extLst>
          </p:cNvPr>
          <p:cNvGraphicFramePr>
            <a:graphicFrameLocks noGrp="1"/>
          </p:cNvGraphicFramePr>
          <p:nvPr/>
        </p:nvGraphicFramePr>
        <p:xfrm>
          <a:off x="1773239" y="5010150"/>
          <a:ext cx="4354285"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tc>
                  <a:txBody>
                    <a:bodyPr/>
                    <a:lstStyle/>
                    <a:p>
                      <a:pPr algn="ctr"/>
                      <a:r>
                        <a:rPr lang="en-US" sz="3600" b="1" dirty="0">
                          <a:solidFill>
                            <a:schemeClr val="tx1"/>
                          </a:solidFill>
                        </a:rPr>
                        <a:t>\0</a:t>
                      </a:r>
                      <a:endParaRPr lang="en-PK" sz="3600" b="1" dirty="0">
                        <a:solidFill>
                          <a:schemeClr val="tx1"/>
                        </a:solidFill>
                      </a:endParaRPr>
                    </a:p>
                  </a:txBody>
                  <a:tcPr marT="45635" marB="45635">
                    <a:solidFill>
                      <a:schemeClr val="bg1"/>
                    </a:solidFill>
                  </a:tcPr>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7861C49B-6BB0-4788-9CF7-AF42842EA447}"/>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dirty="0">
                <a:solidFill>
                  <a:srgbClr val="0070C0"/>
                </a:solidFill>
              </a:rPr>
              <a:t>  0       1       2       3        4        </a:t>
            </a:r>
            <a:endParaRPr lang="en-PK" altLang="en-PK" sz="3200" b="1" dirty="0">
              <a:solidFill>
                <a:srgbClr val="0070C0"/>
              </a:solidFill>
            </a:endParaRPr>
          </a:p>
        </p:txBody>
      </p:sp>
    </p:spTree>
    <p:extLst>
      <p:ext uri="{BB962C8B-B14F-4D97-AF65-F5344CB8AC3E}">
        <p14:creationId xmlns:p14="http://schemas.microsoft.com/office/powerpoint/2010/main" val="39095481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animEffect transition="in" filter="fade">
                                      <p:cBhvr>
                                        <p:cTn id="7"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normAutofit fontScale="90000"/>
          </a:bodyPr>
          <a:lstStyle/>
          <a:p>
            <a:pPr eaLnBrk="1" hangingPunct="1"/>
            <a:r>
              <a:rPr lang="en-US" altLang="en-US" dirty="0"/>
              <a:t>Character Arrays and Char Pointer</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lstStyle/>
          <a:p>
            <a:pPr marL="0" indent="0">
              <a:lnSpc>
                <a:spcPct val="80000"/>
              </a:lnSpc>
              <a:buNone/>
              <a:defRPr/>
            </a:pPr>
            <a:r>
              <a:rPr lang="en-US" dirty="0">
                <a:latin typeface="Consolas" panose="020B0609020204030204" pitchFamily="49" charset="0"/>
              </a:rPr>
              <a:t>char name[]=“Bail”; </a:t>
            </a:r>
            <a:r>
              <a:rPr lang="en-US" sz="2000" dirty="0">
                <a:latin typeface="Consolas" panose="020B0609020204030204" pitchFamily="49" charset="0"/>
              </a:rPr>
              <a:t>//always stores /0 at the end</a:t>
            </a:r>
          </a:p>
          <a:p>
            <a:pPr marL="0" indent="0">
              <a:lnSpc>
                <a:spcPct val="80000"/>
              </a:lnSpc>
              <a:buNone/>
              <a:defRPr/>
            </a:pPr>
            <a:r>
              <a:rPr lang="en-US" dirty="0">
                <a:solidFill>
                  <a:srgbClr val="0070C0"/>
                </a:solidFill>
                <a:latin typeface="Consolas" panose="020B0609020204030204" pitchFamily="49" charset="0"/>
              </a:rPr>
              <a:t>char *</a:t>
            </a:r>
            <a:r>
              <a:rPr lang="en-US" dirty="0" err="1">
                <a:solidFill>
                  <a:srgbClr val="0070C0"/>
                </a:solidFill>
                <a:latin typeface="Consolas" panose="020B0609020204030204" pitchFamily="49" charset="0"/>
              </a:rPr>
              <a:t>ptr</a:t>
            </a:r>
            <a:r>
              <a:rPr lang="en-US" dirty="0">
                <a:solidFill>
                  <a:srgbClr val="0070C0"/>
                </a:solidFill>
                <a:latin typeface="Consolas" panose="020B0609020204030204" pitchFamily="49" charset="0"/>
              </a:rPr>
              <a:t> </a:t>
            </a:r>
            <a:r>
              <a:rPr lang="en-US" dirty="0">
                <a:latin typeface="Consolas" panose="020B0609020204030204" pitchFamily="49" charset="0"/>
              </a:rPr>
              <a:t>= name;</a:t>
            </a:r>
          </a:p>
          <a:p>
            <a:pPr marL="0" indent="0">
              <a:lnSpc>
                <a:spcPct val="80000"/>
              </a:lnSpc>
              <a:buNone/>
              <a:defRPr/>
            </a:pPr>
            <a:endParaRPr lang="en-US" dirty="0">
              <a:latin typeface="Consolas" panose="020B0609020204030204" pitchFamily="49" charset="0"/>
            </a:endParaRPr>
          </a:p>
          <a:p>
            <a:pPr marL="0" indent="0">
              <a:lnSpc>
                <a:spcPct val="80000"/>
              </a:lnSpc>
              <a:buNone/>
              <a:defRPr/>
            </a:pPr>
            <a:r>
              <a:rPr lang="en-US" dirty="0" err="1">
                <a:latin typeface="Consolas" panose="020B0609020204030204" pitchFamily="49" charset="0"/>
              </a:rPr>
              <a:t>cout</a:t>
            </a:r>
            <a:r>
              <a:rPr lang="en-US" dirty="0">
                <a:latin typeface="Consolas" panose="020B0609020204030204" pitchFamily="49" charset="0"/>
              </a:rPr>
              <a:t>&lt;&lt; </a:t>
            </a:r>
            <a:r>
              <a:rPr lang="en-US" dirty="0" err="1">
                <a:latin typeface="Consolas" panose="020B0609020204030204" pitchFamily="49" charset="0"/>
              </a:rPr>
              <a:t>ptr</a:t>
            </a:r>
            <a:r>
              <a:rPr lang="en-US" dirty="0">
                <a:latin typeface="Consolas" panose="020B0609020204030204" pitchFamily="49" charset="0"/>
              </a:rPr>
              <a:t>[2]; </a:t>
            </a:r>
          </a:p>
          <a:p>
            <a:pPr marL="0" indent="0">
              <a:lnSpc>
                <a:spcPct val="80000"/>
              </a:lnSpc>
              <a:buNone/>
              <a:defRPr/>
            </a:pPr>
            <a:endParaRPr lang="en-US" dirty="0">
              <a:solidFill>
                <a:srgbClr val="FF0000"/>
              </a:solidFill>
              <a:latin typeface="Consolas" panose="020B0609020204030204" pitchFamily="49" charset="0"/>
            </a:endParaRPr>
          </a:p>
          <a:p>
            <a:pPr eaLnBrk="1" hangingPunct="1">
              <a:lnSpc>
                <a:spcPct val="80000"/>
              </a:lnSpc>
              <a:defRPr/>
            </a:pPr>
            <a:r>
              <a:rPr lang="en-US" dirty="0" err="1"/>
              <a:t>cout</a:t>
            </a:r>
            <a:r>
              <a:rPr lang="en-US" dirty="0"/>
              <a:t> prints character at index 2, prints </a:t>
            </a:r>
            <a:r>
              <a:rPr lang="en-US" dirty="0" err="1">
                <a:solidFill>
                  <a:srgbClr val="FF0000"/>
                </a:solidFill>
              </a:rPr>
              <a:t>i</a:t>
            </a:r>
            <a:endParaRPr lang="en-US" dirty="0">
              <a:solidFill>
                <a:srgbClr val="FF0000"/>
              </a:solidFill>
            </a:endParaRPr>
          </a:p>
        </p:txBody>
      </p:sp>
      <p:graphicFrame>
        <p:nvGraphicFramePr>
          <p:cNvPr id="2" name="Table 2">
            <a:extLst>
              <a:ext uri="{FF2B5EF4-FFF2-40B4-BE49-F238E27FC236}">
                <a16:creationId xmlns:a16="http://schemas.microsoft.com/office/drawing/2014/main" id="{2F88495F-012E-4945-ADC2-9F134C22D60B}"/>
              </a:ext>
            </a:extLst>
          </p:cNvPr>
          <p:cNvGraphicFramePr>
            <a:graphicFrameLocks noGrp="1"/>
          </p:cNvGraphicFramePr>
          <p:nvPr/>
        </p:nvGraphicFramePr>
        <p:xfrm>
          <a:off x="1773239" y="5010150"/>
          <a:ext cx="4354285"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tc>
                  <a:txBody>
                    <a:bodyPr/>
                    <a:lstStyle/>
                    <a:p>
                      <a:pPr algn="ctr"/>
                      <a:r>
                        <a:rPr lang="en-US" sz="3600" b="1" dirty="0">
                          <a:solidFill>
                            <a:schemeClr val="tx1"/>
                          </a:solidFill>
                        </a:rPr>
                        <a:t>\0</a:t>
                      </a:r>
                      <a:endParaRPr lang="en-PK" sz="3600" b="1" dirty="0">
                        <a:solidFill>
                          <a:schemeClr val="tx1"/>
                        </a:solidFill>
                      </a:endParaRPr>
                    </a:p>
                  </a:txBody>
                  <a:tcPr marT="45635" marB="45635">
                    <a:solidFill>
                      <a:schemeClr val="bg1"/>
                    </a:solidFill>
                  </a:tcPr>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7861C49B-6BB0-4788-9CF7-AF42842EA447}"/>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dirty="0">
                <a:solidFill>
                  <a:srgbClr val="0070C0"/>
                </a:solidFill>
              </a:rPr>
              <a:t>  0       1       2       3        4        </a:t>
            </a:r>
            <a:endParaRPr lang="en-PK" altLang="en-PK" sz="3200" b="1" dirty="0">
              <a:solidFill>
                <a:srgbClr val="0070C0"/>
              </a:solidFill>
            </a:endParaRPr>
          </a:p>
        </p:txBody>
      </p:sp>
    </p:spTree>
    <p:extLst>
      <p:ext uri="{BB962C8B-B14F-4D97-AF65-F5344CB8AC3E}">
        <p14:creationId xmlns:p14="http://schemas.microsoft.com/office/powerpoint/2010/main" val="42839685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animEffect transition="in" filter="fade">
                                      <p:cBhvr>
                                        <p:cTn id="7"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normAutofit fontScale="90000"/>
          </a:bodyPr>
          <a:lstStyle/>
          <a:p>
            <a:pPr eaLnBrk="1" hangingPunct="1"/>
            <a:r>
              <a:rPr lang="en-US" altLang="en-US" dirty="0"/>
              <a:t>Character Arrays and Char Pointer</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676400"/>
            <a:ext cx="8915400" cy="4648200"/>
          </a:xfrm>
        </p:spPr>
        <p:txBody>
          <a:bodyPr/>
          <a:lstStyle/>
          <a:p>
            <a:pPr marL="0" indent="0">
              <a:lnSpc>
                <a:spcPct val="80000"/>
              </a:lnSpc>
              <a:buNone/>
              <a:defRPr/>
            </a:pPr>
            <a:r>
              <a:rPr lang="en-US" dirty="0">
                <a:latin typeface="Consolas" panose="020B0609020204030204" pitchFamily="49" charset="0"/>
              </a:rPr>
              <a:t>char name[]=“Bail”; </a:t>
            </a:r>
            <a:r>
              <a:rPr lang="en-US" sz="2000" dirty="0">
                <a:latin typeface="Consolas" panose="020B0609020204030204" pitchFamily="49" charset="0"/>
              </a:rPr>
              <a:t>//always stores /0 at the end</a:t>
            </a:r>
          </a:p>
          <a:p>
            <a:pPr marL="0" indent="0">
              <a:lnSpc>
                <a:spcPct val="80000"/>
              </a:lnSpc>
              <a:buNone/>
              <a:defRPr/>
            </a:pPr>
            <a:r>
              <a:rPr lang="en-US" dirty="0">
                <a:solidFill>
                  <a:srgbClr val="0070C0"/>
                </a:solidFill>
                <a:latin typeface="Consolas" panose="020B0609020204030204" pitchFamily="49" charset="0"/>
              </a:rPr>
              <a:t>char *</a:t>
            </a:r>
            <a:r>
              <a:rPr lang="en-US" dirty="0" err="1">
                <a:solidFill>
                  <a:srgbClr val="0070C0"/>
                </a:solidFill>
                <a:latin typeface="Consolas" panose="020B0609020204030204" pitchFamily="49" charset="0"/>
              </a:rPr>
              <a:t>ptr</a:t>
            </a:r>
            <a:r>
              <a:rPr lang="en-US" dirty="0">
                <a:solidFill>
                  <a:srgbClr val="0070C0"/>
                </a:solidFill>
                <a:latin typeface="Consolas" panose="020B0609020204030204" pitchFamily="49" charset="0"/>
              </a:rPr>
              <a:t> </a:t>
            </a:r>
            <a:r>
              <a:rPr lang="en-US" dirty="0">
                <a:latin typeface="Consolas" panose="020B0609020204030204" pitchFamily="49" charset="0"/>
              </a:rPr>
              <a:t>= name;</a:t>
            </a:r>
          </a:p>
          <a:p>
            <a:pPr marL="0" indent="0">
              <a:lnSpc>
                <a:spcPct val="80000"/>
              </a:lnSpc>
              <a:buNone/>
              <a:defRPr/>
            </a:pPr>
            <a:r>
              <a:rPr lang="en-US" dirty="0" err="1">
                <a:solidFill>
                  <a:srgbClr val="0070C0"/>
                </a:solidFill>
                <a:latin typeface="Consolas" panose="020B0609020204030204" pitchFamily="49" charset="0"/>
              </a:rPr>
              <a:t>ptr</a:t>
            </a:r>
            <a:r>
              <a:rPr lang="en-US" dirty="0">
                <a:solidFill>
                  <a:srgbClr val="0070C0"/>
                </a:solidFill>
                <a:latin typeface="Consolas" panose="020B0609020204030204" pitchFamily="49" charset="0"/>
              </a:rPr>
              <a:t>++;</a:t>
            </a:r>
            <a:endParaRPr lang="en-US" dirty="0">
              <a:solidFill>
                <a:srgbClr val="FF0000"/>
              </a:solidFill>
              <a:latin typeface="Consolas" panose="020B0609020204030204" pitchFamily="49" charset="0"/>
            </a:endParaRPr>
          </a:p>
          <a:p>
            <a:pPr marL="0" indent="0">
              <a:lnSpc>
                <a:spcPct val="80000"/>
              </a:lnSpc>
              <a:buNone/>
              <a:defRPr/>
            </a:pPr>
            <a:r>
              <a:rPr lang="en-US" dirty="0" err="1">
                <a:latin typeface="Consolas" panose="020B0609020204030204" pitchFamily="49" charset="0"/>
              </a:rPr>
              <a:t>cout</a:t>
            </a:r>
            <a:r>
              <a:rPr lang="en-US" dirty="0">
                <a:latin typeface="Consolas" panose="020B0609020204030204" pitchFamily="49" charset="0"/>
              </a:rPr>
              <a:t>&lt;&lt; *(</a:t>
            </a:r>
            <a:r>
              <a:rPr lang="en-US" dirty="0" err="1">
                <a:latin typeface="Consolas" panose="020B0609020204030204" pitchFamily="49" charset="0"/>
              </a:rPr>
              <a:t>ptr</a:t>
            </a:r>
            <a:r>
              <a:rPr lang="en-US" dirty="0">
                <a:latin typeface="Consolas" panose="020B0609020204030204" pitchFamily="49" charset="0"/>
              </a:rPr>
              <a:t> + 2); </a:t>
            </a:r>
          </a:p>
          <a:p>
            <a:pPr marL="0" indent="0">
              <a:lnSpc>
                <a:spcPct val="80000"/>
              </a:lnSpc>
              <a:buNone/>
              <a:defRPr/>
            </a:pPr>
            <a:endParaRPr lang="en-US" dirty="0">
              <a:solidFill>
                <a:srgbClr val="FF0000"/>
              </a:solidFill>
              <a:latin typeface="Consolas" panose="020B0609020204030204" pitchFamily="49" charset="0"/>
            </a:endParaRPr>
          </a:p>
          <a:p>
            <a:pPr eaLnBrk="1" hangingPunct="1">
              <a:lnSpc>
                <a:spcPct val="80000"/>
              </a:lnSpc>
              <a:defRPr/>
            </a:pPr>
            <a:r>
              <a:rPr lang="en-US" dirty="0" err="1"/>
              <a:t>cout</a:t>
            </a:r>
            <a:r>
              <a:rPr lang="en-US" dirty="0"/>
              <a:t> prints character at index 2, prints </a:t>
            </a:r>
            <a:r>
              <a:rPr lang="en-US" dirty="0">
                <a:solidFill>
                  <a:srgbClr val="FF0000"/>
                </a:solidFill>
              </a:rPr>
              <a:t>l</a:t>
            </a:r>
          </a:p>
        </p:txBody>
      </p:sp>
      <p:graphicFrame>
        <p:nvGraphicFramePr>
          <p:cNvPr id="2" name="Table 2">
            <a:extLst>
              <a:ext uri="{FF2B5EF4-FFF2-40B4-BE49-F238E27FC236}">
                <a16:creationId xmlns:a16="http://schemas.microsoft.com/office/drawing/2014/main" id="{2F88495F-012E-4945-ADC2-9F134C22D60B}"/>
              </a:ext>
            </a:extLst>
          </p:cNvPr>
          <p:cNvGraphicFramePr>
            <a:graphicFrameLocks noGrp="1"/>
          </p:cNvGraphicFramePr>
          <p:nvPr/>
        </p:nvGraphicFramePr>
        <p:xfrm>
          <a:off x="1773239" y="5010150"/>
          <a:ext cx="4354285" cy="63991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tblGrid>
              <a:tr h="639763">
                <a:tc>
                  <a:txBody>
                    <a:bodyPr/>
                    <a:lstStyle/>
                    <a:p>
                      <a:pPr algn="ctr"/>
                      <a:r>
                        <a:rPr lang="en-US" sz="3600" b="1" dirty="0"/>
                        <a:t>B</a:t>
                      </a:r>
                      <a:endParaRPr lang="en-PK" sz="3600" b="1" dirty="0"/>
                    </a:p>
                  </a:txBody>
                  <a:tcPr marT="45635" marB="45635"/>
                </a:tc>
                <a:tc>
                  <a:txBody>
                    <a:bodyPr/>
                    <a:lstStyle/>
                    <a:p>
                      <a:pPr algn="ctr"/>
                      <a:r>
                        <a:rPr lang="en-US" sz="3600" b="1" dirty="0"/>
                        <a:t>a</a:t>
                      </a:r>
                      <a:endParaRPr lang="en-PK" sz="3600" b="1" dirty="0"/>
                    </a:p>
                  </a:txBody>
                  <a:tcPr marT="45635" marB="45635"/>
                </a:tc>
                <a:tc>
                  <a:txBody>
                    <a:bodyPr/>
                    <a:lstStyle/>
                    <a:p>
                      <a:pPr algn="ctr"/>
                      <a:r>
                        <a:rPr lang="en-US" sz="3600" b="1" dirty="0" err="1"/>
                        <a:t>i</a:t>
                      </a:r>
                      <a:endParaRPr lang="en-PK" sz="3600" b="1" dirty="0"/>
                    </a:p>
                  </a:txBody>
                  <a:tcPr marT="45635" marB="45635"/>
                </a:tc>
                <a:tc>
                  <a:txBody>
                    <a:bodyPr/>
                    <a:lstStyle/>
                    <a:p>
                      <a:pPr algn="ctr"/>
                      <a:r>
                        <a:rPr lang="en-US" sz="3600" b="1" dirty="0"/>
                        <a:t>l</a:t>
                      </a:r>
                      <a:endParaRPr lang="en-PK" sz="3600" b="1" dirty="0"/>
                    </a:p>
                  </a:txBody>
                  <a:tcPr marT="45635" marB="45635"/>
                </a:tc>
                <a:tc>
                  <a:txBody>
                    <a:bodyPr/>
                    <a:lstStyle/>
                    <a:p>
                      <a:pPr algn="ctr"/>
                      <a:r>
                        <a:rPr lang="en-US" sz="3600" b="1" dirty="0">
                          <a:solidFill>
                            <a:schemeClr val="tx1"/>
                          </a:solidFill>
                        </a:rPr>
                        <a:t>\0</a:t>
                      </a:r>
                      <a:endParaRPr lang="en-PK" sz="3600" b="1" dirty="0">
                        <a:solidFill>
                          <a:schemeClr val="tx1"/>
                        </a:solidFill>
                      </a:endParaRPr>
                    </a:p>
                  </a:txBody>
                  <a:tcPr marT="45635" marB="45635">
                    <a:solidFill>
                      <a:schemeClr val="bg1"/>
                    </a:solidFill>
                  </a:tcPr>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7861C49B-6BB0-4788-9CF7-AF42842EA447}"/>
              </a:ext>
            </a:extLst>
          </p:cNvPr>
          <p:cNvSpPr txBox="1">
            <a:spLocks noChangeArrowheads="1"/>
          </p:cNvSpPr>
          <p:nvPr/>
        </p:nvSpPr>
        <p:spPr bwMode="auto">
          <a:xfrm>
            <a:off x="1781176" y="5738814"/>
            <a:ext cx="6088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PK" sz="3200" b="1" dirty="0">
                <a:solidFill>
                  <a:srgbClr val="0070C0"/>
                </a:solidFill>
              </a:rPr>
              <a:t>  0       1       2       3        4        </a:t>
            </a:r>
            <a:endParaRPr lang="en-PK" altLang="en-PK" sz="3200" b="1" dirty="0">
              <a:solidFill>
                <a:srgbClr val="0070C0"/>
              </a:solidFill>
            </a:endParaRPr>
          </a:p>
        </p:txBody>
      </p:sp>
    </p:spTree>
    <p:extLst>
      <p:ext uri="{BB962C8B-B14F-4D97-AF65-F5344CB8AC3E}">
        <p14:creationId xmlns:p14="http://schemas.microsoft.com/office/powerpoint/2010/main" val="4397105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animEffect transition="in" filter="fade">
                                      <p:cBhvr>
                                        <p:cTn id="7" dur="500"/>
                                        <p:tgtEl>
                                          <p:spTgt spid="20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normAutofit fontScale="90000"/>
          </a:bodyPr>
          <a:lstStyle/>
          <a:p>
            <a:pPr eaLnBrk="1" hangingPunct="1"/>
            <a:r>
              <a:rPr lang="en-US" altLang="en-US" dirty="0"/>
              <a:t>Character Arrays and Char Pointer</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295400"/>
            <a:ext cx="8915400" cy="5029200"/>
          </a:xfrm>
        </p:spPr>
        <p:txBody>
          <a:bodyPr>
            <a:normAutofit fontScale="92500" lnSpcReduction="10000"/>
          </a:bodyPr>
          <a:lstStyle/>
          <a:p>
            <a:pPr marL="0" indent="0">
              <a:lnSpc>
                <a:spcPct val="80000"/>
              </a:lnSpc>
              <a:buNone/>
              <a:defRPr/>
            </a:pPr>
            <a:r>
              <a:rPr lang="en-US" b="1" dirty="0">
                <a:latin typeface="Courier New" panose="02070309020205020404" pitchFamily="49" charset="0"/>
                <a:cs typeface="Courier New" panose="02070309020205020404" pitchFamily="49" charset="0"/>
              </a:rPr>
              <a:t>void match(char* str, char </a:t>
            </a:r>
            <a:r>
              <a:rPr lang="en-US" b="1" dirty="0" err="1">
                <a:latin typeface="Courier New" panose="02070309020205020404" pitchFamily="49" charset="0"/>
                <a:cs typeface="Courier New" panose="02070309020205020404" pitchFamily="49" charset="0"/>
              </a:rPr>
              <a:t>ch</a:t>
            </a:r>
            <a:r>
              <a:rPr lang="en-US" b="1" dirty="0">
                <a:latin typeface="Courier New" panose="02070309020205020404" pitchFamily="49" charset="0"/>
                <a:cs typeface="Courier New" panose="02070309020205020404" pitchFamily="49" charset="0"/>
              </a:rPr>
              <a:t>, int size){     </a:t>
            </a:r>
          </a:p>
          <a:p>
            <a:pPr marL="0" indent="0">
              <a:lnSpc>
                <a:spcPct val="80000"/>
              </a:lnSpc>
              <a:buNone/>
              <a:defRPr/>
            </a:pPr>
            <a:r>
              <a:rPr lang="en-US" b="1" dirty="0">
                <a:latin typeface="Courier New" panose="02070309020205020404" pitchFamily="49" charset="0"/>
                <a:cs typeface="Courier New" panose="02070309020205020404" pitchFamily="49" charset="0"/>
              </a:rPr>
              <a:t>	for(int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=0;i&lt;</a:t>
            </a:r>
            <a:r>
              <a:rPr lang="en-US" b="1" dirty="0" err="1">
                <a:latin typeface="Courier New" panose="02070309020205020404" pitchFamily="49" charset="0"/>
                <a:cs typeface="Courier New" panose="02070309020205020404" pitchFamily="49" charset="0"/>
              </a:rPr>
              <a:t>size;i</a:t>
            </a:r>
            <a:r>
              <a:rPr lang="en-US" b="1" dirty="0">
                <a:latin typeface="Courier New" panose="02070309020205020404" pitchFamily="49" charset="0"/>
                <a:cs typeface="Courier New" panose="02070309020205020404" pitchFamily="49" charset="0"/>
              </a:rPr>
              <a:t>++){        </a:t>
            </a:r>
          </a:p>
          <a:p>
            <a:pPr marL="0" indent="0">
              <a:lnSpc>
                <a:spcPct val="80000"/>
              </a:lnSpc>
              <a:buNone/>
              <a:defRPr/>
            </a:pPr>
            <a:r>
              <a:rPr lang="en-US" b="1" dirty="0">
                <a:latin typeface="Courier New" panose="02070309020205020404" pitchFamily="49" charset="0"/>
                <a:cs typeface="Courier New" panose="02070309020205020404" pitchFamily="49" charset="0"/>
              </a:rPr>
              <a:t>		if(*str == </a:t>
            </a:r>
            <a:r>
              <a:rPr lang="en-US" b="1" dirty="0" err="1">
                <a:latin typeface="Courier New" panose="02070309020205020404" pitchFamily="49" charset="0"/>
                <a:cs typeface="Courier New" panose="02070309020205020404" pitchFamily="49" charset="0"/>
              </a:rPr>
              <a:t>ch</a:t>
            </a:r>
            <a:r>
              <a:rPr lang="en-US" b="1" dirty="0">
                <a:latin typeface="Courier New" panose="02070309020205020404" pitchFamily="49" charset="0"/>
                <a:cs typeface="Courier New" panose="02070309020205020404" pitchFamily="49" charset="0"/>
              </a:rPr>
              <a:t>){            </a:t>
            </a:r>
          </a:p>
          <a:p>
            <a:pPr marL="0" indent="0">
              <a:lnSpc>
                <a:spcPct val="80000"/>
              </a:lnSpc>
              <a:buNone/>
              <a:defRPr/>
            </a:pPr>
            <a:r>
              <a:rPr lang="en-US" b="1"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	</a:t>
            </a:r>
            <a:r>
              <a:rPr lang="en-US" b="1" dirty="0" err="1">
                <a:solidFill>
                  <a:srgbClr val="FF0000"/>
                </a:solidFill>
                <a:latin typeface="Courier New" panose="02070309020205020404" pitchFamily="49" charset="0"/>
                <a:cs typeface="Courier New" panose="02070309020205020404" pitchFamily="49" charset="0"/>
              </a:rPr>
              <a:t>cout</a:t>
            </a:r>
            <a:r>
              <a:rPr lang="en-US" b="1" dirty="0">
                <a:solidFill>
                  <a:srgbClr val="FF0000"/>
                </a:solidFill>
                <a:latin typeface="Courier New" panose="02070309020205020404" pitchFamily="49" charset="0"/>
                <a:cs typeface="Courier New" panose="02070309020205020404" pitchFamily="49" charset="0"/>
              </a:rPr>
              <a:t> &lt;&lt; str;            </a:t>
            </a:r>
          </a:p>
          <a:p>
            <a:pPr marL="0" indent="0">
              <a:lnSpc>
                <a:spcPct val="80000"/>
              </a:lnSpc>
              <a:buNone/>
              <a:defRPr/>
            </a:pPr>
            <a:r>
              <a:rPr lang="en-US" b="1" dirty="0">
                <a:latin typeface="Courier New" panose="02070309020205020404" pitchFamily="49" charset="0"/>
                <a:cs typeface="Courier New" panose="02070309020205020404" pitchFamily="49" charset="0"/>
              </a:rPr>
              <a:t>			break;       </a:t>
            </a:r>
          </a:p>
          <a:p>
            <a:pPr marL="0" indent="0">
              <a:lnSpc>
                <a:spcPct val="80000"/>
              </a:lnSpc>
              <a:buNone/>
              <a:defRPr/>
            </a:pPr>
            <a:r>
              <a:rPr lang="en-US" b="1" dirty="0">
                <a:latin typeface="Courier New" panose="02070309020205020404" pitchFamily="49" charset="0"/>
                <a:cs typeface="Courier New" panose="02070309020205020404" pitchFamily="49" charset="0"/>
              </a:rPr>
              <a:t>	 }        </a:t>
            </a:r>
          </a:p>
          <a:p>
            <a:pPr marL="0" indent="0">
              <a:lnSpc>
                <a:spcPct val="80000"/>
              </a:lnSpc>
              <a:buNone/>
              <a:defRPr/>
            </a:pPr>
            <a:r>
              <a:rPr lang="en-US" b="1" dirty="0">
                <a:latin typeface="Courier New" panose="02070309020205020404" pitchFamily="49" charset="0"/>
                <a:cs typeface="Courier New" panose="02070309020205020404" pitchFamily="49" charset="0"/>
              </a:rPr>
              <a:t>		else            </a:t>
            </a:r>
          </a:p>
          <a:p>
            <a:pPr marL="0" indent="0">
              <a:lnSpc>
                <a:spcPct val="80000"/>
              </a:lnSpc>
              <a:buNone/>
              <a:defRPr/>
            </a:pPr>
            <a:r>
              <a:rPr lang="en-US" b="1" dirty="0">
                <a:latin typeface="Courier New" panose="02070309020205020404" pitchFamily="49" charset="0"/>
                <a:cs typeface="Courier New" panose="02070309020205020404" pitchFamily="49" charset="0"/>
              </a:rPr>
              <a:t>			str++;    }}</a:t>
            </a:r>
          </a:p>
          <a:p>
            <a:pPr marL="0" indent="0">
              <a:lnSpc>
                <a:spcPct val="80000"/>
              </a:lnSpc>
              <a:buNone/>
              <a:defRPr/>
            </a:pPr>
            <a:r>
              <a:rPr lang="en-US" b="1" dirty="0">
                <a:latin typeface="Courier New" panose="02070309020205020404" pitchFamily="49" charset="0"/>
                <a:cs typeface="Courier New" panose="02070309020205020404" pitchFamily="49" charset="0"/>
              </a:rPr>
              <a:t>void main() {	</a:t>
            </a:r>
          </a:p>
          <a:p>
            <a:pPr marL="0" indent="0">
              <a:lnSpc>
                <a:spcPct val="80000"/>
              </a:lnSpc>
              <a:buNone/>
              <a:defRPr/>
            </a:pPr>
            <a:r>
              <a:rPr lang="en-US" b="1" dirty="0">
                <a:latin typeface="Courier New" panose="02070309020205020404" pitchFamily="49" charset="0"/>
                <a:cs typeface="Courier New" panose="02070309020205020404" pitchFamily="49" charset="0"/>
              </a:rPr>
              <a:t>	char </a:t>
            </a:r>
            <a:r>
              <a:rPr lang="en-US" b="1" dirty="0" err="1">
                <a:latin typeface="Courier New" panose="02070309020205020404" pitchFamily="49" charset="0"/>
                <a:cs typeface="Courier New" panose="02070309020205020404" pitchFamily="49" charset="0"/>
              </a:rPr>
              <a:t>arr</a:t>
            </a:r>
            <a:r>
              <a:rPr lang="en-US" b="1" dirty="0">
                <a:latin typeface="Courier New" panose="02070309020205020404" pitchFamily="49" charset="0"/>
                <a:cs typeface="Courier New" panose="02070309020205020404" pitchFamily="49" charset="0"/>
              </a:rPr>
              <a:t>[] = "some string";</a:t>
            </a:r>
          </a:p>
          <a:p>
            <a:pPr marL="0" indent="0">
              <a:lnSpc>
                <a:spcPct val="80000"/>
              </a:lnSpc>
              <a:buNone/>
              <a:defRPr/>
            </a:pPr>
            <a:r>
              <a:rPr lang="en-US" b="1" dirty="0">
                <a:latin typeface="Courier New" panose="02070309020205020404" pitchFamily="49" charset="0"/>
                <a:cs typeface="Courier New" panose="02070309020205020404" pitchFamily="49" charset="0"/>
              </a:rPr>
              <a:t>	match(</a:t>
            </a:r>
            <a:r>
              <a:rPr lang="en-US" b="1" dirty="0" err="1">
                <a:latin typeface="Courier New" panose="02070309020205020404" pitchFamily="49" charset="0"/>
                <a:cs typeface="Courier New" panose="02070309020205020404" pitchFamily="49" charset="0"/>
              </a:rPr>
              <a:t>arr</a:t>
            </a:r>
            <a:r>
              <a:rPr lang="en-US" b="1" dirty="0">
                <a:latin typeface="Courier New" panose="02070309020205020404" pitchFamily="49" charset="0"/>
                <a:cs typeface="Courier New" panose="02070309020205020404" pitchFamily="49" charset="0"/>
              </a:rPr>
              <a:t>,'e',</a:t>
            </a:r>
            <a:r>
              <a:rPr lang="en-US" b="1" dirty="0" err="1">
                <a:latin typeface="Courier New" panose="02070309020205020404" pitchFamily="49" charset="0"/>
                <a:cs typeface="Courier New" panose="02070309020205020404" pitchFamily="49" charset="0"/>
              </a:rPr>
              <a:t>sizeof</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arr</a:t>
            </a:r>
            <a:r>
              <a:rPr lang="en-US" b="1" dirty="0">
                <a:latin typeface="Courier New" panose="02070309020205020404" pitchFamily="49" charset="0"/>
                <a:cs typeface="Courier New" panose="02070309020205020404" pitchFamily="49" charset="0"/>
              </a:rPr>
              <a:t>));</a:t>
            </a:r>
          </a:p>
          <a:p>
            <a:pPr marL="0" indent="0">
              <a:lnSpc>
                <a:spcPct val="80000"/>
              </a:lnSpc>
              <a:buNone/>
              <a:defRPr/>
            </a:pPr>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43628F9C-1428-474F-80ED-7903E3523BE6}"/>
              </a:ext>
            </a:extLst>
          </p:cNvPr>
          <p:cNvSpPr txBox="1"/>
          <p:nvPr/>
        </p:nvSpPr>
        <p:spPr>
          <a:xfrm>
            <a:off x="7874876" y="3243619"/>
            <a:ext cx="2592656" cy="584775"/>
          </a:xfrm>
          <a:prstGeom prst="rect">
            <a:avLst/>
          </a:prstGeom>
          <a:noFill/>
        </p:spPr>
        <p:txBody>
          <a:bodyPr wrap="square" rtlCol="0">
            <a:spAutoFit/>
          </a:bodyPr>
          <a:lstStyle/>
          <a:p>
            <a:pPr marL="914400" algn="just">
              <a:spcAft>
                <a:spcPts val="800"/>
              </a:spcAft>
            </a:pPr>
            <a:r>
              <a:rPr lang="en-US" sz="3200" b="1" dirty="0">
                <a:solidFill>
                  <a:srgbClr val="FF0000"/>
                </a:solidFill>
                <a:cs typeface="Courier New" panose="02070309020205020404" pitchFamily="49" charset="0"/>
              </a:rPr>
              <a:t>e string</a:t>
            </a:r>
            <a:endParaRPr lang="en-PK" sz="3600" b="1" dirty="0">
              <a:cs typeface="Courier New" panose="02070309020205020404" pitchFamily="49" charset="0"/>
            </a:endParaRPr>
          </a:p>
        </p:txBody>
      </p:sp>
    </p:spTree>
    <p:extLst>
      <p:ext uri="{BB962C8B-B14F-4D97-AF65-F5344CB8AC3E}">
        <p14:creationId xmlns:p14="http://schemas.microsoft.com/office/powerpoint/2010/main" val="34534648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CCF0A33A-10A7-4971-AC37-A8F32CF420FF}"/>
              </a:ext>
            </a:extLst>
          </p:cNvPr>
          <p:cNvSpPr>
            <a:spLocks noGrp="1" noChangeArrowheads="1"/>
          </p:cNvSpPr>
          <p:nvPr>
            <p:ph type="title"/>
          </p:nvPr>
        </p:nvSpPr>
        <p:spPr>
          <a:xfrm>
            <a:off x="1828800" y="152400"/>
            <a:ext cx="7772400" cy="1143000"/>
          </a:xfrm>
        </p:spPr>
        <p:txBody>
          <a:bodyPr>
            <a:normAutofit fontScale="90000"/>
          </a:bodyPr>
          <a:lstStyle/>
          <a:p>
            <a:pPr eaLnBrk="1" hangingPunct="1"/>
            <a:r>
              <a:rPr lang="en-US" altLang="en-US" dirty="0"/>
              <a:t>Character Arrays and Char Pointer</a:t>
            </a:r>
          </a:p>
        </p:txBody>
      </p:sp>
      <p:sp>
        <p:nvSpPr>
          <p:cNvPr id="20483" name="Rectangle 3">
            <a:extLst>
              <a:ext uri="{FF2B5EF4-FFF2-40B4-BE49-F238E27FC236}">
                <a16:creationId xmlns:a16="http://schemas.microsoft.com/office/drawing/2014/main" id="{CE8E076B-7675-4844-84DC-9A60E4A5AEE7}"/>
              </a:ext>
            </a:extLst>
          </p:cNvPr>
          <p:cNvSpPr>
            <a:spLocks noGrp="1" noChangeArrowheads="1"/>
          </p:cNvSpPr>
          <p:nvPr>
            <p:ph idx="1"/>
          </p:nvPr>
        </p:nvSpPr>
        <p:spPr>
          <a:xfrm>
            <a:off x="1676400" y="1295400"/>
            <a:ext cx="8915400" cy="5029200"/>
          </a:xfrm>
        </p:spPr>
        <p:txBody>
          <a:bodyPr>
            <a:normAutofit fontScale="92500" lnSpcReduction="20000"/>
          </a:bodyPr>
          <a:lstStyle/>
          <a:p>
            <a:pPr>
              <a:buNone/>
            </a:pPr>
            <a:r>
              <a:rPr lang="en-US" b="1" dirty="0">
                <a:solidFill>
                  <a:srgbClr val="00B050"/>
                </a:solidFill>
                <a:latin typeface="Courier New" pitchFamily="49" charset="0"/>
                <a:cs typeface="Courier New" pitchFamily="49" charset="0"/>
              </a:rPr>
              <a:t>// Copying string using Pointers</a:t>
            </a:r>
            <a:endParaRPr lang="en-US" sz="2400" dirty="0">
              <a:solidFill>
                <a:srgbClr val="00B050"/>
              </a:solidFill>
              <a:latin typeface="Courier New" pitchFamily="49" charset="0"/>
              <a:cs typeface="Courier New" pitchFamily="49" charset="0"/>
            </a:endParaRPr>
          </a:p>
          <a:p>
            <a:pPr>
              <a:buNone/>
            </a:pPr>
            <a:r>
              <a:rPr lang="en-US" sz="2400" b="1" dirty="0">
                <a:solidFill>
                  <a:srgbClr val="FF0000"/>
                </a:solidFill>
                <a:latin typeface="Courier New" pitchFamily="49" charset="0"/>
                <a:cs typeface="Courier New" pitchFamily="49" charset="0"/>
              </a:rPr>
              <a:t>const char* </a:t>
            </a:r>
            <a:r>
              <a:rPr lang="en-US" sz="2400" b="1" dirty="0">
                <a:solidFill>
                  <a:srgbClr val="0070C0"/>
                </a:solidFill>
                <a:latin typeface="Courier New" pitchFamily="49" charset="0"/>
                <a:cs typeface="Courier New" pitchFamily="49" charset="0"/>
              </a:rPr>
              <a:t>str1 </a:t>
            </a:r>
            <a:r>
              <a:rPr lang="en-US" sz="2400" b="1" dirty="0">
                <a:latin typeface="Courier New" pitchFamily="49" charset="0"/>
                <a:cs typeface="Courier New" pitchFamily="49" charset="0"/>
              </a:rPr>
              <a:t>= “Self-conquest is the greatest victory.”;</a:t>
            </a:r>
          </a:p>
          <a:p>
            <a:pPr>
              <a:buNone/>
            </a:pPr>
            <a:r>
              <a:rPr lang="en-US" sz="2400" b="1" dirty="0">
                <a:latin typeface="Courier New" pitchFamily="49" charset="0"/>
                <a:cs typeface="Courier New" pitchFamily="49" charset="0"/>
              </a:rPr>
              <a:t>char str2[80]={0}; //empty string</a:t>
            </a:r>
          </a:p>
          <a:p>
            <a:pPr>
              <a:buNone/>
            </a:pPr>
            <a:r>
              <a:rPr lang="en-US" sz="2400" b="1" dirty="0">
                <a:latin typeface="Courier New" pitchFamily="49" charset="0"/>
                <a:cs typeface="Courier New" pitchFamily="49" charset="0"/>
              </a:rPr>
              <a:t>char* </a:t>
            </a:r>
            <a:r>
              <a:rPr lang="en-US" sz="2400" b="1" dirty="0" err="1">
                <a:latin typeface="Courier New" pitchFamily="49" charset="0"/>
                <a:cs typeface="Courier New" pitchFamily="49" charset="0"/>
              </a:rPr>
              <a:t>src</a:t>
            </a:r>
            <a:r>
              <a:rPr lang="en-US" sz="2400" b="1" dirty="0">
                <a:latin typeface="Courier New" pitchFamily="49" charset="0"/>
                <a:cs typeface="Courier New" pitchFamily="49" charset="0"/>
              </a:rPr>
              <a:t> = str1;</a:t>
            </a:r>
          </a:p>
          <a:p>
            <a:pPr>
              <a:buNone/>
            </a:pPr>
            <a:r>
              <a:rPr lang="en-US" sz="2400" b="1" dirty="0">
                <a:latin typeface="Courier New" pitchFamily="49" charset="0"/>
                <a:cs typeface="Courier New" pitchFamily="49" charset="0"/>
              </a:rPr>
              <a:t>char* </a:t>
            </a:r>
            <a:r>
              <a:rPr lang="en-US" sz="2400" b="1" dirty="0" err="1">
                <a:latin typeface="Courier New" pitchFamily="49" charset="0"/>
                <a:cs typeface="Courier New" pitchFamily="49" charset="0"/>
              </a:rPr>
              <a:t>dest</a:t>
            </a:r>
            <a:r>
              <a:rPr lang="en-US" sz="2400" b="1" dirty="0">
                <a:latin typeface="Courier New" pitchFamily="49" charset="0"/>
                <a:cs typeface="Courier New" pitchFamily="49" charset="0"/>
              </a:rPr>
              <a:t> = str2;</a:t>
            </a:r>
          </a:p>
          <a:p>
            <a:pPr>
              <a:buNone/>
            </a:pPr>
            <a:endParaRPr lang="en-US" sz="2400" b="1" dirty="0">
              <a:latin typeface="Courier New" pitchFamily="49" charset="0"/>
              <a:cs typeface="Courier New" pitchFamily="49" charset="0"/>
            </a:endParaRPr>
          </a:p>
          <a:p>
            <a:pPr>
              <a:buNone/>
            </a:pPr>
            <a:r>
              <a:rPr lang="en-US" sz="2400" b="1" dirty="0">
                <a:latin typeface="Courier New" pitchFamily="49" charset="0"/>
                <a:cs typeface="Courier New" pitchFamily="49" charset="0"/>
              </a:rPr>
              <a:t>while( *</a:t>
            </a:r>
            <a:r>
              <a:rPr lang="en-US" sz="2400" b="1" dirty="0" err="1">
                <a:latin typeface="Courier New" pitchFamily="49" charset="0"/>
                <a:cs typeface="Courier New" pitchFamily="49" charset="0"/>
              </a:rPr>
              <a:t>src</a:t>
            </a:r>
            <a:r>
              <a:rPr lang="en-US" sz="2400" b="1" dirty="0">
                <a:latin typeface="Courier New" pitchFamily="49" charset="0"/>
                <a:cs typeface="Courier New" pitchFamily="49" charset="0"/>
              </a:rPr>
              <a:t> ) //until null character,</a:t>
            </a:r>
          </a:p>
          <a:p>
            <a:pPr>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dest</a:t>
            </a:r>
            <a:r>
              <a:rPr lang="en-US" sz="2400" b="1" dirty="0">
                <a:latin typeface="Courier New" pitchFamily="49" charset="0"/>
                <a:cs typeface="Courier New" pitchFamily="49" charset="0"/>
              </a:rPr>
              <a:t>++ = *</a:t>
            </a:r>
            <a:r>
              <a:rPr lang="en-US" sz="2400" b="1" dirty="0" err="1">
                <a:latin typeface="Courier New" pitchFamily="49" charset="0"/>
                <a:cs typeface="Courier New" pitchFamily="49" charset="0"/>
              </a:rPr>
              <a:t>src</a:t>
            </a:r>
            <a:r>
              <a:rPr lang="en-US" sz="2400" b="1" dirty="0">
                <a:latin typeface="Courier New" pitchFamily="49" charset="0"/>
                <a:cs typeface="Courier New" pitchFamily="49" charset="0"/>
              </a:rPr>
              <a:t>++; //copy from </a:t>
            </a:r>
            <a:r>
              <a:rPr lang="en-US" sz="2400" b="1" i="1" dirty="0" err="1">
                <a:latin typeface="Courier New" pitchFamily="49" charset="0"/>
                <a:cs typeface="Courier New" pitchFamily="49" charset="0"/>
              </a:rPr>
              <a:t>src</a:t>
            </a:r>
            <a:r>
              <a:rPr lang="en-US" sz="2400" b="1" dirty="0">
                <a:latin typeface="Courier New" pitchFamily="49" charset="0"/>
                <a:cs typeface="Courier New" pitchFamily="49" charset="0"/>
              </a:rPr>
              <a:t> to </a:t>
            </a:r>
            <a:r>
              <a:rPr lang="en-US" sz="2400" b="1" i="1" dirty="0" err="1">
                <a:latin typeface="Courier New" pitchFamily="49" charset="0"/>
                <a:cs typeface="Courier New" pitchFamily="49" charset="0"/>
              </a:rPr>
              <a:t>dest</a:t>
            </a:r>
            <a:endParaRPr lang="en-US" sz="2400" b="1" i="1" dirty="0">
              <a:latin typeface="Courier New" pitchFamily="49" charset="0"/>
              <a:cs typeface="Courier New" pitchFamily="49" charset="0"/>
            </a:endParaRPr>
          </a:p>
          <a:p>
            <a:pPr>
              <a:buNone/>
            </a:pPr>
            <a:r>
              <a:rPr lang="en-US" sz="2400" b="1" dirty="0">
                <a:latin typeface="Courier New" pitchFamily="49" charset="0"/>
                <a:cs typeface="Courier New" pitchFamily="49" charset="0"/>
              </a:rPr>
              <a:t>	</a:t>
            </a:r>
          </a:p>
          <a:p>
            <a:pPr>
              <a:buNone/>
            </a:pP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dest</a:t>
            </a:r>
            <a:r>
              <a:rPr lang="en-US" sz="2400" b="1" dirty="0">
                <a:latin typeface="Courier New" pitchFamily="49" charset="0"/>
                <a:cs typeface="Courier New" pitchFamily="49" charset="0"/>
              </a:rPr>
              <a:t> = ‘\0’; //terminate </a:t>
            </a:r>
            <a:r>
              <a:rPr lang="en-US" sz="2400" b="1" dirty="0" err="1">
                <a:latin typeface="Courier New" pitchFamily="49" charset="0"/>
                <a:cs typeface="Courier New" pitchFamily="49" charset="0"/>
              </a:rPr>
              <a:t>dest</a:t>
            </a:r>
            <a:endParaRPr lang="en-US" sz="2400" b="1" dirty="0">
              <a:latin typeface="Courier New" pitchFamily="49" charset="0"/>
              <a:cs typeface="Courier New" pitchFamily="49" charset="0"/>
            </a:endParaRPr>
          </a:p>
          <a:p>
            <a:pPr>
              <a:buNone/>
            </a:pPr>
            <a:r>
              <a:rPr lang="en-US" sz="2400" b="1" dirty="0" err="1">
                <a:latin typeface="Courier New" pitchFamily="49" charset="0"/>
                <a:cs typeface="Courier New" pitchFamily="49" charset="0"/>
              </a:rPr>
              <a:t>cout</a:t>
            </a:r>
            <a:r>
              <a:rPr lang="en-US" sz="2400" b="1" dirty="0">
                <a:latin typeface="Courier New" pitchFamily="49" charset="0"/>
                <a:cs typeface="Courier New" pitchFamily="49" charset="0"/>
              </a:rPr>
              <a:t> &lt;&lt; str2 &lt;&lt; </a:t>
            </a:r>
            <a:r>
              <a:rPr lang="en-US" sz="2400" b="1" dirty="0" err="1">
                <a:latin typeface="Courier New" pitchFamily="49" charset="0"/>
                <a:cs typeface="Courier New" pitchFamily="49" charset="0"/>
              </a:rPr>
              <a:t>endl</a:t>
            </a:r>
            <a:r>
              <a:rPr lang="en-US" sz="2400" b="1" dirty="0">
                <a:latin typeface="Courier New" pitchFamily="49" charset="0"/>
                <a:cs typeface="Courier New" pitchFamily="49" charset="0"/>
              </a:rPr>
              <a:t>; //display str2</a:t>
            </a:r>
          </a:p>
          <a:p>
            <a:pPr marL="0" indent="0">
              <a:lnSpc>
                <a:spcPct val="80000"/>
              </a:lnSpc>
              <a:buNone/>
              <a:defRPr/>
            </a:pP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7484448"/>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FBCFD6C-67D6-4AF0-B54A-95E444636917}"/>
              </a:ext>
            </a:extLst>
          </p:cNvPr>
          <p:cNvSpPr>
            <a:spLocks noGrp="1" noChangeArrowheads="1"/>
          </p:cNvSpPr>
          <p:nvPr>
            <p:ph type="title"/>
          </p:nvPr>
        </p:nvSpPr>
        <p:spPr>
          <a:xfrm>
            <a:off x="1828800" y="152400"/>
            <a:ext cx="7772400" cy="1143000"/>
          </a:xfrm>
        </p:spPr>
        <p:txBody>
          <a:bodyPr/>
          <a:lstStyle/>
          <a:p>
            <a:pPr eaLnBrk="1" hangingPunct="1"/>
            <a:r>
              <a:rPr lang="en-US" altLang="en-US"/>
              <a:t>Cin vs Getline</a:t>
            </a:r>
          </a:p>
        </p:txBody>
      </p:sp>
      <p:sp>
        <p:nvSpPr>
          <p:cNvPr id="74755" name="Rectangle 3">
            <a:extLst>
              <a:ext uri="{FF2B5EF4-FFF2-40B4-BE49-F238E27FC236}">
                <a16:creationId xmlns:a16="http://schemas.microsoft.com/office/drawing/2014/main" id="{97B99C67-AF7A-4B7B-9B60-BDC2E8AB5484}"/>
              </a:ext>
            </a:extLst>
          </p:cNvPr>
          <p:cNvSpPr>
            <a:spLocks noGrp="1" noChangeArrowheads="1"/>
          </p:cNvSpPr>
          <p:nvPr>
            <p:ph idx="1"/>
          </p:nvPr>
        </p:nvSpPr>
        <p:spPr>
          <a:xfrm>
            <a:off x="1676400" y="1676400"/>
            <a:ext cx="8686800" cy="4648200"/>
          </a:xfrm>
        </p:spPr>
        <p:txBody>
          <a:bodyPr/>
          <a:lstStyle/>
          <a:p>
            <a:pPr marL="0" indent="0">
              <a:lnSpc>
                <a:spcPct val="80000"/>
              </a:lnSpc>
              <a:buNone/>
            </a:pPr>
            <a:r>
              <a:rPr lang="en-US" altLang="en-PK" dirty="0"/>
              <a:t>Input can be performed by the </a:t>
            </a:r>
            <a:r>
              <a:rPr lang="en-US" altLang="en-PK" dirty="0" err="1"/>
              <a:t>cin</a:t>
            </a:r>
            <a:r>
              <a:rPr lang="en-US" altLang="en-PK" dirty="0"/>
              <a:t> object. </a:t>
            </a:r>
          </a:p>
          <a:p>
            <a:pPr marL="0" indent="0">
              <a:lnSpc>
                <a:spcPct val="80000"/>
              </a:lnSpc>
              <a:buNone/>
            </a:pPr>
            <a:endParaRPr lang="en-US" altLang="en-PK" dirty="0">
              <a:latin typeface="Consolas" panose="020B0609020204030204" pitchFamily="49" charset="0"/>
            </a:endParaRPr>
          </a:p>
          <a:p>
            <a:pPr marL="0" indent="0">
              <a:lnSpc>
                <a:spcPct val="80000"/>
              </a:lnSpc>
              <a:buNone/>
            </a:pPr>
            <a:r>
              <a:rPr lang="en-US" altLang="en-PK" dirty="0">
                <a:latin typeface="Consolas" panose="020B0609020204030204" pitchFamily="49" charset="0"/>
              </a:rPr>
              <a:t>const int SIZE = 21; </a:t>
            </a:r>
          </a:p>
          <a:p>
            <a:pPr marL="0" indent="0">
              <a:lnSpc>
                <a:spcPct val="80000"/>
              </a:lnSpc>
              <a:buNone/>
            </a:pPr>
            <a:r>
              <a:rPr lang="en-US" altLang="en-PK" dirty="0">
                <a:latin typeface="Consolas" panose="020B0609020204030204" pitchFamily="49" charset="0"/>
              </a:rPr>
              <a:t>char name[SIZE]; </a:t>
            </a:r>
          </a:p>
          <a:p>
            <a:pPr marL="0" indent="0">
              <a:lnSpc>
                <a:spcPct val="80000"/>
              </a:lnSpc>
              <a:buNone/>
            </a:pPr>
            <a:r>
              <a:rPr lang="en-US" altLang="en-PK" dirty="0" err="1">
                <a:solidFill>
                  <a:srgbClr val="FF0000"/>
                </a:solidFill>
                <a:latin typeface="Consolas" panose="020B0609020204030204" pitchFamily="49" charset="0"/>
              </a:rPr>
              <a:t>cin</a:t>
            </a:r>
            <a:r>
              <a:rPr lang="en-US" altLang="en-PK" dirty="0">
                <a:latin typeface="Consolas" panose="020B0609020204030204" pitchFamily="49" charset="0"/>
              </a:rPr>
              <a:t> &gt;&gt; name; </a:t>
            </a:r>
          </a:p>
          <a:p>
            <a:pPr marL="0" indent="0">
              <a:lnSpc>
                <a:spcPct val="80000"/>
              </a:lnSpc>
              <a:buNone/>
            </a:pPr>
            <a:endParaRPr lang="en-US" altLang="en-PK" dirty="0"/>
          </a:p>
          <a:p>
            <a:pPr marL="0" indent="0">
              <a:lnSpc>
                <a:spcPct val="80000"/>
              </a:lnSpc>
              <a:buNone/>
            </a:pPr>
            <a:r>
              <a:rPr lang="en-US" altLang="en-PK" dirty="0"/>
              <a:t>This code allows the user to enter a string (</a:t>
            </a:r>
            <a:r>
              <a:rPr lang="en-US" altLang="en-PK" dirty="0">
                <a:solidFill>
                  <a:srgbClr val="0070C0"/>
                </a:solidFill>
              </a:rPr>
              <a:t>with no whitespace characters</a:t>
            </a:r>
            <a:r>
              <a:rPr lang="en-US" altLang="en-PK" dirty="0"/>
              <a:t>) into the name array</a:t>
            </a:r>
            <a:endParaRPr lang="en-US" altLang="en-PK" dirty="0">
              <a:latin typeface="Consolas" panose="020B0609020204030204" pitchFamily="49" charset="0"/>
            </a:endParaRPr>
          </a:p>
          <a:p>
            <a:pPr marL="0" indent="0">
              <a:lnSpc>
                <a:spcPct val="80000"/>
              </a:lnSpc>
              <a:buNone/>
            </a:pPr>
            <a:endParaRPr lang="en-US" altLang="en-PK" dirty="0">
              <a:latin typeface="Consolas" panose="020B0609020204030204" pitchFamily="49" charset="0"/>
            </a:endParaRPr>
          </a:p>
          <a:p>
            <a:pPr marL="0" indent="0">
              <a:lnSpc>
                <a:spcPct val="80000"/>
              </a:lnSpc>
              <a:buNone/>
            </a:pPr>
            <a:endParaRPr lang="en-US" altLang="en-PK" dirty="0">
              <a:latin typeface="Consolas" panose="020B0609020204030204" pitchFamily="49" charset="0"/>
            </a:endParaRPr>
          </a:p>
          <a:p>
            <a:pPr marL="0" indent="0">
              <a:lnSpc>
                <a:spcPct val="80000"/>
              </a:lnSpc>
              <a:buNone/>
            </a:pPr>
            <a:endParaRPr lang="en-US" altLang="en-PK" dirty="0">
              <a:solidFill>
                <a:srgbClr val="0070C0"/>
              </a:solidFill>
              <a:latin typeface="Consolas" panose="020B0609020204030204" pitchFamily="49" charset="0"/>
            </a:endParaRPr>
          </a:p>
          <a:p>
            <a:pPr marL="0" indent="0">
              <a:lnSpc>
                <a:spcPct val="80000"/>
              </a:lnSpc>
              <a:buNone/>
            </a:pPr>
            <a:endParaRPr lang="en-US" altLang="en-PK" dirty="0">
              <a:solidFill>
                <a:srgbClr val="0070C0"/>
              </a:solidFill>
              <a:latin typeface="Consolas" panose="020B0609020204030204" pitchFamily="49"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A8957366-C98E-47E1-ABBE-9CE3B16930AC}"/>
              </a:ext>
            </a:extLst>
          </p:cNvPr>
          <p:cNvSpPr>
            <a:spLocks noGrp="1" noChangeArrowheads="1"/>
          </p:cNvSpPr>
          <p:nvPr>
            <p:ph type="title"/>
          </p:nvPr>
        </p:nvSpPr>
        <p:spPr>
          <a:xfrm>
            <a:off x="1828800" y="152400"/>
            <a:ext cx="7772400" cy="1143000"/>
          </a:xfrm>
        </p:spPr>
        <p:txBody>
          <a:bodyPr/>
          <a:lstStyle/>
          <a:p>
            <a:pPr eaLnBrk="1" hangingPunct="1"/>
            <a:r>
              <a:rPr lang="en-US" altLang="en-US"/>
              <a:t>Cin vs Getline</a:t>
            </a:r>
          </a:p>
        </p:txBody>
      </p:sp>
      <p:sp>
        <p:nvSpPr>
          <p:cNvPr id="74755" name="Rectangle 3">
            <a:extLst>
              <a:ext uri="{FF2B5EF4-FFF2-40B4-BE49-F238E27FC236}">
                <a16:creationId xmlns:a16="http://schemas.microsoft.com/office/drawing/2014/main" id="{EE5CF7CC-F97B-471A-B654-057F2660835A}"/>
              </a:ext>
            </a:extLst>
          </p:cNvPr>
          <p:cNvSpPr>
            <a:spLocks noGrp="1" noChangeArrowheads="1"/>
          </p:cNvSpPr>
          <p:nvPr>
            <p:ph idx="1"/>
          </p:nvPr>
        </p:nvSpPr>
        <p:spPr>
          <a:xfrm>
            <a:off x="1676400" y="1676400"/>
            <a:ext cx="8686800" cy="4648200"/>
          </a:xfrm>
        </p:spPr>
        <p:txBody>
          <a:bodyPr/>
          <a:lstStyle/>
          <a:p>
            <a:pPr marL="0" indent="0">
              <a:lnSpc>
                <a:spcPct val="80000"/>
              </a:lnSpc>
              <a:buNone/>
            </a:pPr>
            <a:r>
              <a:rPr lang="en-US" altLang="en-PK" dirty="0"/>
              <a:t>C-string input can be performed by the </a:t>
            </a:r>
            <a:r>
              <a:rPr lang="en-US" altLang="en-PK" dirty="0" err="1"/>
              <a:t>getline</a:t>
            </a:r>
            <a:r>
              <a:rPr lang="en-US" altLang="en-PK" dirty="0"/>
              <a:t> function of the </a:t>
            </a:r>
            <a:r>
              <a:rPr lang="en-US" altLang="en-PK" dirty="0" err="1"/>
              <a:t>cin</a:t>
            </a:r>
            <a:r>
              <a:rPr lang="en-US" altLang="en-PK" dirty="0"/>
              <a:t> object. </a:t>
            </a:r>
          </a:p>
          <a:p>
            <a:pPr marL="0" indent="0">
              <a:lnSpc>
                <a:spcPct val="80000"/>
              </a:lnSpc>
              <a:buNone/>
            </a:pPr>
            <a:endParaRPr lang="en-US" altLang="en-PK" dirty="0">
              <a:latin typeface="Consolas" panose="020B0609020204030204" pitchFamily="49" charset="0"/>
            </a:endParaRPr>
          </a:p>
          <a:p>
            <a:pPr marL="0" indent="0">
              <a:lnSpc>
                <a:spcPct val="80000"/>
              </a:lnSpc>
              <a:buNone/>
            </a:pPr>
            <a:r>
              <a:rPr lang="en-US" altLang="en-PK" dirty="0">
                <a:latin typeface="Consolas" panose="020B0609020204030204" pitchFamily="49" charset="0"/>
              </a:rPr>
              <a:t>const int SIZE = 21; </a:t>
            </a:r>
          </a:p>
          <a:p>
            <a:pPr marL="0" indent="0">
              <a:lnSpc>
                <a:spcPct val="80000"/>
              </a:lnSpc>
              <a:buNone/>
            </a:pPr>
            <a:r>
              <a:rPr lang="en-US" altLang="en-PK" dirty="0">
                <a:latin typeface="Consolas" panose="020B0609020204030204" pitchFamily="49" charset="0"/>
              </a:rPr>
              <a:t>char name[SIZE]; </a:t>
            </a:r>
          </a:p>
          <a:p>
            <a:pPr marL="0" indent="0">
              <a:lnSpc>
                <a:spcPct val="80000"/>
              </a:lnSpc>
              <a:buNone/>
            </a:pPr>
            <a:endParaRPr lang="en-US" altLang="en-PK" dirty="0">
              <a:latin typeface="Consolas" panose="020B0609020204030204" pitchFamily="49" charset="0"/>
            </a:endParaRPr>
          </a:p>
          <a:p>
            <a:pPr marL="0" indent="0">
              <a:lnSpc>
                <a:spcPct val="80000"/>
              </a:lnSpc>
              <a:buNone/>
            </a:pPr>
            <a:r>
              <a:rPr lang="en-US" altLang="en-PK" dirty="0" err="1">
                <a:solidFill>
                  <a:srgbClr val="FF0000"/>
                </a:solidFill>
                <a:latin typeface="Consolas" panose="020B0609020204030204" pitchFamily="49" charset="0"/>
              </a:rPr>
              <a:t>cin.getline</a:t>
            </a:r>
            <a:r>
              <a:rPr lang="en-US" altLang="en-PK" dirty="0">
                <a:latin typeface="Consolas" panose="020B0609020204030204" pitchFamily="49" charset="0"/>
              </a:rPr>
              <a:t>(name, SIZE); </a:t>
            </a:r>
          </a:p>
          <a:p>
            <a:pPr marL="0" indent="0">
              <a:lnSpc>
                <a:spcPct val="80000"/>
              </a:lnSpc>
              <a:buNone/>
            </a:pPr>
            <a:endParaRPr lang="en-US" altLang="en-PK" dirty="0"/>
          </a:p>
          <a:p>
            <a:pPr marL="0" indent="0">
              <a:lnSpc>
                <a:spcPct val="80000"/>
              </a:lnSpc>
              <a:buNone/>
            </a:pPr>
            <a:r>
              <a:rPr lang="en-US" altLang="en-PK" dirty="0"/>
              <a:t>This code allows the user to enter a string (</a:t>
            </a:r>
            <a:r>
              <a:rPr lang="en-US" altLang="en-PK" dirty="0">
                <a:solidFill>
                  <a:srgbClr val="0070C0"/>
                </a:solidFill>
              </a:rPr>
              <a:t>with whitespace characters</a:t>
            </a:r>
            <a:r>
              <a:rPr lang="en-US" altLang="en-PK" dirty="0"/>
              <a:t>) into the name array</a:t>
            </a:r>
            <a:endParaRPr lang="en-US" altLang="en-PK" dirty="0">
              <a:latin typeface="Consolas" panose="020B0609020204030204" pitchFamily="49" charset="0"/>
            </a:endParaRPr>
          </a:p>
          <a:p>
            <a:pPr marL="0" indent="0">
              <a:lnSpc>
                <a:spcPct val="80000"/>
              </a:lnSpc>
              <a:buNone/>
            </a:pPr>
            <a:endParaRPr lang="en-US" altLang="en-PK" dirty="0">
              <a:latin typeface="Consolas" panose="020B0609020204030204" pitchFamily="49" charset="0"/>
            </a:endParaRPr>
          </a:p>
          <a:p>
            <a:pPr marL="0" indent="0">
              <a:lnSpc>
                <a:spcPct val="80000"/>
              </a:lnSpc>
              <a:buNone/>
            </a:pPr>
            <a:endParaRPr lang="en-US" altLang="en-PK" dirty="0">
              <a:latin typeface="Consolas" panose="020B0609020204030204" pitchFamily="49" charset="0"/>
            </a:endParaRPr>
          </a:p>
          <a:p>
            <a:pPr marL="0" indent="0">
              <a:lnSpc>
                <a:spcPct val="80000"/>
              </a:lnSpc>
              <a:buNone/>
            </a:pPr>
            <a:endParaRPr lang="en-US" altLang="en-PK" dirty="0">
              <a:solidFill>
                <a:srgbClr val="0070C0"/>
              </a:solidFill>
              <a:latin typeface="Consolas" panose="020B0609020204030204" pitchFamily="49" charset="0"/>
            </a:endParaRPr>
          </a:p>
          <a:p>
            <a:pPr marL="0" indent="0">
              <a:lnSpc>
                <a:spcPct val="80000"/>
              </a:lnSpc>
              <a:buNone/>
            </a:pPr>
            <a:endParaRPr lang="en-US" altLang="en-PK" dirty="0">
              <a:solidFill>
                <a:srgbClr val="0070C0"/>
              </a:solidFill>
              <a:latin typeface="Consolas" panose="020B0609020204030204" pitchFamily="49"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3D1B-58ED-D4A9-824D-F076120016B3}"/>
              </a:ext>
            </a:extLst>
          </p:cNvPr>
          <p:cNvSpPr>
            <a:spLocks noGrp="1"/>
          </p:cNvSpPr>
          <p:nvPr>
            <p:ph type="title"/>
          </p:nvPr>
        </p:nvSpPr>
        <p:spPr/>
        <p:txBody>
          <a:bodyPr/>
          <a:lstStyle/>
          <a:p>
            <a:r>
              <a:rPr lang="en-US" altLang="en-PK" dirty="0"/>
              <a:t>The Relationship Between Arrays and Pointers</a:t>
            </a:r>
            <a:endParaRPr lang="en-PK" dirty="0"/>
          </a:p>
        </p:txBody>
      </p:sp>
      <p:sp>
        <p:nvSpPr>
          <p:cNvPr id="3" name="Content Placeholder 2">
            <a:extLst>
              <a:ext uri="{FF2B5EF4-FFF2-40B4-BE49-F238E27FC236}">
                <a16:creationId xmlns:a16="http://schemas.microsoft.com/office/drawing/2014/main" id="{EF9D3BDA-2DF8-7403-9C71-8C308A909B77}"/>
              </a:ext>
            </a:extLst>
          </p:cNvPr>
          <p:cNvSpPr>
            <a:spLocks noGrp="1"/>
          </p:cNvSpPr>
          <p:nvPr>
            <p:ph idx="1"/>
          </p:nvPr>
        </p:nvSpPr>
        <p:spPr/>
        <p:txBody>
          <a:bodyPr>
            <a:normAutofit/>
          </a:bodyPr>
          <a:lstStyle/>
          <a:p>
            <a:pPr eaLnBrk="1" hangingPunct="1"/>
            <a:r>
              <a:rPr lang="en-US" altLang="en-PK" sz="2400" dirty="0"/>
              <a:t>Array name is starting address of array</a:t>
            </a:r>
          </a:p>
          <a:p>
            <a:pPr lvl="1" eaLnBrk="1" hangingPunct="1">
              <a:buFontTx/>
              <a:buNone/>
            </a:pPr>
            <a:r>
              <a:rPr lang="en-US" altLang="en-PK" sz="2000" dirty="0"/>
              <a:t>	</a:t>
            </a:r>
            <a:r>
              <a:rPr lang="en-US" altLang="en-PK" sz="2000" dirty="0">
                <a:latin typeface="Courier New" panose="02070309020205020404" pitchFamily="49" charset="0"/>
              </a:rPr>
              <a:t>int </a:t>
            </a:r>
            <a:r>
              <a:rPr lang="en-US" altLang="en-PK" sz="2000" dirty="0" err="1">
                <a:latin typeface="Courier New" panose="02070309020205020404" pitchFamily="49" charset="0"/>
              </a:rPr>
              <a:t>vals</a:t>
            </a:r>
            <a:r>
              <a:rPr lang="en-US" altLang="en-PK" sz="2000" dirty="0">
                <a:latin typeface="Courier New" panose="02070309020205020404" pitchFamily="49" charset="0"/>
              </a:rPr>
              <a:t>[] = {4, 7, 11};</a:t>
            </a:r>
          </a:p>
          <a:p>
            <a:pPr lvl="1" eaLnBrk="1" hangingPunct="1">
              <a:buFontTx/>
              <a:buNone/>
            </a:pPr>
            <a:endParaRPr lang="en-US" altLang="en-PK" sz="2000" dirty="0">
              <a:latin typeface="Courier New" panose="02070309020205020404" pitchFamily="49" charset="0"/>
            </a:endParaRPr>
          </a:p>
          <a:p>
            <a:pPr lvl="1" eaLnBrk="1" hangingPunct="1">
              <a:buFontTx/>
              <a:buNone/>
            </a:pPr>
            <a:endParaRPr lang="en-US" altLang="en-PK" sz="2000" dirty="0">
              <a:latin typeface="Courier New" panose="02070309020205020404" pitchFamily="49" charset="0"/>
            </a:endParaRPr>
          </a:p>
          <a:p>
            <a:pPr lvl="1" eaLnBrk="1" hangingPunct="1">
              <a:buFontTx/>
              <a:buNone/>
            </a:pPr>
            <a:r>
              <a:rPr lang="en-US" altLang="en-PK" sz="2000" dirty="0">
                <a:latin typeface="Courier New" panose="02070309020205020404" pitchFamily="49" charset="0"/>
              </a:rPr>
              <a:t>	</a:t>
            </a:r>
          </a:p>
          <a:p>
            <a:pPr lvl="1" eaLnBrk="1" hangingPunct="1">
              <a:buFontTx/>
              <a:buNone/>
            </a:pPr>
            <a:r>
              <a:rPr lang="en-US" altLang="en-PK" sz="2000" dirty="0">
                <a:latin typeface="Courier New" panose="02070309020205020404" pitchFamily="49" charset="0"/>
              </a:rPr>
              <a:t>	</a:t>
            </a:r>
            <a:r>
              <a:rPr lang="en-US" altLang="en-PK" sz="2000" dirty="0" err="1">
                <a:latin typeface="Courier New" panose="02070309020205020404" pitchFamily="49" charset="0"/>
              </a:rPr>
              <a:t>cout</a:t>
            </a:r>
            <a:r>
              <a:rPr lang="en-US" altLang="en-PK" sz="2000" dirty="0">
                <a:latin typeface="Courier New" panose="02070309020205020404" pitchFamily="49" charset="0"/>
              </a:rPr>
              <a:t> &lt;&lt; </a:t>
            </a:r>
            <a:r>
              <a:rPr lang="en-US" altLang="en-PK" sz="2000" dirty="0" err="1">
                <a:latin typeface="Courier New" panose="02070309020205020404" pitchFamily="49" charset="0"/>
              </a:rPr>
              <a:t>vals</a:t>
            </a:r>
            <a:r>
              <a:rPr lang="en-US" altLang="en-PK" sz="2000" dirty="0">
                <a:latin typeface="Courier New" panose="02070309020205020404" pitchFamily="49" charset="0"/>
              </a:rPr>
              <a:t>;		  // displays </a:t>
            </a:r>
          </a:p>
          <a:p>
            <a:pPr lvl="1" eaLnBrk="1" hangingPunct="1">
              <a:buFontTx/>
              <a:buNone/>
            </a:pPr>
            <a:r>
              <a:rPr lang="en-US" altLang="en-PK" sz="2000" dirty="0">
                <a:latin typeface="Courier New" panose="02070309020205020404" pitchFamily="49" charset="0"/>
              </a:rPr>
              <a:t>						  // 0x4a00</a:t>
            </a:r>
          </a:p>
          <a:p>
            <a:pPr lvl="1" eaLnBrk="1" hangingPunct="1">
              <a:buFontTx/>
              <a:buNone/>
            </a:pPr>
            <a:r>
              <a:rPr lang="en-US" altLang="en-PK" sz="2000" dirty="0">
                <a:latin typeface="Courier New" panose="02070309020205020404" pitchFamily="49" charset="0"/>
              </a:rPr>
              <a:t>	</a:t>
            </a:r>
            <a:r>
              <a:rPr lang="en-US" altLang="en-PK" sz="2000" dirty="0" err="1">
                <a:latin typeface="Courier New" panose="02070309020205020404" pitchFamily="49" charset="0"/>
              </a:rPr>
              <a:t>cout</a:t>
            </a:r>
            <a:r>
              <a:rPr lang="en-US" altLang="en-PK" sz="2000" dirty="0">
                <a:latin typeface="Courier New" panose="02070309020205020404" pitchFamily="49" charset="0"/>
              </a:rPr>
              <a:t> &lt;&lt; </a:t>
            </a:r>
            <a:r>
              <a:rPr lang="en-US" altLang="en-PK" sz="2000" dirty="0" err="1">
                <a:latin typeface="Courier New" panose="02070309020205020404" pitchFamily="49" charset="0"/>
              </a:rPr>
              <a:t>vals</a:t>
            </a:r>
            <a:r>
              <a:rPr lang="en-US" altLang="en-PK" sz="2000" dirty="0">
                <a:latin typeface="Courier New" panose="02070309020205020404" pitchFamily="49" charset="0"/>
              </a:rPr>
              <a:t>[0];    // displays 4</a:t>
            </a:r>
          </a:p>
          <a:p>
            <a:endParaRPr lang="en-PK" sz="2400" dirty="0"/>
          </a:p>
        </p:txBody>
      </p:sp>
      <p:sp>
        <p:nvSpPr>
          <p:cNvPr id="4" name="Footer Placeholder 3">
            <a:extLst>
              <a:ext uri="{FF2B5EF4-FFF2-40B4-BE49-F238E27FC236}">
                <a16:creationId xmlns:a16="http://schemas.microsoft.com/office/drawing/2014/main" id="{C9963530-5253-2D12-5E20-2E6D24FEED5C}"/>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F24D2C8E-D2EB-A06E-3267-A9187B3756EE}"/>
              </a:ext>
            </a:extLst>
          </p:cNvPr>
          <p:cNvSpPr>
            <a:spLocks noGrp="1"/>
          </p:cNvSpPr>
          <p:nvPr>
            <p:ph type="sldNum" sz="quarter" idx="12"/>
          </p:nvPr>
        </p:nvSpPr>
        <p:spPr/>
        <p:txBody>
          <a:bodyPr/>
          <a:lstStyle/>
          <a:p>
            <a:fld id="{51845F5A-061D-4825-9AE9-D7794091C6CF}" type="slidenum">
              <a:rPr lang="en-US" smtClean="0"/>
              <a:t>15</a:t>
            </a:fld>
            <a:endParaRPr lang="en-US" dirty="0"/>
          </a:p>
        </p:txBody>
      </p:sp>
      <p:graphicFrame>
        <p:nvGraphicFramePr>
          <p:cNvPr id="6" name="Group 4">
            <a:extLst>
              <a:ext uri="{FF2B5EF4-FFF2-40B4-BE49-F238E27FC236}">
                <a16:creationId xmlns:a16="http://schemas.microsoft.com/office/drawing/2014/main" id="{BA60F3F0-48AF-3E53-C0EF-843BED2F56EB}"/>
              </a:ext>
            </a:extLst>
          </p:cNvPr>
          <p:cNvGraphicFramePr>
            <a:graphicFrameLocks noGrp="1"/>
          </p:cNvGraphicFramePr>
          <p:nvPr>
            <p:extLst>
              <p:ext uri="{D42A27DB-BD31-4B8C-83A1-F6EECF244321}">
                <p14:modId xmlns:p14="http://schemas.microsoft.com/office/powerpoint/2010/main" val="4192098260"/>
              </p:ext>
            </p:extLst>
          </p:nvPr>
        </p:nvGraphicFramePr>
        <p:xfrm>
          <a:off x="5798127" y="2895600"/>
          <a:ext cx="2133600" cy="533400"/>
        </p:xfrm>
        <a:graphic>
          <a:graphicData uri="http://schemas.openxmlformats.org/drawingml/2006/table">
            <a:tbl>
              <a:tblPr/>
              <a:tblGrid>
                <a:gridCol w="7112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tblGrid>
              <a:tr h="533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ourier New" pitchFamily="112" charset="0"/>
                          <a:ea typeface="ヒラギノ角ゴ Pro W3" pitchFamily="112" charset="-128"/>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ourier New" pitchFamily="112" charset="0"/>
                          <a:ea typeface="ヒラギノ角ゴ Pro W3" pitchFamily="112" charset="-128"/>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ourier New" pitchFamily="112" charset="0"/>
                          <a:ea typeface="ヒラギノ角ゴ Pro W3" pitchFamily="112" charset="-128"/>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Text Box 14">
            <a:extLst>
              <a:ext uri="{FF2B5EF4-FFF2-40B4-BE49-F238E27FC236}">
                <a16:creationId xmlns:a16="http://schemas.microsoft.com/office/drawing/2014/main" id="{61C39A8C-7803-3301-6A7E-48378480FD3F}"/>
              </a:ext>
            </a:extLst>
          </p:cNvPr>
          <p:cNvSpPr txBox="1">
            <a:spLocks noChangeArrowheads="1"/>
          </p:cNvSpPr>
          <p:nvPr/>
        </p:nvSpPr>
        <p:spPr bwMode="auto">
          <a:xfrm>
            <a:off x="7062354" y="3478070"/>
            <a:ext cx="3653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PK">
                <a:solidFill>
                  <a:srgbClr val="FF0000"/>
                </a:solidFill>
              </a:rPr>
              <a:t>starting address of </a:t>
            </a:r>
            <a:r>
              <a:rPr lang="en-US" altLang="en-PK">
                <a:solidFill>
                  <a:srgbClr val="FF0000"/>
                </a:solidFill>
                <a:latin typeface="Courier New" panose="02070309020205020404" pitchFamily="49" charset="0"/>
              </a:rPr>
              <a:t>vals</a:t>
            </a:r>
            <a:r>
              <a:rPr lang="en-US" altLang="en-PK">
                <a:solidFill>
                  <a:srgbClr val="FF0000"/>
                </a:solidFill>
              </a:rPr>
              <a:t>: </a:t>
            </a:r>
            <a:r>
              <a:rPr lang="en-US" altLang="en-PK">
                <a:solidFill>
                  <a:srgbClr val="FF0000"/>
                </a:solidFill>
                <a:latin typeface="Courier New" panose="02070309020205020404" pitchFamily="49" charset="0"/>
              </a:rPr>
              <a:t>0x4a00</a:t>
            </a:r>
            <a:endParaRPr lang="en-US" altLang="en-PK">
              <a:solidFill>
                <a:srgbClr val="FF0000"/>
              </a:solidFill>
            </a:endParaRPr>
          </a:p>
        </p:txBody>
      </p:sp>
    </p:spTree>
    <p:extLst>
      <p:ext uri="{BB962C8B-B14F-4D97-AF65-F5344CB8AC3E}">
        <p14:creationId xmlns:p14="http://schemas.microsoft.com/office/powerpoint/2010/main" val="11474304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1EACA33B-F169-4222-AECF-DDE7B136A436}"/>
              </a:ext>
            </a:extLst>
          </p:cNvPr>
          <p:cNvSpPr>
            <a:spLocks noGrp="1" noChangeArrowheads="1"/>
          </p:cNvSpPr>
          <p:nvPr>
            <p:ph type="title"/>
          </p:nvPr>
        </p:nvSpPr>
        <p:spPr>
          <a:xfrm>
            <a:off x="1828800" y="152400"/>
            <a:ext cx="7772400" cy="1143000"/>
          </a:xfrm>
        </p:spPr>
        <p:txBody>
          <a:bodyPr/>
          <a:lstStyle/>
          <a:p>
            <a:pPr eaLnBrk="1" hangingPunct="1"/>
            <a:r>
              <a:rPr lang="en-US" altLang="en-US"/>
              <a:t>Cin vs Getline</a:t>
            </a:r>
          </a:p>
        </p:txBody>
      </p:sp>
      <p:sp>
        <p:nvSpPr>
          <p:cNvPr id="74755" name="Rectangle 3">
            <a:extLst>
              <a:ext uri="{FF2B5EF4-FFF2-40B4-BE49-F238E27FC236}">
                <a16:creationId xmlns:a16="http://schemas.microsoft.com/office/drawing/2014/main" id="{8D696887-F3AB-4A1A-8082-15AC6FFE0E21}"/>
              </a:ext>
            </a:extLst>
          </p:cNvPr>
          <p:cNvSpPr>
            <a:spLocks noGrp="1" noChangeArrowheads="1"/>
          </p:cNvSpPr>
          <p:nvPr>
            <p:ph idx="1"/>
          </p:nvPr>
        </p:nvSpPr>
        <p:spPr>
          <a:xfrm>
            <a:off x="1676400" y="1295400"/>
            <a:ext cx="8686800" cy="5029200"/>
          </a:xfrm>
        </p:spPr>
        <p:txBody>
          <a:bodyPr/>
          <a:lstStyle/>
          <a:p>
            <a:pPr marL="0" indent="0">
              <a:lnSpc>
                <a:spcPct val="80000"/>
              </a:lnSpc>
              <a:buNone/>
              <a:defRPr/>
            </a:pPr>
            <a:r>
              <a:rPr lang="en-US" altLang="en-PK" dirty="0">
                <a:latin typeface="Consolas" panose="020B0609020204030204" pitchFamily="49" charset="0"/>
              </a:rPr>
              <a:t>const int SIZE = 21; </a:t>
            </a:r>
          </a:p>
          <a:p>
            <a:pPr marL="0" indent="0">
              <a:lnSpc>
                <a:spcPct val="80000"/>
              </a:lnSpc>
              <a:buNone/>
              <a:defRPr/>
            </a:pPr>
            <a:r>
              <a:rPr lang="en-US" altLang="en-PK" dirty="0">
                <a:latin typeface="Consolas" panose="020B0609020204030204" pitchFamily="49" charset="0"/>
              </a:rPr>
              <a:t>char name[SIZE]; </a:t>
            </a:r>
          </a:p>
          <a:p>
            <a:pPr marL="0" indent="0">
              <a:lnSpc>
                <a:spcPct val="80000"/>
              </a:lnSpc>
              <a:buNone/>
              <a:defRPr/>
            </a:pPr>
            <a:r>
              <a:rPr lang="en-US" altLang="en-PK" dirty="0" err="1">
                <a:latin typeface="Consolas" panose="020B0609020204030204" pitchFamily="49" charset="0"/>
              </a:rPr>
              <a:t>cin.getline</a:t>
            </a:r>
            <a:r>
              <a:rPr lang="en-US" altLang="en-PK" dirty="0">
                <a:latin typeface="Consolas" panose="020B0609020204030204" pitchFamily="49" charset="0"/>
              </a:rPr>
              <a:t>(name, SIZE); </a:t>
            </a:r>
          </a:p>
          <a:p>
            <a:pPr marL="0" indent="0">
              <a:lnSpc>
                <a:spcPct val="80000"/>
              </a:lnSpc>
              <a:buNone/>
              <a:defRPr/>
            </a:pPr>
            <a:endParaRPr lang="en-US" altLang="en-PK" dirty="0"/>
          </a:p>
          <a:p>
            <a:pPr eaLnBrk="1" hangingPunct="1">
              <a:lnSpc>
                <a:spcPct val="80000"/>
              </a:lnSpc>
              <a:defRPr/>
            </a:pPr>
            <a:r>
              <a:rPr lang="en-US" dirty="0"/>
              <a:t>first argument tells </a:t>
            </a:r>
            <a:r>
              <a:rPr lang="en-US" dirty="0" err="1"/>
              <a:t>getline</a:t>
            </a:r>
            <a:r>
              <a:rPr lang="en-US" dirty="0"/>
              <a:t> </a:t>
            </a:r>
            <a:r>
              <a:rPr lang="en-US" dirty="0">
                <a:solidFill>
                  <a:srgbClr val="FF0000"/>
                </a:solidFill>
              </a:rPr>
              <a:t>where to store </a:t>
            </a:r>
            <a:r>
              <a:rPr lang="en-US" dirty="0"/>
              <a:t>the string input. </a:t>
            </a:r>
          </a:p>
          <a:p>
            <a:pPr eaLnBrk="1" hangingPunct="1">
              <a:lnSpc>
                <a:spcPct val="80000"/>
              </a:lnSpc>
              <a:defRPr/>
            </a:pPr>
            <a:endParaRPr lang="en-US" dirty="0"/>
          </a:p>
          <a:p>
            <a:pPr eaLnBrk="1" hangingPunct="1">
              <a:lnSpc>
                <a:spcPct val="80000"/>
              </a:lnSpc>
              <a:defRPr/>
            </a:pPr>
            <a:r>
              <a:rPr lang="en-US" dirty="0"/>
              <a:t>second argument indicates maximum length of the string, including the </a:t>
            </a:r>
            <a:r>
              <a:rPr lang="en-US" dirty="0">
                <a:solidFill>
                  <a:srgbClr val="FF0000"/>
                </a:solidFill>
              </a:rPr>
              <a:t>null terminator</a:t>
            </a:r>
            <a:endParaRPr lang="en-US" dirty="0"/>
          </a:p>
          <a:p>
            <a:pPr marL="0" indent="0">
              <a:lnSpc>
                <a:spcPct val="80000"/>
              </a:lnSpc>
              <a:buNone/>
              <a:defRPr/>
            </a:pPr>
            <a:endParaRPr lang="en-US" dirty="0"/>
          </a:p>
          <a:p>
            <a:pPr marL="0" indent="0">
              <a:lnSpc>
                <a:spcPct val="80000"/>
              </a:lnSpc>
              <a:buNone/>
              <a:defRPr/>
            </a:pPr>
            <a:endParaRPr lang="en-US" altLang="en-PK" dirty="0">
              <a:solidFill>
                <a:srgbClr val="0070C0"/>
              </a:solidFill>
              <a:latin typeface="Consolas" panose="020B0609020204030204" pitchFamily="49" charset="0"/>
            </a:endParaRP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517E3974-6258-478A-9239-C4BED86A9FA9}"/>
              </a:ext>
            </a:extLst>
          </p:cNvPr>
          <p:cNvSpPr>
            <a:spLocks noGrp="1" noChangeArrowheads="1"/>
          </p:cNvSpPr>
          <p:nvPr>
            <p:ph type="title"/>
          </p:nvPr>
        </p:nvSpPr>
        <p:spPr>
          <a:xfrm>
            <a:off x="1828800" y="152400"/>
            <a:ext cx="7772400" cy="1143000"/>
          </a:xfrm>
        </p:spPr>
        <p:txBody>
          <a:bodyPr/>
          <a:lstStyle/>
          <a:p>
            <a:pPr eaLnBrk="1" hangingPunct="1"/>
            <a:r>
              <a:rPr lang="en-US" altLang="en-US"/>
              <a:t>Cin vs Getline</a:t>
            </a:r>
          </a:p>
        </p:txBody>
      </p:sp>
      <p:sp>
        <p:nvSpPr>
          <p:cNvPr id="74755" name="Rectangle 3">
            <a:extLst>
              <a:ext uri="{FF2B5EF4-FFF2-40B4-BE49-F238E27FC236}">
                <a16:creationId xmlns:a16="http://schemas.microsoft.com/office/drawing/2014/main" id="{62DBF169-1515-41C6-B2D1-F07042C96239}"/>
              </a:ext>
            </a:extLst>
          </p:cNvPr>
          <p:cNvSpPr>
            <a:spLocks noGrp="1" noChangeArrowheads="1"/>
          </p:cNvSpPr>
          <p:nvPr>
            <p:ph idx="1"/>
          </p:nvPr>
        </p:nvSpPr>
        <p:spPr>
          <a:xfrm>
            <a:off x="1676400" y="1295400"/>
            <a:ext cx="8686800" cy="5029200"/>
          </a:xfrm>
        </p:spPr>
        <p:txBody>
          <a:bodyPr/>
          <a:lstStyle/>
          <a:p>
            <a:pPr marL="0" indent="0">
              <a:lnSpc>
                <a:spcPct val="80000"/>
              </a:lnSpc>
              <a:buNone/>
            </a:pPr>
            <a:r>
              <a:rPr lang="en-US" altLang="en-PK" dirty="0">
                <a:latin typeface="Consolas" panose="020B0609020204030204" pitchFamily="49" charset="0"/>
              </a:rPr>
              <a:t>const int SIZE = 21; </a:t>
            </a:r>
          </a:p>
          <a:p>
            <a:pPr marL="0" indent="0">
              <a:lnSpc>
                <a:spcPct val="80000"/>
              </a:lnSpc>
              <a:buNone/>
            </a:pPr>
            <a:r>
              <a:rPr lang="en-US" altLang="en-PK" dirty="0">
                <a:latin typeface="Consolas" panose="020B0609020204030204" pitchFamily="49" charset="0"/>
              </a:rPr>
              <a:t>char name[SIZE]; </a:t>
            </a:r>
          </a:p>
          <a:p>
            <a:pPr marL="0" indent="0">
              <a:lnSpc>
                <a:spcPct val="80000"/>
              </a:lnSpc>
              <a:buNone/>
            </a:pPr>
            <a:r>
              <a:rPr lang="en-US" altLang="en-PK" dirty="0" err="1">
                <a:latin typeface="Consolas" panose="020B0609020204030204" pitchFamily="49" charset="0"/>
              </a:rPr>
              <a:t>cin.getline</a:t>
            </a:r>
            <a:r>
              <a:rPr lang="en-US" altLang="en-PK" dirty="0">
                <a:latin typeface="Consolas" panose="020B0609020204030204" pitchFamily="49" charset="0"/>
              </a:rPr>
              <a:t>(name, SIZE); </a:t>
            </a:r>
          </a:p>
          <a:p>
            <a:pPr marL="0" indent="0">
              <a:lnSpc>
                <a:spcPct val="80000"/>
              </a:lnSpc>
              <a:buNone/>
            </a:pPr>
            <a:endParaRPr lang="en-US" altLang="en-PK" dirty="0"/>
          </a:p>
          <a:p>
            <a:pPr marL="0" indent="0">
              <a:lnSpc>
                <a:spcPct val="80000"/>
              </a:lnSpc>
              <a:buNone/>
            </a:pPr>
            <a:r>
              <a:rPr lang="en-US" altLang="en-PK" dirty="0"/>
              <a:t>In this example, the SIZE constant is equal to 21, </a:t>
            </a:r>
          </a:p>
          <a:p>
            <a:pPr marL="342900" lvl="1" indent="0">
              <a:lnSpc>
                <a:spcPct val="80000"/>
              </a:lnSpc>
              <a:buNone/>
            </a:pPr>
            <a:r>
              <a:rPr lang="en-US" altLang="en-PK" sz="2800" dirty="0" err="1"/>
              <a:t>cin</a:t>
            </a:r>
            <a:r>
              <a:rPr lang="en-US" altLang="en-PK" sz="2800" dirty="0"/>
              <a:t> will read 20 characters, or until the user presses the </a:t>
            </a:r>
            <a:r>
              <a:rPr lang="en-US" altLang="en-PK" sz="2800" dirty="0">
                <a:solidFill>
                  <a:srgbClr val="FF0000"/>
                </a:solidFill>
              </a:rPr>
              <a:t>Enter key</a:t>
            </a:r>
            <a:r>
              <a:rPr lang="en-US" altLang="en-PK" sz="2800" dirty="0"/>
              <a:t>, whichever comes first. </a:t>
            </a:r>
          </a:p>
          <a:p>
            <a:pPr marL="0" indent="0">
              <a:lnSpc>
                <a:spcPct val="80000"/>
              </a:lnSpc>
              <a:buNone/>
            </a:pPr>
            <a:endParaRPr lang="en-US" altLang="en-PK" dirty="0"/>
          </a:p>
          <a:p>
            <a:pPr marL="0" indent="0">
              <a:lnSpc>
                <a:spcPct val="80000"/>
              </a:lnSpc>
              <a:buNone/>
            </a:pPr>
            <a:r>
              <a:rPr lang="en-US" altLang="en-PK" dirty="0" err="1"/>
              <a:t>cin</a:t>
            </a:r>
            <a:r>
              <a:rPr lang="en-US" altLang="en-PK" dirty="0"/>
              <a:t> will automatically </a:t>
            </a:r>
            <a:r>
              <a:rPr lang="en-US" altLang="en-PK" dirty="0">
                <a:solidFill>
                  <a:srgbClr val="0070C0"/>
                </a:solidFill>
              </a:rPr>
              <a:t>append the null terminator </a:t>
            </a:r>
            <a:r>
              <a:rPr lang="en-US" altLang="en-PK" dirty="0"/>
              <a:t>to the end of the string.</a:t>
            </a:r>
            <a:endParaRPr lang="en-US" altLang="en-PK" dirty="0">
              <a:latin typeface="Consolas" panose="020B0609020204030204" pitchFamily="49" charset="0"/>
            </a:endParaRPr>
          </a:p>
          <a:p>
            <a:pPr marL="0" indent="0">
              <a:lnSpc>
                <a:spcPct val="80000"/>
              </a:lnSpc>
              <a:buNone/>
            </a:pPr>
            <a:endParaRPr lang="en-US" altLang="en-PK" dirty="0">
              <a:solidFill>
                <a:srgbClr val="0070C0"/>
              </a:solidFill>
              <a:latin typeface="Consolas" panose="020B0609020204030204" pitchFamily="49" charset="0"/>
            </a:endParaRPr>
          </a:p>
          <a:p>
            <a:pPr marL="0" indent="0">
              <a:lnSpc>
                <a:spcPct val="80000"/>
              </a:lnSpc>
              <a:buNone/>
            </a:pPr>
            <a:endParaRPr lang="en-US" altLang="en-PK" dirty="0"/>
          </a:p>
          <a:p>
            <a:pPr marL="0" indent="0">
              <a:lnSpc>
                <a:spcPct val="80000"/>
              </a:lnSpc>
              <a:buNone/>
            </a:pPr>
            <a:endParaRPr lang="en-US" altLang="en-PK" dirty="0">
              <a:solidFill>
                <a:srgbClr val="0070C0"/>
              </a:solidFill>
              <a:latin typeface="Consolas" panose="020B0609020204030204" pitchFamily="49" charset="0"/>
            </a:endParaRP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4">
            <a:extLst>
              <a:ext uri="{FF2B5EF4-FFF2-40B4-BE49-F238E27FC236}">
                <a16:creationId xmlns:a16="http://schemas.microsoft.com/office/drawing/2014/main" id="{60BF6AEF-149B-4281-B9D4-9839D457C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5141913"/>
            <a:ext cx="2819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2">
            <a:extLst>
              <a:ext uri="{FF2B5EF4-FFF2-40B4-BE49-F238E27FC236}">
                <a16:creationId xmlns:a16="http://schemas.microsoft.com/office/drawing/2014/main" id="{25BA349F-FD41-4D31-9EF1-D3FD45E2284B}"/>
              </a:ext>
            </a:extLst>
          </p:cNvPr>
          <p:cNvSpPr>
            <a:spLocks noGrp="1" noChangeArrowheads="1"/>
          </p:cNvSpPr>
          <p:nvPr>
            <p:ph type="title"/>
          </p:nvPr>
        </p:nvSpPr>
        <p:spPr>
          <a:xfrm>
            <a:off x="1828800" y="152400"/>
            <a:ext cx="7772400" cy="1143000"/>
          </a:xfrm>
        </p:spPr>
        <p:txBody>
          <a:bodyPr/>
          <a:lstStyle/>
          <a:p>
            <a:pPr eaLnBrk="1" hangingPunct="1"/>
            <a:r>
              <a:rPr lang="en-US" altLang="en-US"/>
              <a:t>Cin vs Getline</a:t>
            </a:r>
          </a:p>
        </p:txBody>
      </p:sp>
      <p:sp>
        <p:nvSpPr>
          <p:cNvPr id="74755" name="Rectangle 3">
            <a:extLst>
              <a:ext uri="{FF2B5EF4-FFF2-40B4-BE49-F238E27FC236}">
                <a16:creationId xmlns:a16="http://schemas.microsoft.com/office/drawing/2014/main" id="{EC128505-1F77-4F56-9112-E5D68AEE5DDA}"/>
              </a:ext>
            </a:extLst>
          </p:cNvPr>
          <p:cNvSpPr>
            <a:spLocks noGrp="1" noChangeArrowheads="1"/>
          </p:cNvSpPr>
          <p:nvPr>
            <p:ph idx="1"/>
          </p:nvPr>
        </p:nvSpPr>
        <p:spPr>
          <a:xfrm>
            <a:off x="1676400" y="1295400"/>
            <a:ext cx="8686800" cy="5029200"/>
          </a:xfrm>
        </p:spPr>
        <p:txBody>
          <a:bodyPr/>
          <a:lstStyle/>
          <a:p>
            <a:pPr marL="0" indent="0">
              <a:lnSpc>
                <a:spcPct val="80000"/>
              </a:lnSpc>
              <a:buNone/>
            </a:pPr>
            <a:r>
              <a:rPr lang="en-US" altLang="en-PK" dirty="0">
                <a:latin typeface="Consolas" panose="020B0609020204030204" pitchFamily="49" charset="0"/>
              </a:rPr>
              <a:t>const int SIZE = 21; </a:t>
            </a:r>
          </a:p>
          <a:p>
            <a:pPr marL="0" indent="0">
              <a:lnSpc>
                <a:spcPct val="80000"/>
              </a:lnSpc>
              <a:buNone/>
            </a:pPr>
            <a:r>
              <a:rPr lang="en-US" altLang="en-PK" dirty="0">
                <a:latin typeface="Consolas" panose="020B0609020204030204" pitchFamily="49" charset="0"/>
              </a:rPr>
              <a:t>char name[SIZE]; </a:t>
            </a:r>
          </a:p>
          <a:p>
            <a:pPr marL="0" indent="0">
              <a:lnSpc>
                <a:spcPct val="80000"/>
              </a:lnSpc>
              <a:buNone/>
            </a:pPr>
            <a:r>
              <a:rPr lang="en-US" altLang="en-PK" dirty="0" err="1">
                <a:latin typeface="Consolas" panose="020B0609020204030204" pitchFamily="49" charset="0"/>
              </a:rPr>
              <a:t>cin.getline</a:t>
            </a:r>
            <a:r>
              <a:rPr lang="en-US" altLang="en-PK" dirty="0">
                <a:latin typeface="Consolas" panose="020B0609020204030204" pitchFamily="49" charset="0"/>
              </a:rPr>
              <a:t>(name, SIZE); </a:t>
            </a:r>
          </a:p>
          <a:p>
            <a:pPr marL="0" indent="0">
              <a:lnSpc>
                <a:spcPct val="80000"/>
              </a:lnSpc>
              <a:buNone/>
            </a:pPr>
            <a:endParaRPr lang="en-US" altLang="en-PK" dirty="0"/>
          </a:p>
          <a:p>
            <a:pPr marL="0" indent="0">
              <a:lnSpc>
                <a:spcPct val="80000"/>
              </a:lnSpc>
              <a:buNone/>
            </a:pPr>
            <a:r>
              <a:rPr lang="en-US" altLang="en-PK" dirty="0"/>
              <a:t>If you are using </a:t>
            </a:r>
            <a:r>
              <a:rPr lang="en-US" altLang="en-PK" dirty="0" err="1"/>
              <a:t>cin</a:t>
            </a:r>
            <a:r>
              <a:rPr lang="en-US" altLang="en-PK" dirty="0"/>
              <a:t> and </a:t>
            </a:r>
            <a:r>
              <a:rPr lang="en-US" altLang="en-PK" dirty="0" err="1"/>
              <a:t>cin.getline</a:t>
            </a:r>
            <a:r>
              <a:rPr lang="en-US" altLang="en-PK" dirty="0"/>
              <a:t> together, you would have to clear the input buffer </a:t>
            </a:r>
            <a:r>
              <a:rPr lang="en-US" altLang="en-PK" dirty="0" err="1"/>
              <a:t>inbetween</a:t>
            </a:r>
            <a:r>
              <a:rPr lang="en-US" altLang="en-PK" dirty="0"/>
              <a:t>, </a:t>
            </a:r>
            <a:r>
              <a:rPr lang="en-US" altLang="en-PK" dirty="0">
                <a:solidFill>
                  <a:srgbClr val="0070C0"/>
                </a:solidFill>
              </a:rPr>
              <a:t>to remove the null character inserted by </a:t>
            </a:r>
            <a:r>
              <a:rPr lang="en-US" altLang="en-PK" dirty="0" err="1">
                <a:solidFill>
                  <a:srgbClr val="0070C0"/>
                </a:solidFill>
              </a:rPr>
              <a:t>cin</a:t>
            </a:r>
            <a:endParaRPr lang="en-US" altLang="en-PK" dirty="0">
              <a:solidFill>
                <a:srgbClr val="0070C0"/>
              </a:solidFill>
            </a:endParaRPr>
          </a:p>
          <a:p>
            <a:pPr marL="0" indent="0">
              <a:lnSpc>
                <a:spcPct val="80000"/>
              </a:lnSpc>
              <a:buNone/>
            </a:pPr>
            <a:endParaRPr lang="en-US" altLang="en-PK" dirty="0"/>
          </a:p>
          <a:p>
            <a:pPr marL="0" indent="0">
              <a:lnSpc>
                <a:spcPct val="80000"/>
              </a:lnSpc>
              <a:buNone/>
            </a:pPr>
            <a:r>
              <a:rPr lang="en-US" altLang="en-PK" dirty="0"/>
              <a:t>Use </a:t>
            </a:r>
            <a:r>
              <a:rPr lang="en-US" altLang="en-PK" dirty="0" err="1">
                <a:solidFill>
                  <a:srgbClr val="0070C0"/>
                </a:solidFill>
                <a:latin typeface="Consolas" panose="020B0609020204030204" pitchFamily="49" charset="0"/>
              </a:rPr>
              <a:t>cin.ignore</a:t>
            </a:r>
            <a:r>
              <a:rPr lang="en-US" altLang="en-PK" dirty="0">
                <a:solidFill>
                  <a:srgbClr val="0070C0"/>
                </a:solidFill>
                <a:latin typeface="Consolas" panose="020B0609020204030204" pitchFamily="49" charset="0"/>
              </a:rPr>
              <a:t>(); </a:t>
            </a:r>
            <a:r>
              <a:rPr lang="en-US" altLang="en-PK" dirty="0"/>
              <a:t>for this.</a:t>
            </a:r>
          </a:p>
          <a:p>
            <a:pPr marL="0" indent="0">
              <a:lnSpc>
                <a:spcPct val="80000"/>
              </a:lnSpc>
              <a:buNone/>
            </a:pPr>
            <a:endParaRPr lang="en-US" altLang="en-PK" dirty="0">
              <a:solidFill>
                <a:srgbClr val="0070C0"/>
              </a:solidFill>
              <a:latin typeface="Consolas" panose="020B0609020204030204" pitchFamily="49" charset="0"/>
            </a:endParaRP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a:extLst>
              <a:ext uri="{FF2B5EF4-FFF2-40B4-BE49-F238E27FC236}">
                <a16:creationId xmlns:a16="http://schemas.microsoft.com/office/drawing/2014/main" id="{7059AA18-D4FF-42CB-909C-9FA0616072EC}"/>
              </a:ext>
            </a:extLst>
          </p:cNvPr>
          <p:cNvSpPr>
            <a:spLocks noGrp="1" noChangeArrowheads="1"/>
          </p:cNvSpPr>
          <p:nvPr>
            <p:ph type="title"/>
          </p:nvPr>
        </p:nvSpPr>
        <p:spPr>
          <a:xfrm>
            <a:off x="1828800" y="152400"/>
            <a:ext cx="7772400" cy="1143000"/>
          </a:xfrm>
        </p:spPr>
        <p:txBody>
          <a:bodyPr/>
          <a:lstStyle/>
          <a:p>
            <a:pPr eaLnBrk="1" hangingPunct="1"/>
            <a:r>
              <a:rPr lang="en-US" altLang="en-US"/>
              <a:t>Cin vs Getline</a:t>
            </a:r>
          </a:p>
        </p:txBody>
      </p:sp>
      <p:sp>
        <p:nvSpPr>
          <p:cNvPr id="74755" name="Rectangle 3">
            <a:extLst>
              <a:ext uri="{FF2B5EF4-FFF2-40B4-BE49-F238E27FC236}">
                <a16:creationId xmlns:a16="http://schemas.microsoft.com/office/drawing/2014/main" id="{227FB56D-E725-4224-8765-55F25CB1433F}"/>
              </a:ext>
            </a:extLst>
          </p:cNvPr>
          <p:cNvSpPr>
            <a:spLocks noGrp="1" noChangeArrowheads="1"/>
          </p:cNvSpPr>
          <p:nvPr>
            <p:ph idx="1"/>
          </p:nvPr>
        </p:nvSpPr>
        <p:spPr>
          <a:xfrm>
            <a:off x="1676400" y="1295400"/>
            <a:ext cx="9144000" cy="5029200"/>
          </a:xfrm>
        </p:spPr>
        <p:txBody>
          <a:bodyPr/>
          <a:lstStyle/>
          <a:p>
            <a:pPr marL="0" indent="0">
              <a:lnSpc>
                <a:spcPct val="80000"/>
              </a:lnSpc>
              <a:buNone/>
            </a:pPr>
            <a:endParaRPr lang="en-US" altLang="en-PK" dirty="0"/>
          </a:p>
          <a:p>
            <a:pPr marL="0" indent="0">
              <a:lnSpc>
                <a:spcPct val="80000"/>
              </a:lnSpc>
              <a:buNone/>
            </a:pPr>
            <a:r>
              <a:rPr lang="en-US" altLang="en-PK" dirty="0"/>
              <a:t>If you are using </a:t>
            </a:r>
            <a:r>
              <a:rPr lang="en-US" altLang="en-PK" dirty="0" err="1"/>
              <a:t>cin</a:t>
            </a:r>
            <a:r>
              <a:rPr lang="en-US" altLang="en-PK" dirty="0"/>
              <a:t> and </a:t>
            </a:r>
            <a:r>
              <a:rPr lang="en-US" altLang="en-PK" dirty="0" err="1"/>
              <a:t>cin.getline</a:t>
            </a:r>
            <a:r>
              <a:rPr lang="en-US" altLang="en-PK" dirty="0"/>
              <a:t> together, you would have to </a:t>
            </a:r>
            <a:r>
              <a:rPr lang="en-US" altLang="en-PK" dirty="0">
                <a:solidFill>
                  <a:srgbClr val="0070C0"/>
                </a:solidFill>
              </a:rPr>
              <a:t>clear the input buffer </a:t>
            </a:r>
            <a:r>
              <a:rPr lang="en-US" altLang="en-PK" dirty="0" err="1">
                <a:solidFill>
                  <a:srgbClr val="0070C0"/>
                </a:solidFill>
              </a:rPr>
              <a:t>inbetween</a:t>
            </a:r>
            <a:endParaRPr lang="en-US" altLang="en-PK" dirty="0">
              <a:solidFill>
                <a:srgbClr val="0070C0"/>
              </a:solidFill>
            </a:endParaRPr>
          </a:p>
          <a:p>
            <a:pPr marL="0" indent="0">
              <a:lnSpc>
                <a:spcPct val="80000"/>
              </a:lnSpc>
              <a:buNone/>
            </a:pPr>
            <a:endParaRPr lang="en-US" altLang="en-PK" dirty="0"/>
          </a:p>
          <a:p>
            <a:pPr marL="0" indent="0">
              <a:lnSpc>
                <a:spcPct val="80000"/>
              </a:lnSpc>
              <a:buNone/>
            </a:pPr>
            <a:r>
              <a:rPr lang="en-US" altLang="en-PK" dirty="0"/>
              <a:t>Use </a:t>
            </a:r>
            <a:r>
              <a:rPr lang="en-US" altLang="en-PK" dirty="0" err="1">
                <a:latin typeface="Consolas" panose="020B0609020204030204" pitchFamily="49" charset="0"/>
              </a:rPr>
              <a:t>cin.ignore</a:t>
            </a:r>
            <a:r>
              <a:rPr lang="en-US" altLang="en-PK" dirty="0">
                <a:latin typeface="Consolas" panose="020B0609020204030204" pitchFamily="49" charset="0"/>
              </a:rPr>
              <a:t>(); </a:t>
            </a:r>
            <a:r>
              <a:rPr lang="en-US" altLang="en-PK" dirty="0"/>
              <a:t>for this.</a:t>
            </a:r>
          </a:p>
          <a:p>
            <a:pPr marL="0" indent="0">
              <a:lnSpc>
                <a:spcPct val="80000"/>
              </a:lnSpc>
              <a:buNone/>
            </a:pPr>
            <a:endParaRPr lang="en-US" altLang="en-PK" dirty="0"/>
          </a:p>
          <a:p>
            <a:pPr marL="0" indent="0">
              <a:lnSpc>
                <a:spcPct val="80000"/>
              </a:lnSpc>
              <a:buNone/>
            </a:pPr>
            <a:r>
              <a:rPr lang="en-US" altLang="en-PK" dirty="0">
                <a:latin typeface="Consolas" panose="020B0609020204030204" pitchFamily="49" charset="0"/>
              </a:rPr>
              <a:t>int x, </a:t>
            </a:r>
            <a:r>
              <a:rPr lang="en-US" altLang="en-PK" dirty="0" err="1">
                <a:latin typeface="Consolas" panose="020B0609020204030204" pitchFamily="49" charset="0"/>
              </a:rPr>
              <a:t>arr</a:t>
            </a:r>
            <a:r>
              <a:rPr lang="en-US" altLang="en-PK" dirty="0">
                <a:latin typeface="Consolas" panose="020B0609020204030204" pitchFamily="49" charset="0"/>
              </a:rPr>
              <a:t>[3];</a:t>
            </a:r>
          </a:p>
          <a:p>
            <a:pPr marL="0" indent="0">
              <a:lnSpc>
                <a:spcPct val="80000"/>
              </a:lnSpc>
              <a:buNone/>
            </a:pPr>
            <a:r>
              <a:rPr lang="en-US" altLang="en-PK" dirty="0" err="1">
                <a:latin typeface="Consolas" panose="020B0609020204030204" pitchFamily="49" charset="0"/>
              </a:rPr>
              <a:t>cin</a:t>
            </a:r>
            <a:r>
              <a:rPr lang="en-US" altLang="en-PK" dirty="0">
                <a:latin typeface="Consolas" panose="020B0609020204030204" pitchFamily="49" charset="0"/>
              </a:rPr>
              <a:t>&gt;&gt;x;</a:t>
            </a:r>
          </a:p>
          <a:p>
            <a:pPr marL="0" indent="0">
              <a:lnSpc>
                <a:spcPct val="80000"/>
              </a:lnSpc>
              <a:buNone/>
            </a:pPr>
            <a:r>
              <a:rPr lang="en-US" altLang="en-PK" dirty="0" err="1">
                <a:solidFill>
                  <a:srgbClr val="FF0000"/>
                </a:solidFill>
                <a:latin typeface="Consolas" panose="020B0609020204030204" pitchFamily="49" charset="0"/>
              </a:rPr>
              <a:t>cin.ignore</a:t>
            </a:r>
            <a:r>
              <a:rPr lang="en-US" altLang="en-PK" dirty="0">
                <a:solidFill>
                  <a:srgbClr val="FF0000"/>
                </a:solidFill>
                <a:latin typeface="Consolas" panose="020B0609020204030204" pitchFamily="49" charset="0"/>
              </a:rPr>
              <a:t>(); </a:t>
            </a:r>
            <a:r>
              <a:rPr lang="en-US" altLang="en-PK" dirty="0">
                <a:latin typeface="Consolas" panose="020B0609020204030204" pitchFamily="49" charset="0"/>
              </a:rPr>
              <a:t>//clears the input stream buffer</a:t>
            </a:r>
          </a:p>
          <a:p>
            <a:pPr marL="0" indent="0">
              <a:lnSpc>
                <a:spcPct val="80000"/>
              </a:lnSpc>
              <a:buNone/>
            </a:pPr>
            <a:r>
              <a:rPr lang="en-US" altLang="en-PK" dirty="0" err="1">
                <a:latin typeface="Consolas" panose="020B0609020204030204" pitchFamily="49" charset="0"/>
              </a:rPr>
              <a:t>cin.getline</a:t>
            </a:r>
            <a:r>
              <a:rPr lang="en-US" altLang="en-PK" dirty="0">
                <a:latin typeface="Consolas" panose="020B0609020204030204" pitchFamily="49" charset="0"/>
              </a:rPr>
              <a:t>(arr,3);</a:t>
            </a:r>
          </a:p>
          <a:p>
            <a:pPr marL="0" indent="0">
              <a:lnSpc>
                <a:spcPct val="80000"/>
              </a:lnSpc>
              <a:buNone/>
            </a:pPr>
            <a:endParaRPr lang="en-US" altLang="en-PK" dirty="0">
              <a:solidFill>
                <a:srgbClr val="0070C0"/>
              </a:solidFill>
              <a:latin typeface="Consolas" panose="020B0609020204030204" pitchFamily="49" charset="0"/>
            </a:endParaRPr>
          </a:p>
        </p:txBody>
      </p:sp>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3C90-3E37-7195-1D54-79482D5BD10D}"/>
              </a:ext>
            </a:extLst>
          </p:cNvPr>
          <p:cNvSpPr>
            <a:spLocks noGrp="1"/>
          </p:cNvSpPr>
          <p:nvPr>
            <p:ph type="title"/>
          </p:nvPr>
        </p:nvSpPr>
        <p:spPr/>
        <p:txBody>
          <a:bodyPr/>
          <a:lstStyle/>
          <a:p>
            <a:r>
              <a:rPr lang="en-GB" dirty="0"/>
              <a:t>char* and </a:t>
            </a:r>
            <a:r>
              <a:rPr lang="en-GB" dirty="0" err="1"/>
              <a:t>const</a:t>
            </a:r>
            <a:endParaRPr lang="en-PK" dirty="0"/>
          </a:p>
        </p:txBody>
      </p:sp>
      <p:sp>
        <p:nvSpPr>
          <p:cNvPr id="3" name="Content Placeholder 2">
            <a:extLst>
              <a:ext uri="{FF2B5EF4-FFF2-40B4-BE49-F238E27FC236}">
                <a16:creationId xmlns:a16="http://schemas.microsoft.com/office/drawing/2014/main" id="{5E00144C-9CAE-608E-7861-05DAB61B2B96}"/>
              </a:ext>
            </a:extLst>
          </p:cNvPr>
          <p:cNvSpPr>
            <a:spLocks noGrp="1"/>
          </p:cNvSpPr>
          <p:nvPr>
            <p:ph idx="1"/>
          </p:nvPr>
        </p:nvSpPr>
        <p:spPr/>
        <p:txBody>
          <a:bodyPr>
            <a:normAutofit fontScale="85000" lnSpcReduction="20000"/>
          </a:bodyPr>
          <a:lstStyle/>
          <a:p>
            <a:pPr algn="just"/>
            <a:r>
              <a:rPr lang="en-US" sz="2800" b="1" dirty="0">
                <a:solidFill>
                  <a:srgbClr val="C00000"/>
                </a:solidFill>
                <a:latin typeface="Consolas" panose="020B0609020204030204" pitchFamily="49" charset="0"/>
              </a:rPr>
              <a:t>const char *</a:t>
            </a:r>
            <a:r>
              <a:rPr lang="en-US" sz="2800" b="1" dirty="0" err="1">
                <a:solidFill>
                  <a:srgbClr val="C00000"/>
                </a:solidFill>
                <a:latin typeface="Consolas" panose="020B0609020204030204" pitchFamily="49" charset="0"/>
              </a:rPr>
              <a:t>ptr</a:t>
            </a:r>
            <a:r>
              <a:rPr lang="en-US" sz="2800" b="1" dirty="0">
                <a:solidFill>
                  <a:srgbClr val="C00000"/>
                </a:solidFill>
                <a:latin typeface="Consolas" panose="020B0609020204030204" pitchFamily="49" charset="0"/>
              </a:rPr>
              <a:t> </a:t>
            </a:r>
            <a:r>
              <a:rPr lang="en-US" sz="2800" b="1" dirty="0"/>
              <a:t>:</a:t>
            </a:r>
            <a:r>
              <a:rPr lang="en-US" sz="2800" dirty="0"/>
              <a:t> This is a pointer to a constant character.</a:t>
            </a:r>
            <a:r>
              <a:rPr lang="en-US" sz="2800" b="1" dirty="0"/>
              <a:t> You cannot change the value pointed by </a:t>
            </a:r>
            <a:r>
              <a:rPr lang="en-US" sz="2800" b="1" dirty="0" err="1"/>
              <a:t>ptr</a:t>
            </a:r>
            <a:r>
              <a:rPr lang="en-US" sz="2800" b="1" dirty="0"/>
              <a:t>, but you can change the pointer itself</a:t>
            </a:r>
            <a:r>
              <a:rPr lang="en-US" sz="2800" dirty="0"/>
              <a:t>. “const char *” is a (non-const) pointer to a const char.</a:t>
            </a:r>
          </a:p>
          <a:p>
            <a:pPr algn="just"/>
            <a:endParaRPr lang="en-US" sz="2800" b="1" dirty="0"/>
          </a:p>
          <a:p>
            <a:pPr algn="just"/>
            <a:r>
              <a:rPr lang="en-US" sz="2800" b="1" dirty="0">
                <a:solidFill>
                  <a:srgbClr val="C00000"/>
                </a:solidFill>
                <a:latin typeface="Consolas" panose="020B0609020204030204" pitchFamily="49" charset="0"/>
              </a:rPr>
              <a:t>char *const </a:t>
            </a:r>
            <a:r>
              <a:rPr lang="en-US" sz="2800" b="1" dirty="0" err="1">
                <a:solidFill>
                  <a:srgbClr val="C00000"/>
                </a:solidFill>
                <a:latin typeface="Consolas" panose="020B0609020204030204" pitchFamily="49" charset="0"/>
              </a:rPr>
              <a:t>ptr</a:t>
            </a:r>
            <a:r>
              <a:rPr lang="en-US" sz="2800" b="1" dirty="0">
                <a:solidFill>
                  <a:srgbClr val="C00000"/>
                </a:solidFill>
                <a:latin typeface="Consolas" panose="020B0609020204030204" pitchFamily="49" charset="0"/>
              </a:rPr>
              <a:t> </a:t>
            </a:r>
            <a:r>
              <a:rPr lang="en-US" sz="2800" b="1" dirty="0"/>
              <a:t>: </a:t>
            </a:r>
            <a:r>
              <a:rPr lang="en-US" sz="2800" dirty="0"/>
              <a:t>This is a constant pointer to non-constant character. </a:t>
            </a:r>
            <a:r>
              <a:rPr lang="en-US" sz="2800" b="1" dirty="0"/>
              <a:t>You cannot change the pointer p, but can change the value pointed by </a:t>
            </a:r>
            <a:r>
              <a:rPr lang="en-US" sz="2800" b="1" dirty="0" err="1"/>
              <a:t>ptr</a:t>
            </a:r>
            <a:r>
              <a:rPr lang="en-US" sz="2800" b="1" dirty="0"/>
              <a:t>.</a:t>
            </a:r>
          </a:p>
          <a:p>
            <a:pPr algn="just"/>
            <a:endParaRPr lang="en-US" sz="2800" b="1" dirty="0"/>
          </a:p>
          <a:p>
            <a:pPr algn="just"/>
            <a:r>
              <a:rPr lang="en-US" sz="2800" b="1" dirty="0">
                <a:solidFill>
                  <a:srgbClr val="C00000"/>
                </a:solidFill>
                <a:latin typeface="Consolas" panose="020B0609020204030204" pitchFamily="49" charset="0"/>
              </a:rPr>
              <a:t>const char * const </a:t>
            </a:r>
            <a:r>
              <a:rPr lang="en-US" sz="2800" b="1" dirty="0" err="1">
                <a:solidFill>
                  <a:srgbClr val="C00000"/>
                </a:solidFill>
                <a:latin typeface="Consolas" panose="020B0609020204030204" pitchFamily="49" charset="0"/>
              </a:rPr>
              <a:t>ptr</a:t>
            </a:r>
            <a:r>
              <a:rPr lang="en-US" sz="2800" b="1" dirty="0">
                <a:solidFill>
                  <a:srgbClr val="C00000"/>
                </a:solidFill>
                <a:latin typeface="Consolas" panose="020B0609020204030204" pitchFamily="49" charset="0"/>
              </a:rPr>
              <a:t> </a:t>
            </a:r>
            <a:r>
              <a:rPr lang="en-US" sz="2800" b="1" dirty="0"/>
              <a:t>: </a:t>
            </a:r>
            <a:r>
              <a:rPr lang="en-US" sz="2800" dirty="0"/>
              <a:t>This is a constant pointer to constant character. </a:t>
            </a:r>
            <a:r>
              <a:rPr lang="en-US" sz="2800" b="1" dirty="0"/>
              <a:t>You can neither change the value pointed by </a:t>
            </a:r>
            <a:r>
              <a:rPr lang="en-US" sz="2800" b="1" dirty="0" err="1"/>
              <a:t>ptr</a:t>
            </a:r>
            <a:r>
              <a:rPr lang="en-US" sz="2800" b="1" dirty="0"/>
              <a:t> nor the pointer </a:t>
            </a:r>
            <a:r>
              <a:rPr lang="en-US" sz="2800" b="1" dirty="0" err="1"/>
              <a:t>ptr</a:t>
            </a:r>
            <a:r>
              <a:rPr lang="en-US" sz="2800" b="1" dirty="0"/>
              <a:t>.</a:t>
            </a:r>
            <a:endParaRPr lang="en-US" sz="2800" dirty="0"/>
          </a:p>
          <a:p>
            <a:pPr algn="just"/>
            <a:endParaRPr lang="en-PK" dirty="0"/>
          </a:p>
        </p:txBody>
      </p:sp>
      <p:sp>
        <p:nvSpPr>
          <p:cNvPr id="4" name="Footer Placeholder 3">
            <a:extLst>
              <a:ext uri="{FF2B5EF4-FFF2-40B4-BE49-F238E27FC236}">
                <a16:creationId xmlns:a16="http://schemas.microsoft.com/office/drawing/2014/main" id="{94DA2757-2286-BF8F-D5B0-C34DDCF80991}"/>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FF3FF9F7-CDF6-0D5E-484F-D918322D7795}"/>
              </a:ext>
            </a:extLst>
          </p:cNvPr>
          <p:cNvSpPr>
            <a:spLocks noGrp="1"/>
          </p:cNvSpPr>
          <p:nvPr>
            <p:ph type="sldNum" sz="quarter" idx="12"/>
          </p:nvPr>
        </p:nvSpPr>
        <p:spPr/>
        <p:txBody>
          <a:bodyPr/>
          <a:lstStyle/>
          <a:p>
            <a:fld id="{51845F5A-061D-4825-9AE9-D7794091C6CF}" type="slidenum">
              <a:rPr lang="en-US" smtClean="0"/>
              <a:t>154</a:t>
            </a:fld>
            <a:endParaRPr lang="en-US" dirty="0"/>
          </a:p>
        </p:txBody>
      </p:sp>
    </p:spTree>
    <p:extLst>
      <p:ext uri="{BB962C8B-B14F-4D97-AF65-F5344CB8AC3E}">
        <p14:creationId xmlns:p14="http://schemas.microsoft.com/office/powerpoint/2010/main" val="8554506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50E5-2F69-CF68-9F89-031267B15D6F}"/>
              </a:ext>
            </a:extLst>
          </p:cNvPr>
          <p:cNvSpPr>
            <a:spLocks noGrp="1"/>
          </p:cNvSpPr>
          <p:nvPr>
            <p:ph type="title"/>
          </p:nvPr>
        </p:nvSpPr>
        <p:spPr/>
        <p:txBody>
          <a:bodyPr/>
          <a:lstStyle/>
          <a:p>
            <a:r>
              <a:rPr lang="en-GB" dirty="0"/>
              <a:t>C-String and Char Pointer</a:t>
            </a:r>
            <a:endParaRPr lang="en-PK" dirty="0"/>
          </a:p>
        </p:txBody>
      </p:sp>
      <p:sp>
        <p:nvSpPr>
          <p:cNvPr id="3" name="Content Placeholder 2">
            <a:extLst>
              <a:ext uri="{FF2B5EF4-FFF2-40B4-BE49-F238E27FC236}">
                <a16:creationId xmlns:a16="http://schemas.microsoft.com/office/drawing/2014/main" id="{6B9CDE3F-220C-36BC-A25E-A30276CCC5CE}"/>
              </a:ext>
            </a:extLst>
          </p:cNvPr>
          <p:cNvSpPr>
            <a:spLocks noGrp="1"/>
          </p:cNvSpPr>
          <p:nvPr>
            <p:ph idx="1"/>
          </p:nvPr>
        </p:nvSpPr>
        <p:spPr/>
        <p:txBody>
          <a:bodyPr>
            <a:normAutofit fontScale="92500" lnSpcReduction="20000"/>
          </a:bodyPr>
          <a:lstStyle/>
          <a:p>
            <a:pPr algn="just"/>
            <a:r>
              <a:rPr lang="en-US" sz="2400" dirty="0"/>
              <a:t>A </a:t>
            </a:r>
            <a:r>
              <a:rPr lang="en-US" sz="2400" b="1" dirty="0">
                <a:solidFill>
                  <a:srgbClr val="B80000"/>
                </a:solidFill>
              </a:rPr>
              <a:t>String:</a:t>
            </a:r>
            <a:r>
              <a:rPr lang="en-US" sz="2400" dirty="0">
                <a:solidFill>
                  <a:srgbClr val="B80000"/>
                </a:solidFill>
              </a:rPr>
              <a:t> </a:t>
            </a:r>
            <a:r>
              <a:rPr lang="en-US" sz="2400" dirty="0"/>
              <a:t>is simply defined as </a:t>
            </a:r>
            <a:r>
              <a:rPr lang="en-US" sz="2400" b="1" dirty="0">
                <a:solidFill>
                  <a:srgbClr val="2C14DE"/>
                </a:solidFill>
              </a:rPr>
              <a:t>an array of characters </a:t>
            </a:r>
          </a:p>
          <a:p>
            <a:pPr marL="0" indent="0">
              <a:buNone/>
            </a:pPr>
            <a:r>
              <a:rPr lang="en-US" sz="2000" b="1" dirty="0">
                <a:solidFill>
                  <a:srgbClr val="2C14DE"/>
                </a:solidFill>
              </a:rPr>
              <a:t>      </a:t>
            </a:r>
            <a:r>
              <a:rPr lang="en-US" sz="2400" b="1" dirty="0">
                <a:solidFill>
                  <a:srgbClr val="2C14DE"/>
                </a:solidFill>
              </a:rPr>
              <a:t>char* s; </a:t>
            </a:r>
            <a:br>
              <a:rPr lang="en-US" sz="2400" b="1" dirty="0">
                <a:solidFill>
                  <a:srgbClr val="2C14DE"/>
                </a:solidFill>
              </a:rPr>
            </a:br>
            <a:r>
              <a:rPr lang="en-US" sz="2400" b="1" dirty="0">
                <a:solidFill>
                  <a:srgbClr val="2C14DE"/>
                </a:solidFill>
              </a:rPr>
              <a:t>     </a:t>
            </a:r>
            <a:r>
              <a:rPr lang="en-US" sz="2400" b="1" dirty="0"/>
              <a:t>// </a:t>
            </a:r>
            <a:r>
              <a:rPr lang="en-US" sz="2400" b="1" dirty="0">
                <a:solidFill>
                  <a:srgbClr val="2C14DE"/>
                </a:solidFill>
              </a:rPr>
              <a:t>s</a:t>
            </a:r>
            <a:r>
              <a:rPr lang="en-US" sz="2400" dirty="0"/>
              <a:t> is the </a:t>
            </a:r>
            <a:r>
              <a:rPr lang="en-US" sz="2400" b="1" dirty="0">
                <a:solidFill>
                  <a:srgbClr val="2C14DE"/>
                </a:solidFill>
              </a:rPr>
              <a:t>address</a:t>
            </a:r>
            <a:r>
              <a:rPr lang="en-US" sz="2400" dirty="0">
                <a:solidFill>
                  <a:srgbClr val="2C14DE"/>
                </a:solidFill>
              </a:rPr>
              <a:t> </a:t>
            </a:r>
            <a:r>
              <a:rPr lang="en-US" sz="2400" dirty="0"/>
              <a:t>of the </a:t>
            </a:r>
            <a:r>
              <a:rPr lang="en-US" sz="2400" b="1" dirty="0">
                <a:solidFill>
                  <a:srgbClr val="2C14DE"/>
                </a:solidFill>
              </a:rPr>
              <a:t>first character </a:t>
            </a:r>
            <a:r>
              <a:rPr lang="en-US" sz="2400" dirty="0"/>
              <a:t>(byte) of the </a:t>
            </a:r>
            <a:r>
              <a:rPr lang="en-US" sz="2400" b="1" dirty="0">
                <a:solidFill>
                  <a:srgbClr val="2C14DE"/>
                </a:solidFill>
              </a:rPr>
              <a:t>string</a:t>
            </a:r>
          </a:p>
          <a:p>
            <a:pPr marL="0" indent="0">
              <a:buNone/>
            </a:pPr>
            <a:endParaRPr lang="en-US" sz="2400" b="1" dirty="0">
              <a:solidFill>
                <a:srgbClr val="2C14DE"/>
              </a:solidFill>
            </a:endParaRPr>
          </a:p>
          <a:p>
            <a:r>
              <a:rPr lang="en-US" sz="2400" dirty="0"/>
              <a:t>A </a:t>
            </a:r>
            <a:r>
              <a:rPr lang="en-US" sz="2400" b="1" dirty="0">
                <a:solidFill>
                  <a:srgbClr val="2C14DE"/>
                </a:solidFill>
              </a:rPr>
              <a:t>valid</a:t>
            </a:r>
            <a:r>
              <a:rPr lang="en-US" sz="2400" dirty="0">
                <a:solidFill>
                  <a:srgbClr val="2C14DE"/>
                </a:solidFill>
              </a:rPr>
              <a:t> </a:t>
            </a:r>
            <a:r>
              <a:rPr lang="en-US" sz="2400" b="1" dirty="0">
                <a:solidFill>
                  <a:srgbClr val="2C14DE"/>
                </a:solidFill>
              </a:rPr>
              <a:t>C string ends</a:t>
            </a:r>
            <a:r>
              <a:rPr lang="en-US" sz="2400" dirty="0">
                <a:solidFill>
                  <a:srgbClr val="2C14DE"/>
                </a:solidFill>
              </a:rPr>
              <a:t> </a:t>
            </a:r>
            <a:r>
              <a:rPr lang="en-US" sz="2400" dirty="0"/>
              <a:t>with the </a:t>
            </a:r>
            <a:r>
              <a:rPr lang="en-US" sz="2400" b="1" dirty="0">
                <a:solidFill>
                  <a:srgbClr val="2C14DE"/>
                </a:solidFill>
              </a:rPr>
              <a:t>null character </a:t>
            </a:r>
            <a:r>
              <a:rPr lang="en-US" sz="2400" b="1" dirty="0"/>
              <a:t>‘\0’</a:t>
            </a:r>
            <a:r>
              <a:rPr lang="en-US" sz="2400" dirty="0"/>
              <a:t> </a:t>
            </a:r>
          </a:p>
          <a:p>
            <a:endParaRPr lang="en-US" sz="2400" dirty="0">
              <a:solidFill>
                <a:srgbClr val="2F1BC7"/>
              </a:solidFill>
            </a:endParaRPr>
          </a:p>
          <a:p>
            <a:r>
              <a:rPr lang="en-US" sz="2400" b="1" dirty="0"/>
              <a:t>Direct initialization </a:t>
            </a:r>
            <a:r>
              <a:rPr lang="en-US" sz="2400" dirty="0">
                <a:solidFill>
                  <a:srgbClr val="2F1BC7"/>
                </a:solidFill>
              </a:rPr>
              <a:t>char* </a:t>
            </a:r>
            <a:r>
              <a:rPr lang="en-US" sz="2400" dirty="0">
                <a:sym typeface="Wingdings" pitchFamily="2" charset="2"/>
              </a:rPr>
              <a:t>&lt;</a:t>
            </a:r>
            <a:r>
              <a:rPr lang="en-US" sz="2400" dirty="0">
                <a:solidFill>
                  <a:srgbClr val="008000"/>
                </a:solidFill>
                <a:sym typeface="Wingdings" pitchFamily="2" charset="2"/>
              </a:rPr>
              <a:t>string Literal</a:t>
            </a:r>
            <a:r>
              <a:rPr lang="en-US" sz="2400" dirty="0">
                <a:sym typeface="Wingdings" pitchFamily="2" charset="2"/>
              </a:rPr>
              <a:t>&gt;;</a:t>
            </a:r>
            <a:endParaRPr lang="en-US" sz="2400" b="1" dirty="0">
              <a:solidFill>
                <a:srgbClr val="2C14DE"/>
              </a:solidFill>
            </a:endParaRPr>
          </a:p>
          <a:p>
            <a:pPr marL="0" indent="0">
              <a:buNone/>
            </a:pPr>
            <a:endParaRPr lang="en-US" sz="2400" b="1" dirty="0"/>
          </a:p>
          <a:p>
            <a:pPr marL="457200" lvl="1" indent="0">
              <a:buNone/>
            </a:pPr>
            <a:r>
              <a:rPr lang="en-US" sz="1800" b="1" dirty="0">
                <a:solidFill>
                  <a:srgbClr val="2C14DE"/>
                </a:solidFill>
              </a:rPr>
              <a:t> 		</a:t>
            </a:r>
            <a:r>
              <a:rPr lang="en-US" sz="1800" b="1" dirty="0">
                <a:solidFill>
                  <a:srgbClr val="2C14DE"/>
                </a:solidFill>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char* s=“FAST”;</a:t>
            </a:r>
          </a:p>
          <a:p>
            <a:pPr marL="457200" lvl="1"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cout</a:t>
            </a:r>
            <a:r>
              <a:rPr lang="en-US" sz="2000" b="1" dirty="0">
                <a:latin typeface="Courier New" panose="02070309020205020404" pitchFamily="49" charset="0"/>
                <a:cs typeface="Courier New" panose="02070309020205020404" pitchFamily="49" charset="0"/>
              </a:rPr>
              <a:t>&lt;&lt;s&lt;&lt;</a:t>
            </a:r>
            <a:r>
              <a:rPr lang="en-US" sz="2000" b="1" dirty="0" err="1">
                <a:latin typeface="Courier New" panose="02070309020205020404" pitchFamily="49" charset="0"/>
                <a:cs typeface="Courier New" panose="02070309020205020404" pitchFamily="49" charset="0"/>
              </a:rPr>
              <a:t>sizeof</a:t>
            </a:r>
            <a:r>
              <a:rPr lang="en-US" sz="2000" b="1" dirty="0">
                <a:latin typeface="Courier New" panose="02070309020205020404" pitchFamily="49" charset="0"/>
                <a:cs typeface="Courier New" panose="02070309020205020404" pitchFamily="49" charset="0"/>
              </a:rPr>
              <a:t>(s);</a:t>
            </a:r>
          </a:p>
          <a:p>
            <a:pPr marL="457200" lvl="1" indent="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cout</a:t>
            </a:r>
            <a:r>
              <a:rPr lang="en-US" sz="2000" b="1" dirty="0">
                <a:latin typeface="Courier New" panose="02070309020205020404" pitchFamily="49" charset="0"/>
                <a:cs typeface="Courier New" panose="02070309020205020404" pitchFamily="49" charset="0"/>
              </a:rPr>
              <a:t>&lt;&lt;++s&lt;&lt;</a:t>
            </a:r>
            <a:r>
              <a:rPr lang="en-US" sz="2000" b="1" dirty="0" err="1">
                <a:latin typeface="Courier New" panose="02070309020205020404" pitchFamily="49" charset="0"/>
                <a:cs typeface="Courier New" panose="02070309020205020404" pitchFamily="49" charset="0"/>
              </a:rPr>
              <a:t>sizeof</a:t>
            </a:r>
            <a:r>
              <a:rPr lang="en-US" sz="2000" b="1" dirty="0">
                <a:latin typeface="Courier New" panose="02070309020205020404" pitchFamily="49" charset="0"/>
                <a:cs typeface="Courier New" panose="02070309020205020404" pitchFamily="49" charset="0"/>
              </a:rPr>
              <a:t>(s);</a:t>
            </a:r>
          </a:p>
        </p:txBody>
      </p:sp>
      <p:sp>
        <p:nvSpPr>
          <p:cNvPr id="4" name="Footer Placeholder 3">
            <a:extLst>
              <a:ext uri="{FF2B5EF4-FFF2-40B4-BE49-F238E27FC236}">
                <a16:creationId xmlns:a16="http://schemas.microsoft.com/office/drawing/2014/main" id="{0147F84B-612A-D18C-5CA2-41BD2CA51AFC}"/>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EB233E50-986F-DAC6-17FB-B948143DE0D7}"/>
              </a:ext>
            </a:extLst>
          </p:cNvPr>
          <p:cNvSpPr>
            <a:spLocks noGrp="1"/>
          </p:cNvSpPr>
          <p:nvPr>
            <p:ph type="sldNum" sz="quarter" idx="12"/>
          </p:nvPr>
        </p:nvSpPr>
        <p:spPr/>
        <p:txBody>
          <a:bodyPr/>
          <a:lstStyle/>
          <a:p>
            <a:fld id="{51845F5A-061D-4825-9AE9-D7794091C6CF}" type="slidenum">
              <a:rPr lang="en-US" smtClean="0"/>
              <a:t>155</a:t>
            </a:fld>
            <a:endParaRPr lang="en-US" dirty="0"/>
          </a:p>
        </p:txBody>
      </p:sp>
    </p:spTree>
    <p:extLst>
      <p:ext uri="{BB962C8B-B14F-4D97-AF65-F5344CB8AC3E}">
        <p14:creationId xmlns:p14="http://schemas.microsoft.com/office/powerpoint/2010/main" val="26548199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ADB8-971A-9764-DC17-95E5AB923548}"/>
              </a:ext>
            </a:extLst>
          </p:cNvPr>
          <p:cNvSpPr>
            <a:spLocks noGrp="1"/>
          </p:cNvSpPr>
          <p:nvPr>
            <p:ph type="title"/>
          </p:nvPr>
        </p:nvSpPr>
        <p:spPr/>
        <p:txBody>
          <a:bodyPr/>
          <a:lstStyle/>
          <a:p>
            <a:r>
              <a:rPr lang="en-GB" dirty="0"/>
              <a:t>char </a:t>
            </a:r>
            <a:r>
              <a:rPr lang="en-GB" dirty="0">
                <a:latin typeface="Times New Roman" panose="02020603050405020304" pitchFamily="18" charset="0"/>
                <a:cs typeface="Times New Roman" panose="02020603050405020304" pitchFamily="18" charset="0"/>
              </a:rPr>
              <a:t>[]</a:t>
            </a:r>
            <a:r>
              <a:rPr lang="en-GB" dirty="0"/>
              <a:t> VS. char *</a:t>
            </a:r>
            <a:endParaRPr lang="en-PK" dirty="0"/>
          </a:p>
        </p:txBody>
      </p:sp>
      <p:sp>
        <p:nvSpPr>
          <p:cNvPr id="4" name="Footer Placeholder 3">
            <a:extLst>
              <a:ext uri="{FF2B5EF4-FFF2-40B4-BE49-F238E27FC236}">
                <a16:creationId xmlns:a16="http://schemas.microsoft.com/office/drawing/2014/main" id="{A00E926D-E2ED-4F5E-B5DA-7FEFE5286565}"/>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12518FC2-75D7-54EA-5123-283A6C586BC6}"/>
              </a:ext>
            </a:extLst>
          </p:cNvPr>
          <p:cNvSpPr>
            <a:spLocks noGrp="1"/>
          </p:cNvSpPr>
          <p:nvPr>
            <p:ph type="sldNum" sz="quarter" idx="12"/>
          </p:nvPr>
        </p:nvSpPr>
        <p:spPr/>
        <p:txBody>
          <a:bodyPr/>
          <a:lstStyle/>
          <a:p>
            <a:fld id="{51845F5A-061D-4825-9AE9-D7794091C6CF}" type="slidenum">
              <a:rPr lang="en-US" smtClean="0"/>
              <a:t>156</a:t>
            </a:fld>
            <a:endParaRPr lang="en-US" dirty="0"/>
          </a:p>
        </p:txBody>
      </p:sp>
      <p:sp>
        <p:nvSpPr>
          <p:cNvPr id="6" name="Rectangle 3">
            <a:extLst>
              <a:ext uri="{FF2B5EF4-FFF2-40B4-BE49-F238E27FC236}">
                <a16:creationId xmlns:a16="http://schemas.microsoft.com/office/drawing/2014/main" id="{0A47FC85-98B5-1897-A3FF-6B3A47FBF65B}"/>
              </a:ext>
            </a:extLst>
          </p:cNvPr>
          <p:cNvSpPr txBox="1">
            <a:spLocks noChangeArrowheads="1"/>
          </p:cNvSpPr>
          <p:nvPr/>
        </p:nvSpPr>
        <p:spPr>
          <a:xfrm>
            <a:off x="1548032" y="1690690"/>
            <a:ext cx="9095936" cy="471268"/>
          </a:xfrm>
          <a:prstGeom prst="rect">
            <a:avLst/>
          </a:prstGeom>
          <a:noFill/>
        </p:spPr>
        <p:txBody>
          <a:bodyPr vert="horz" lIns="91440" tIns="45720" rIns="91440" bIns="45720" rtlCol="0">
            <a:noAutofit/>
          </a:bodyPr>
          <a:lstStyle>
            <a:lvl1pPr marL="228594" indent="-228594" algn="l" defTabSz="914377"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B80000"/>
                </a:solidFill>
                <a:latin typeface="Courier New" panose="02070309020205020404" pitchFamily="49" charset="0"/>
                <a:cs typeface="Courier New" panose="02070309020205020404" pitchFamily="49" charset="0"/>
              </a:rPr>
              <a:t>  char A[20]=“FAST”;    </a:t>
            </a:r>
            <a:r>
              <a:rPr lang="en-US" sz="2400" b="1" dirty="0">
                <a:latin typeface="Courier New" panose="02070309020205020404" pitchFamily="49" charset="0"/>
                <a:cs typeface="Courier New" panose="02070309020205020404" pitchFamily="49" charset="0"/>
              </a:rPr>
              <a:t>	</a:t>
            </a:r>
            <a:r>
              <a:rPr lang="en-US" sz="2400" b="1" dirty="0">
                <a:solidFill>
                  <a:srgbClr val="B80000"/>
                </a:solidFill>
                <a:latin typeface="Courier New" panose="02070309020205020404" pitchFamily="49" charset="0"/>
                <a:cs typeface="Courier New" panose="02070309020205020404" pitchFamily="49" charset="0"/>
              </a:rPr>
              <a:t>    char* P=“FAST”;</a:t>
            </a:r>
          </a:p>
          <a:p>
            <a:pPr marL="457200" lvl="1" indent="0">
              <a:buFont typeface="Arial" panose="020B0604020202020204" pitchFamily="34" charset="0"/>
              <a:buNone/>
            </a:pPr>
            <a:r>
              <a:rPr lang="en-US" sz="2000" b="1" dirty="0">
                <a:solidFill>
                  <a:srgbClr val="2C14DE"/>
                </a:solidFill>
              </a:rPr>
              <a:t> 		</a:t>
            </a:r>
            <a:r>
              <a:rPr lang="en-US" sz="2000" b="1" dirty="0">
                <a:solidFill>
                  <a:srgbClr val="2C14DE"/>
                </a:solidFill>
                <a:latin typeface="Courier New" panose="02070309020205020404" pitchFamily="49" charset="0"/>
                <a:cs typeface="Courier New" panose="02070309020205020404" pitchFamily="49" charset="0"/>
              </a:rPr>
              <a:t>	</a:t>
            </a:r>
            <a:endParaRPr lang="en-US" b="1"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22C94CC2-9581-7AE5-5981-5944DAA60201}"/>
              </a:ext>
            </a:extLst>
          </p:cNvPr>
          <p:cNvSpPr txBox="1"/>
          <p:nvPr/>
        </p:nvSpPr>
        <p:spPr>
          <a:xfrm>
            <a:off x="1854884" y="2161958"/>
            <a:ext cx="4367432" cy="4401205"/>
          </a:xfrm>
          <a:prstGeom prst="rect">
            <a:avLst/>
          </a:prstGeom>
          <a:noFill/>
        </p:spPr>
        <p:txBody>
          <a:bodyPr wrap="square" rtlCol="0">
            <a:spAutoFit/>
          </a:bodyPr>
          <a:lstStyle/>
          <a:p>
            <a:pPr marL="342900" indent="-342900" algn="just">
              <a:buAutoNum type="arabicParenR"/>
            </a:pPr>
            <a:r>
              <a:rPr lang="en-US" sz="1600" b="1" dirty="0">
                <a:solidFill>
                  <a:srgbClr val="2F1BC7"/>
                </a:solidFill>
              </a:rPr>
              <a:t>A</a:t>
            </a:r>
            <a:r>
              <a:rPr lang="en-US" sz="1600" b="1" dirty="0"/>
              <a:t> is an </a:t>
            </a:r>
            <a:r>
              <a:rPr lang="en-US" sz="1600" b="1" dirty="0">
                <a:solidFill>
                  <a:srgbClr val="2F1BC7"/>
                </a:solidFill>
              </a:rPr>
              <a:t>Array</a:t>
            </a:r>
          </a:p>
          <a:p>
            <a:pPr marL="342900" indent="-342900" algn="just">
              <a:buAutoNum type="arabicParenR"/>
            </a:pPr>
            <a:endParaRPr lang="en-US" sz="1600" b="1" dirty="0"/>
          </a:p>
          <a:p>
            <a:pPr marL="342900" indent="-342900" algn="just">
              <a:buAutoNum type="arabicParenR"/>
            </a:pPr>
            <a:r>
              <a:rPr lang="en-US" sz="1600" b="1" dirty="0"/>
              <a:t>A++; //</a:t>
            </a:r>
            <a:r>
              <a:rPr lang="en-US" sz="1600" b="1" dirty="0">
                <a:solidFill>
                  <a:srgbClr val="B80000"/>
                </a:solidFill>
              </a:rPr>
              <a:t>invalid</a:t>
            </a:r>
          </a:p>
          <a:p>
            <a:pPr marL="342900" indent="-342900" algn="just">
              <a:buAutoNum type="arabicParenR"/>
            </a:pPr>
            <a:endParaRPr lang="en-US" sz="1600" b="1" dirty="0"/>
          </a:p>
          <a:p>
            <a:pPr marL="342900" indent="-342900" algn="just">
              <a:buAutoNum type="arabicParenR"/>
            </a:pPr>
            <a:r>
              <a:rPr lang="en-US" sz="1600" b="1" dirty="0" err="1"/>
              <a:t>sizeof</a:t>
            </a:r>
            <a:r>
              <a:rPr lang="en-US" sz="1600" b="1" dirty="0"/>
              <a:t>(A)  </a:t>
            </a:r>
            <a:r>
              <a:rPr lang="en-US" sz="1600" b="1" dirty="0">
                <a:sym typeface="Wingdings" panose="05000000000000000000" pitchFamily="2" charset="2"/>
              </a:rPr>
              <a:t> </a:t>
            </a:r>
            <a:r>
              <a:rPr lang="en-US" sz="1600" b="1" dirty="0">
                <a:solidFill>
                  <a:srgbClr val="2F1BC7"/>
                </a:solidFill>
                <a:sym typeface="Wingdings" panose="05000000000000000000" pitchFamily="2" charset="2"/>
              </a:rPr>
              <a:t>20 Characters </a:t>
            </a:r>
            <a:r>
              <a:rPr lang="en-US" sz="1600" b="1" dirty="0">
                <a:sym typeface="Wingdings" panose="05000000000000000000" pitchFamily="2" charset="2"/>
              </a:rPr>
              <a:t>or bytes</a:t>
            </a:r>
          </a:p>
          <a:p>
            <a:pPr marL="342900" indent="-342900" algn="just">
              <a:buAutoNum type="arabicParenR"/>
            </a:pPr>
            <a:endParaRPr lang="en-US" sz="1600" b="1" dirty="0">
              <a:sym typeface="Wingdings" panose="05000000000000000000" pitchFamily="2" charset="2"/>
            </a:endParaRPr>
          </a:p>
          <a:p>
            <a:pPr marL="342900" indent="-342900" algn="just">
              <a:buAutoNum type="arabicParenR"/>
            </a:pPr>
            <a:r>
              <a:rPr lang="en-US" sz="1600" b="1" dirty="0">
                <a:solidFill>
                  <a:srgbClr val="2F1BC7"/>
                </a:solidFill>
                <a:sym typeface="Wingdings" panose="05000000000000000000" pitchFamily="2" charset="2"/>
              </a:rPr>
              <a:t>A</a:t>
            </a:r>
            <a:r>
              <a:rPr lang="en-US" sz="1600" b="1" dirty="0">
                <a:sym typeface="Wingdings" panose="05000000000000000000" pitchFamily="2" charset="2"/>
              </a:rPr>
              <a:t> and </a:t>
            </a:r>
            <a:r>
              <a:rPr lang="en-US" sz="1600" b="1" dirty="0">
                <a:solidFill>
                  <a:srgbClr val="2F1BC7"/>
                </a:solidFill>
                <a:sym typeface="Wingdings" panose="05000000000000000000" pitchFamily="2" charset="2"/>
              </a:rPr>
              <a:t>&amp;A </a:t>
            </a:r>
            <a:r>
              <a:rPr lang="en-US" sz="1600" b="1" dirty="0">
                <a:sym typeface="Wingdings" panose="05000000000000000000" pitchFamily="2" charset="2"/>
              </a:rPr>
              <a:t>points to </a:t>
            </a:r>
            <a:r>
              <a:rPr lang="en-US" sz="1600" b="1" dirty="0">
                <a:solidFill>
                  <a:srgbClr val="2F1BC7"/>
                </a:solidFill>
                <a:sym typeface="Wingdings" panose="05000000000000000000" pitchFamily="2" charset="2"/>
              </a:rPr>
              <a:t>same memory </a:t>
            </a:r>
          </a:p>
          <a:p>
            <a:pPr algn="just"/>
            <a:r>
              <a:rPr lang="en-US" sz="1600" b="1" dirty="0">
                <a:solidFill>
                  <a:srgbClr val="2F1BC7"/>
                </a:solidFill>
                <a:sym typeface="Wingdings" panose="05000000000000000000" pitchFamily="2" charset="2"/>
              </a:rPr>
              <a:t>address</a:t>
            </a:r>
          </a:p>
          <a:p>
            <a:pPr algn="just"/>
            <a:endParaRPr lang="en-US" sz="1600" b="1" dirty="0">
              <a:sym typeface="Wingdings" panose="05000000000000000000" pitchFamily="2" charset="2"/>
            </a:endParaRPr>
          </a:p>
          <a:p>
            <a:pPr algn="just"/>
            <a:r>
              <a:rPr lang="en-US" sz="1600" b="1" dirty="0">
                <a:sym typeface="Wingdings" panose="05000000000000000000" pitchFamily="2" charset="2"/>
              </a:rPr>
              <a:t>5) A=“PAKISTAN”; //</a:t>
            </a:r>
            <a:r>
              <a:rPr lang="en-US" sz="1600" b="1" dirty="0">
                <a:solidFill>
                  <a:srgbClr val="B80000"/>
                </a:solidFill>
                <a:sym typeface="Wingdings" panose="05000000000000000000" pitchFamily="2" charset="2"/>
              </a:rPr>
              <a:t>invalid</a:t>
            </a:r>
          </a:p>
          <a:p>
            <a:pPr algn="just"/>
            <a:r>
              <a:rPr lang="en-US" sz="1600" b="1" dirty="0">
                <a:sym typeface="Wingdings" panose="05000000000000000000" pitchFamily="2" charset="2"/>
              </a:rPr>
              <a:t>A is an address, “PAKISTAN” is the start address where “PAKISTAN” string is stored in memory.</a:t>
            </a:r>
          </a:p>
          <a:p>
            <a:pPr algn="just"/>
            <a:endParaRPr lang="en-US" sz="1600" b="1" dirty="0">
              <a:sym typeface="Wingdings" panose="05000000000000000000" pitchFamily="2" charset="2"/>
            </a:endParaRPr>
          </a:p>
          <a:p>
            <a:pPr algn="just"/>
            <a:r>
              <a:rPr lang="en-US" sz="1600" b="1" dirty="0">
                <a:sym typeface="Wingdings" panose="05000000000000000000" pitchFamily="2" charset="2"/>
              </a:rPr>
              <a:t>6) A[0]=‘p’; //</a:t>
            </a:r>
            <a:r>
              <a:rPr lang="en-US" sz="1600" b="1" dirty="0">
                <a:solidFill>
                  <a:srgbClr val="008000"/>
                </a:solidFill>
                <a:sym typeface="Wingdings" panose="05000000000000000000" pitchFamily="2" charset="2"/>
              </a:rPr>
              <a:t>Valid</a:t>
            </a:r>
          </a:p>
          <a:p>
            <a:pPr algn="just"/>
            <a:endParaRPr lang="en-US" sz="1600" b="1" dirty="0">
              <a:sym typeface="Wingdings" panose="05000000000000000000" pitchFamily="2" charset="2"/>
            </a:endParaRPr>
          </a:p>
          <a:p>
            <a:pPr algn="just"/>
            <a:r>
              <a:rPr lang="en-US" sz="1600" b="1" dirty="0">
                <a:sym typeface="Wingdings" panose="05000000000000000000" pitchFamily="2" charset="2"/>
              </a:rPr>
              <a:t>7) </a:t>
            </a:r>
            <a:r>
              <a:rPr lang="en-US" sz="1600" b="1" dirty="0">
                <a:solidFill>
                  <a:srgbClr val="B80000"/>
                </a:solidFill>
                <a:sym typeface="Wingdings" panose="05000000000000000000" pitchFamily="2" charset="2"/>
              </a:rPr>
              <a:t>A</a:t>
            </a:r>
            <a:r>
              <a:rPr lang="en-US" sz="1600" b="1" dirty="0">
                <a:sym typeface="Wingdings" panose="05000000000000000000" pitchFamily="2" charset="2"/>
              </a:rPr>
              <a:t> is </a:t>
            </a:r>
            <a:r>
              <a:rPr lang="en-US" sz="1600" b="1" dirty="0">
                <a:solidFill>
                  <a:srgbClr val="2F1BC7"/>
                </a:solidFill>
                <a:sym typeface="Wingdings" panose="05000000000000000000" pitchFamily="2" charset="2"/>
              </a:rPr>
              <a:t>stored</a:t>
            </a:r>
            <a:r>
              <a:rPr lang="en-US" sz="1600" b="1" dirty="0">
                <a:sym typeface="Wingdings" panose="05000000000000000000" pitchFamily="2" charset="2"/>
              </a:rPr>
              <a:t> in </a:t>
            </a:r>
            <a:r>
              <a:rPr lang="en-US" sz="1600" b="1" dirty="0">
                <a:solidFill>
                  <a:srgbClr val="2F1BC7"/>
                </a:solidFill>
                <a:sym typeface="Wingdings" panose="05000000000000000000" pitchFamily="2" charset="2"/>
              </a:rPr>
              <a:t>stack </a:t>
            </a:r>
            <a:endParaRPr lang="en-US" sz="1600" b="1" dirty="0">
              <a:sym typeface="Wingdings" panose="05000000000000000000" pitchFamily="2" charset="2"/>
            </a:endParaRPr>
          </a:p>
        </p:txBody>
      </p:sp>
      <p:sp>
        <p:nvSpPr>
          <p:cNvPr id="8" name="TextBox 7">
            <a:extLst>
              <a:ext uri="{FF2B5EF4-FFF2-40B4-BE49-F238E27FC236}">
                <a16:creationId xmlns:a16="http://schemas.microsoft.com/office/drawing/2014/main" id="{11B414DB-BD7B-32D7-4536-11B1663C72A4}"/>
              </a:ext>
            </a:extLst>
          </p:cNvPr>
          <p:cNvSpPr txBox="1"/>
          <p:nvPr/>
        </p:nvSpPr>
        <p:spPr>
          <a:xfrm>
            <a:off x="6740200" y="2161958"/>
            <a:ext cx="4360968" cy="4278094"/>
          </a:xfrm>
          <a:prstGeom prst="rect">
            <a:avLst/>
          </a:prstGeom>
          <a:noFill/>
        </p:spPr>
        <p:txBody>
          <a:bodyPr wrap="square" rtlCol="0">
            <a:spAutoFit/>
          </a:bodyPr>
          <a:lstStyle/>
          <a:p>
            <a:pPr marL="342900" indent="-342900">
              <a:buAutoNum type="arabicParenR"/>
            </a:pPr>
            <a:r>
              <a:rPr lang="en-US" sz="1600" b="1" dirty="0">
                <a:solidFill>
                  <a:srgbClr val="2F1BC7"/>
                </a:solidFill>
              </a:rPr>
              <a:t>P</a:t>
            </a:r>
            <a:r>
              <a:rPr lang="en-US" sz="1600" b="1" dirty="0"/>
              <a:t> is a </a:t>
            </a:r>
            <a:r>
              <a:rPr lang="en-US" sz="1600" b="1" dirty="0">
                <a:solidFill>
                  <a:srgbClr val="2F1BC7"/>
                </a:solidFill>
              </a:rPr>
              <a:t>pointer variable</a:t>
            </a:r>
          </a:p>
          <a:p>
            <a:pPr marL="342900" indent="-342900">
              <a:buAutoNum type="arabicParenR"/>
            </a:pPr>
            <a:endParaRPr lang="en-US" sz="1600" b="1" dirty="0"/>
          </a:p>
          <a:p>
            <a:pPr marL="342900" indent="-342900">
              <a:buAutoNum type="arabicParenR"/>
            </a:pPr>
            <a:r>
              <a:rPr lang="en-US" sz="1600" b="1" dirty="0"/>
              <a:t>P++; //</a:t>
            </a:r>
            <a:r>
              <a:rPr lang="en-US" sz="1600" b="1" dirty="0">
                <a:solidFill>
                  <a:srgbClr val="008000"/>
                </a:solidFill>
              </a:rPr>
              <a:t>Valid</a:t>
            </a:r>
          </a:p>
          <a:p>
            <a:pPr marL="342900" indent="-342900">
              <a:buAutoNum type="arabicParenR"/>
            </a:pPr>
            <a:endParaRPr lang="en-US" sz="1600" b="1" dirty="0"/>
          </a:p>
          <a:p>
            <a:pPr marL="342900" indent="-342900">
              <a:buFontTx/>
              <a:buAutoNum type="arabicParenR"/>
            </a:pPr>
            <a:r>
              <a:rPr lang="en-US" sz="1600" b="1" dirty="0" err="1"/>
              <a:t>Sizeof</a:t>
            </a:r>
            <a:r>
              <a:rPr lang="en-US" sz="1600" b="1" dirty="0"/>
              <a:t>(P)  </a:t>
            </a:r>
            <a:r>
              <a:rPr lang="en-US" sz="1600" b="1" dirty="0">
                <a:sym typeface="Wingdings" panose="05000000000000000000" pitchFamily="2" charset="2"/>
              </a:rPr>
              <a:t> </a:t>
            </a:r>
            <a:r>
              <a:rPr lang="en-US" sz="1600" b="1" dirty="0">
                <a:solidFill>
                  <a:srgbClr val="2F1BC7"/>
                </a:solidFill>
                <a:sym typeface="Wingdings" panose="05000000000000000000" pitchFamily="2" charset="2"/>
              </a:rPr>
              <a:t>4 Characters </a:t>
            </a:r>
            <a:r>
              <a:rPr lang="en-US" sz="1600" b="1" dirty="0">
                <a:sym typeface="Wingdings" panose="05000000000000000000" pitchFamily="2" charset="2"/>
              </a:rPr>
              <a:t>or bytes</a:t>
            </a:r>
          </a:p>
          <a:p>
            <a:pPr marL="342900" indent="-342900">
              <a:buFontTx/>
              <a:buAutoNum type="arabicParenR"/>
            </a:pPr>
            <a:endParaRPr lang="en-US" sz="1600" b="1" dirty="0"/>
          </a:p>
          <a:p>
            <a:pPr marL="342900" indent="-342900">
              <a:buAutoNum type="arabicParenR"/>
            </a:pPr>
            <a:r>
              <a:rPr lang="en-US" sz="1600" b="1" dirty="0"/>
              <a:t> </a:t>
            </a:r>
            <a:r>
              <a:rPr lang="en-US" sz="1600" b="1" dirty="0">
                <a:solidFill>
                  <a:srgbClr val="2F1BC7"/>
                </a:solidFill>
              </a:rPr>
              <a:t>P</a:t>
            </a:r>
            <a:r>
              <a:rPr lang="en-US" sz="1600" b="1" dirty="0"/>
              <a:t> </a:t>
            </a:r>
            <a:r>
              <a:rPr lang="en-US" sz="1600" b="1" dirty="0">
                <a:solidFill>
                  <a:srgbClr val="2F1BC7"/>
                </a:solidFill>
              </a:rPr>
              <a:t>points</a:t>
            </a:r>
            <a:r>
              <a:rPr lang="en-US" sz="1600" b="1" dirty="0"/>
              <a:t> to s</a:t>
            </a:r>
            <a:r>
              <a:rPr lang="en-US" sz="1600" b="1" dirty="0">
                <a:solidFill>
                  <a:srgbClr val="2F1BC7"/>
                </a:solidFill>
              </a:rPr>
              <a:t>tart address where characters  are stored</a:t>
            </a:r>
            <a:r>
              <a:rPr lang="en-US" sz="1600" b="1" dirty="0"/>
              <a:t>, and </a:t>
            </a:r>
            <a:r>
              <a:rPr lang="en-US" sz="1600" b="1" dirty="0">
                <a:solidFill>
                  <a:srgbClr val="008000"/>
                </a:solidFill>
              </a:rPr>
              <a:t>&amp;P points to address of pointer variable</a:t>
            </a:r>
            <a:r>
              <a:rPr lang="en-US" sz="1600" b="1" dirty="0"/>
              <a:t>.</a:t>
            </a:r>
          </a:p>
          <a:p>
            <a:pPr marL="342900" indent="-342900">
              <a:buAutoNum type="arabicParenR"/>
            </a:pPr>
            <a:endParaRPr lang="en-US" sz="1600" b="1" dirty="0"/>
          </a:p>
          <a:p>
            <a:pPr marL="342900" indent="-342900">
              <a:buAutoNum type="arabicParenR"/>
            </a:pPr>
            <a:r>
              <a:rPr lang="en-US" sz="1600" b="1" dirty="0"/>
              <a:t>P=“PAKISTAN” //</a:t>
            </a:r>
            <a:r>
              <a:rPr lang="en-US" sz="1600" b="1" dirty="0">
                <a:solidFill>
                  <a:srgbClr val="008000"/>
                </a:solidFill>
              </a:rPr>
              <a:t>valid</a:t>
            </a:r>
            <a:endParaRPr lang="en-US" sz="1600" b="1" dirty="0"/>
          </a:p>
          <a:p>
            <a:pPr marL="342900" indent="-342900">
              <a:buAutoNum type="arabicParenR"/>
            </a:pPr>
            <a:endParaRPr lang="en-US" sz="1600" b="1" dirty="0"/>
          </a:p>
          <a:p>
            <a:pPr marL="342900" indent="-342900">
              <a:buFontTx/>
              <a:buAutoNum type="arabicParenR"/>
            </a:pPr>
            <a:r>
              <a:rPr lang="en-US" sz="1600" b="1" dirty="0">
                <a:sym typeface="Wingdings" panose="05000000000000000000" pitchFamily="2" charset="2"/>
              </a:rPr>
              <a:t>P[0]=‘p’; //</a:t>
            </a:r>
            <a:r>
              <a:rPr lang="en-US" sz="1600" b="1" dirty="0" err="1">
                <a:solidFill>
                  <a:srgbClr val="B80000"/>
                </a:solidFill>
                <a:sym typeface="Wingdings" panose="05000000000000000000" pitchFamily="2" charset="2"/>
              </a:rPr>
              <a:t>inValid</a:t>
            </a:r>
            <a:endParaRPr lang="en-US" sz="1600" b="1" dirty="0">
              <a:solidFill>
                <a:srgbClr val="B80000"/>
              </a:solidFill>
              <a:sym typeface="Wingdings" panose="05000000000000000000" pitchFamily="2" charset="2"/>
            </a:endParaRPr>
          </a:p>
          <a:p>
            <a:pPr marL="342900" indent="-342900">
              <a:buFontTx/>
              <a:buAutoNum type="arabicParenR"/>
            </a:pPr>
            <a:endParaRPr lang="en-US" sz="1600" b="1" dirty="0">
              <a:sym typeface="Wingdings" panose="05000000000000000000" pitchFamily="2" charset="2"/>
            </a:endParaRPr>
          </a:p>
          <a:p>
            <a:pPr marL="342900" indent="-342900">
              <a:buFontTx/>
              <a:buAutoNum type="arabicParenR"/>
            </a:pPr>
            <a:r>
              <a:rPr lang="en-US" sz="1600" b="1" dirty="0">
                <a:solidFill>
                  <a:srgbClr val="2F1BC7"/>
                </a:solidFill>
                <a:sym typeface="Wingdings" panose="05000000000000000000" pitchFamily="2" charset="2"/>
              </a:rPr>
              <a:t>P</a:t>
            </a:r>
            <a:r>
              <a:rPr lang="en-US" sz="1600" b="1" dirty="0">
                <a:sym typeface="Wingdings" panose="05000000000000000000" pitchFamily="2" charset="2"/>
              </a:rPr>
              <a:t> is </a:t>
            </a:r>
            <a:r>
              <a:rPr lang="en-US" sz="1600" b="1" dirty="0">
                <a:solidFill>
                  <a:srgbClr val="2F1BC7"/>
                </a:solidFill>
                <a:sym typeface="Wingdings" panose="05000000000000000000" pitchFamily="2" charset="2"/>
              </a:rPr>
              <a:t>stored</a:t>
            </a:r>
            <a:r>
              <a:rPr lang="en-US" sz="1600" b="1" dirty="0">
                <a:sym typeface="Wingdings" panose="05000000000000000000" pitchFamily="2" charset="2"/>
              </a:rPr>
              <a:t> in </a:t>
            </a:r>
            <a:r>
              <a:rPr lang="en-US" sz="1600" b="1" dirty="0">
                <a:solidFill>
                  <a:srgbClr val="B80000"/>
                </a:solidFill>
                <a:sym typeface="Wingdings" panose="05000000000000000000" pitchFamily="2" charset="2"/>
              </a:rPr>
              <a:t>Stack</a:t>
            </a:r>
            <a:r>
              <a:rPr lang="en-US" sz="1600" b="1" dirty="0">
                <a:sym typeface="Wingdings" panose="05000000000000000000" pitchFamily="2" charset="2"/>
              </a:rPr>
              <a:t>, “FAST” is stored in </a:t>
            </a:r>
            <a:r>
              <a:rPr lang="en-US" sz="1600" b="1" dirty="0">
                <a:solidFill>
                  <a:srgbClr val="B80000"/>
                </a:solidFill>
                <a:sym typeface="Wingdings" panose="05000000000000000000" pitchFamily="2" charset="2"/>
              </a:rPr>
              <a:t>“Text” section (Read-only)</a:t>
            </a:r>
          </a:p>
          <a:p>
            <a:pPr marL="342900" indent="-342900">
              <a:buAutoNum type="arabicParenR"/>
            </a:pPr>
            <a:endParaRPr lang="en-US" sz="1600" b="1" dirty="0"/>
          </a:p>
        </p:txBody>
      </p:sp>
    </p:spTree>
    <p:extLst>
      <p:ext uri="{BB962C8B-B14F-4D97-AF65-F5344CB8AC3E}">
        <p14:creationId xmlns:p14="http://schemas.microsoft.com/office/powerpoint/2010/main" val="14237239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E68B-8739-A0D9-50E3-CFF1FA8A05CF}"/>
              </a:ext>
            </a:extLst>
          </p:cNvPr>
          <p:cNvSpPr>
            <a:spLocks noGrp="1"/>
          </p:cNvSpPr>
          <p:nvPr>
            <p:ph type="title"/>
          </p:nvPr>
        </p:nvSpPr>
        <p:spPr/>
        <p:txBody>
          <a:bodyPr/>
          <a:lstStyle/>
          <a:p>
            <a:r>
              <a:rPr lang="en-GB" dirty="0"/>
              <a:t>C-String and Char Pointer</a:t>
            </a:r>
            <a:endParaRPr lang="en-PK" dirty="0"/>
          </a:p>
        </p:txBody>
      </p:sp>
      <p:sp>
        <p:nvSpPr>
          <p:cNvPr id="4" name="Footer Placeholder 3">
            <a:extLst>
              <a:ext uri="{FF2B5EF4-FFF2-40B4-BE49-F238E27FC236}">
                <a16:creationId xmlns:a16="http://schemas.microsoft.com/office/drawing/2014/main" id="{945C10C7-C02B-8B25-58CB-3B3CAF8B9F98}"/>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C5E6A2D0-6A34-6499-B3B6-E2B280A687DE}"/>
              </a:ext>
            </a:extLst>
          </p:cNvPr>
          <p:cNvSpPr>
            <a:spLocks noGrp="1"/>
          </p:cNvSpPr>
          <p:nvPr>
            <p:ph type="sldNum" sz="quarter" idx="12"/>
          </p:nvPr>
        </p:nvSpPr>
        <p:spPr/>
        <p:txBody>
          <a:bodyPr/>
          <a:lstStyle/>
          <a:p>
            <a:fld id="{51845F5A-061D-4825-9AE9-D7794091C6CF}" type="slidenum">
              <a:rPr lang="en-US" smtClean="0"/>
              <a:t>157</a:t>
            </a:fld>
            <a:endParaRPr lang="en-US" dirty="0"/>
          </a:p>
        </p:txBody>
      </p:sp>
      <p:pic>
        <p:nvPicPr>
          <p:cNvPr id="6" name="Picture 2">
            <a:extLst>
              <a:ext uri="{FF2B5EF4-FFF2-40B4-BE49-F238E27FC236}">
                <a16:creationId xmlns:a16="http://schemas.microsoft.com/office/drawing/2014/main" id="{3E66F058-3A00-5ABC-2C27-24D65CC8FBCF}"/>
              </a:ext>
            </a:extLst>
          </p:cNvPr>
          <p:cNvPicPr>
            <a:picLocks noChangeAspect="1" noChangeArrowheads="1"/>
          </p:cNvPicPr>
          <p:nvPr/>
        </p:nvPicPr>
        <p:blipFill>
          <a:blip r:embed="rId2"/>
          <a:srcRect/>
          <a:stretch>
            <a:fillRect/>
          </a:stretch>
        </p:blipFill>
        <p:spPr bwMode="auto">
          <a:xfrm>
            <a:off x="1734196" y="1851821"/>
            <a:ext cx="8723607" cy="4343400"/>
          </a:xfrm>
          <a:prstGeom prst="rect">
            <a:avLst/>
          </a:prstGeom>
          <a:noFill/>
          <a:ln w="9525">
            <a:noFill/>
            <a:miter lim="800000"/>
            <a:headEnd/>
            <a:tailEnd/>
          </a:ln>
          <a:effectLst/>
        </p:spPr>
      </p:pic>
    </p:spTree>
    <p:extLst>
      <p:ext uri="{BB962C8B-B14F-4D97-AF65-F5344CB8AC3E}">
        <p14:creationId xmlns:p14="http://schemas.microsoft.com/office/powerpoint/2010/main" val="36411894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A9EF-A8FB-C216-D450-2E4D3A0A1506}"/>
              </a:ext>
            </a:extLst>
          </p:cNvPr>
          <p:cNvSpPr>
            <a:spLocks noGrp="1"/>
          </p:cNvSpPr>
          <p:nvPr>
            <p:ph type="title"/>
          </p:nvPr>
        </p:nvSpPr>
        <p:spPr/>
        <p:txBody>
          <a:bodyPr/>
          <a:lstStyle/>
          <a:p>
            <a:r>
              <a:rPr lang="en-GB" dirty="0"/>
              <a:t>C-String and Char Pointer</a:t>
            </a:r>
            <a:endParaRPr lang="en-PK" dirty="0"/>
          </a:p>
        </p:txBody>
      </p:sp>
      <p:sp>
        <p:nvSpPr>
          <p:cNvPr id="3" name="Content Placeholder 2">
            <a:extLst>
              <a:ext uri="{FF2B5EF4-FFF2-40B4-BE49-F238E27FC236}">
                <a16:creationId xmlns:a16="http://schemas.microsoft.com/office/drawing/2014/main" id="{1B1F2C77-4FB9-96B1-74C9-29ACAD7A1D4D}"/>
              </a:ext>
            </a:extLst>
          </p:cNvPr>
          <p:cNvSpPr>
            <a:spLocks noGrp="1"/>
          </p:cNvSpPr>
          <p:nvPr>
            <p:ph idx="1"/>
          </p:nvPr>
        </p:nvSpPr>
        <p:spPr/>
        <p:txBody>
          <a:bodyPr>
            <a:normAutofit fontScale="77500" lnSpcReduction="20000"/>
          </a:bodyPr>
          <a:lstStyle/>
          <a:p>
            <a:pPr>
              <a:buNone/>
            </a:pPr>
            <a:r>
              <a:rPr lang="en-US" sz="3200" b="1" dirty="0">
                <a:solidFill>
                  <a:srgbClr val="008000"/>
                </a:solidFill>
                <a:latin typeface="Consolas" panose="020B0609020204030204" pitchFamily="49" charset="0"/>
                <a:cs typeface="Courier New" pitchFamily="49" charset="0"/>
              </a:rPr>
              <a:t>// Copying string using Pointers</a:t>
            </a:r>
            <a:endParaRPr lang="en-US" sz="2800" dirty="0">
              <a:latin typeface="Consolas" panose="020B0609020204030204" pitchFamily="49" charset="0"/>
              <a:cs typeface="Courier New" pitchFamily="49" charset="0"/>
            </a:endParaRPr>
          </a:p>
          <a:p>
            <a:pPr>
              <a:buNone/>
            </a:pPr>
            <a:r>
              <a:rPr lang="en-US" sz="2800" b="1" dirty="0">
                <a:solidFill>
                  <a:srgbClr val="2F1BC7"/>
                </a:solidFill>
                <a:latin typeface="Consolas" panose="020B0609020204030204" pitchFamily="49" charset="0"/>
                <a:cs typeface="Courier New" pitchFamily="49" charset="0"/>
              </a:rPr>
              <a:t>char*</a:t>
            </a:r>
            <a:r>
              <a:rPr lang="en-US" sz="2800" b="1" dirty="0">
                <a:latin typeface="Consolas" panose="020B0609020204030204" pitchFamily="49" charset="0"/>
                <a:cs typeface="Courier New" pitchFamily="49" charset="0"/>
              </a:rPr>
              <a:t> str1 = “</a:t>
            </a:r>
            <a:r>
              <a:rPr lang="en-US" sz="2800" b="1" dirty="0">
                <a:solidFill>
                  <a:srgbClr val="008000"/>
                </a:solidFill>
                <a:latin typeface="Consolas" panose="020B0609020204030204" pitchFamily="49" charset="0"/>
                <a:cs typeface="Courier New" pitchFamily="49" charset="0"/>
              </a:rPr>
              <a:t>Self-conquest is the greatest victory.</a:t>
            </a:r>
            <a:r>
              <a:rPr lang="en-US" sz="2800" b="1" dirty="0">
                <a:latin typeface="Consolas" panose="020B0609020204030204" pitchFamily="49" charset="0"/>
                <a:cs typeface="Courier New" pitchFamily="49" charset="0"/>
              </a:rPr>
              <a:t>”;</a:t>
            </a:r>
          </a:p>
          <a:p>
            <a:pPr>
              <a:buNone/>
            </a:pPr>
            <a:r>
              <a:rPr lang="en-US" sz="2800" b="1" dirty="0">
                <a:solidFill>
                  <a:srgbClr val="2F1BC7"/>
                </a:solidFill>
                <a:latin typeface="Consolas" panose="020B0609020204030204" pitchFamily="49" charset="0"/>
                <a:cs typeface="Courier New" pitchFamily="49" charset="0"/>
              </a:rPr>
              <a:t>char</a:t>
            </a:r>
            <a:r>
              <a:rPr lang="en-US" sz="2800" b="1" dirty="0">
                <a:latin typeface="Consolas" panose="020B0609020204030204" pitchFamily="49" charset="0"/>
                <a:cs typeface="Courier New" pitchFamily="49" charset="0"/>
              </a:rPr>
              <a:t> str2[80]; //empty string</a:t>
            </a:r>
          </a:p>
          <a:p>
            <a:pPr>
              <a:buNone/>
            </a:pPr>
            <a:r>
              <a:rPr lang="en-US" sz="2800" b="1" dirty="0">
                <a:solidFill>
                  <a:srgbClr val="2F1BC7"/>
                </a:solidFill>
                <a:latin typeface="Consolas" panose="020B0609020204030204" pitchFamily="49" charset="0"/>
                <a:cs typeface="Courier New" pitchFamily="49" charset="0"/>
              </a:rPr>
              <a:t>char* </a:t>
            </a:r>
            <a:r>
              <a:rPr lang="en-US" sz="2800" b="1" dirty="0" err="1">
                <a:solidFill>
                  <a:srgbClr val="B80000"/>
                </a:solidFill>
                <a:latin typeface="Consolas" panose="020B0609020204030204" pitchFamily="49" charset="0"/>
                <a:cs typeface="Courier New" pitchFamily="49" charset="0"/>
              </a:rPr>
              <a:t>src</a:t>
            </a:r>
            <a:r>
              <a:rPr lang="en-US" sz="2800" b="1" dirty="0">
                <a:latin typeface="Consolas" panose="020B0609020204030204" pitchFamily="49" charset="0"/>
                <a:cs typeface="Courier New" pitchFamily="49" charset="0"/>
              </a:rPr>
              <a:t> = str1;</a:t>
            </a:r>
          </a:p>
          <a:p>
            <a:pPr>
              <a:buNone/>
            </a:pPr>
            <a:r>
              <a:rPr lang="en-US" sz="2800" b="1" dirty="0">
                <a:solidFill>
                  <a:srgbClr val="2F1BC7"/>
                </a:solidFill>
                <a:latin typeface="Consolas" panose="020B0609020204030204" pitchFamily="49" charset="0"/>
                <a:cs typeface="Courier New" pitchFamily="49" charset="0"/>
              </a:rPr>
              <a:t>char* </a:t>
            </a:r>
            <a:r>
              <a:rPr lang="en-US" sz="2800" b="1" dirty="0" err="1">
                <a:solidFill>
                  <a:srgbClr val="B80000"/>
                </a:solidFill>
                <a:latin typeface="Consolas" panose="020B0609020204030204" pitchFamily="49" charset="0"/>
                <a:cs typeface="Courier New" pitchFamily="49" charset="0"/>
              </a:rPr>
              <a:t>dest</a:t>
            </a:r>
            <a:r>
              <a:rPr lang="en-US" sz="2800" b="1" dirty="0">
                <a:latin typeface="Consolas" panose="020B0609020204030204" pitchFamily="49" charset="0"/>
                <a:cs typeface="Courier New" pitchFamily="49" charset="0"/>
              </a:rPr>
              <a:t> = str2;</a:t>
            </a:r>
          </a:p>
          <a:p>
            <a:pPr>
              <a:buNone/>
            </a:pPr>
            <a:endParaRPr lang="en-US" sz="2800" b="1" dirty="0">
              <a:latin typeface="Consolas" panose="020B0609020204030204" pitchFamily="49" charset="0"/>
              <a:cs typeface="Courier New" pitchFamily="49" charset="0"/>
            </a:endParaRPr>
          </a:p>
          <a:p>
            <a:pPr>
              <a:buNone/>
            </a:pPr>
            <a:r>
              <a:rPr lang="en-US" sz="2800" b="1" dirty="0">
                <a:solidFill>
                  <a:srgbClr val="2F1BC7"/>
                </a:solidFill>
                <a:latin typeface="Consolas" panose="020B0609020204030204" pitchFamily="49" charset="0"/>
                <a:cs typeface="Courier New" pitchFamily="49" charset="0"/>
              </a:rPr>
              <a:t>while</a:t>
            </a:r>
            <a:r>
              <a:rPr lang="en-US" sz="2800" b="1" dirty="0">
                <a:latin typeface="Consolas" panose="020B0609020204030204" pitchFamily="49" charset="0"/>
                <a:cs typeface="Courier New" pitchFamily="49" charset="0"/>
              </a:rPr>
              <a:t>( </a:t>
            </a:r>
            <a:r>
              <a:rPr lang="en-US" sz="2800" b="1" dirty="0">
                <a:solidFill>
                  <a:srgbClr val="B80000"/>
                </a:solidFill>
                <a:latin typeface="Consolas" panose="020B0609020204030204" pitchFamily="49" charset="0"/>
                <a:cs typeface="Courier New" pitchFamily="49" charset="0"/>
              </a:rPr>
              <a:t>*</a:t>
            </a:r>
            <a:r>
              <a:rPr lang="en-US" sz="2800" b="1" dirty="0" err="1">
                <a:solidFill>
                  <a:srgbClr val="B80000"/>
                </a:solidFill>
                <a:latin typeface="Consolas" panose="020B0609020204030204" pitchFamily="49" charset="0"/>
                <a:cs typeface="Courier New" pitchFamily="49" charset="0"/>
              </a:rPr>
              <a:t>src</a:t>
            </a:r>
            <a:r>
              <a:rPr lang="en-US" sz="2800" b="1" dirty="0">
                <a:solidFill>
                  <a:srgbClr val="B80000"/>
                </a:solidFill>
                <a:latin typeface="Consolas" panose="020B0609020204030204" pitchFamily="49" charset="0"/>
                <a:cs typeface="Courier New" pitchFamily="49" charset="0"/>
              </a:rPr>
              <a:t> </a:t>
            </a:r>
            <a:r>
              <a:rPr lang="en-US" sz="2800" b="1" dirty="0">
                <a:latin typeface="Consolas" panose="020B0609020204030204" pitchFamily="49" charset="0"/>
                <a:cs typeface="Courier New" pitchFamily="49" charset="0"/>
              </a:rPr>
              <a:t>) //until null character,</a:t>
            </a:r>
          </a:p>
          <a:p>
            <a:pPr>
              <a:buNone/>
            </a:pPr>
            <a:r>
              <a:rPr lang="en-US" sz="2800" b="1" dirty="0">
                <a:latin typeface="Consolas" panose="020B0609020204030204" pitchFamily="49" charset="0"/>
                <a:cs typeface="Courier New" pitchFamily="49" charset="0"/>
              </a:rPr>
              <a:t>		</a:t>
            </a:r>
            <a:r>
              <a:rPr lang="en-US" sz="2800" b="1" dirty="0">
                <a:solidFill>
                  <a:srgbClr val="B80000"/>
                </a:solidFill>
                <a:latin typeface="Consolas" panose="020B0609020204030204" pitchFamily="49" charset="0"/>
                <a:cs typeface="Courier New" pitchFamily="49" charset="0"/>
              </a:rPr>
              <a:t>*</a:t>
            </a:r>
            <a:r>
              <a:rPr lang="en-US" sz="2800" b="1" dirty="0" err="1">
                <a:solidFill>
                  <a:srgbClr val="B80000"/>
                </a:solidFill>
                <a:latin typeface="Consolas" panose="020B0609020204030204" pitchFamily="49" charset="0"/>
                <a:cs typeface="Courier New" pitchFamily="49" charset="0"/>
              </a:rPr>
              <a:t>dest</a:t>
            </a:r>
            <a:r>
              <a:rPr lang="en-US" sz="2800" b="1" dirty="0">
                <a:solidFill>
                  <a:srgbClr val="B80000"/>
                </a:solidFill>
                <a:latin typeface="Consolas" panose="020B0609020204030204" pitchFamily="49" charset="0"/>
                <a:cs typeface="Courier New" pitchFamily="49" charset="0"/>
              </a:rPr>
              <a:t>++ </a:t>
            </a:r>
            <a:r>
              <a:rPr lang="en-US" sz="2800" b="1" dirty="0">
                <a:latin typeface="Consolas" panose="020B0609020204030204" pitchFamily="49" charset="0"/>
                <a:cs typeface="Courier New" pitchFamily="49" charset="0"/>
              </a:rPr>
              <a:t>= </a:t>
            </a:r>
            <a:r>
              <a:rPr lang="en-US" sz="2800" b="1" dirty="0">
                <a:solidFill>
                  <a:srgbClr val="B80000"/>
                </a:solidFill>
                <a:latin typeface="Consolas" panose="020B0609020204030204" pitchFamily="49" charset="0"/>
                <a:cs typeface="Courier New" pitchFamily="49" charset="0"/>
              </a:rPr>
              <a:t>*</a:t>
            </a:r>
            <a:r>
              <a:rPr lang="en-US" sz="2800" b="1" dirty="0" err="1">
                <a:solidFill>
                  <a:srgbClr val="B80000"/>
                </a:solidFill>
                <a:latin typeface="Consolas" panose="020B0609020204030204" pitchFamily="49" charset="0"/>
                <a:cs typeface="Courier New" pitchFamily="49" charset="0"/>
              </a:rPr>
              <a:t>src</a:t>
            </a:r>
            <a:r>
              <a:rPr lang="en-US" sz="2800" b="1" dirty="0">
                <a:solidFill>
                  <a:srgbClr val="B80000"/>
                </a:solidFill>
                <a:latin typeface="Consolas" panose="020B0609020204030204" pitchFamily="49" charset="0"/>
                <a:cs typeface="Courier New" pitchFamily="49" charset="0"/>
              </a:rPr>
              <a:t>++; </a:t>
            </a:r>
            <a:r>
              <a:rPr lang="en-US" sz="2800" b="1" dirty="0">
                <a:latin typeface="Consolas" panose="020B0609020204030204" pitchFamily="49" charset="0"/>
                <a:cs typeface="Courier New" pitchFamily="49" charset="0"/>
              </a:rPr>
              <a:t>//copy chars from </a:t>
            </a:r>
            <a:r>
              <a:rPr lang="en-US" sz="2800" b="1" i="1" dirty="0" err="1">
                <a:latin typeface="Consolas" panose="020B0609020204030204" pitchFamily="49" charset="0"/>
                <a:cs typeface="Courier New" pitchFamily="49" charset="0"/>
              </a:rPr>
              <a:t>src</a:t>
            </a:r>
            <a:r>
              <a:rPr lang="en-US" sz="2800" b="1" dirty="0">
                <a:latin typeface="Consolas" panose="020B0609020204030204" pitchFamily="49" charset="0"/>
                <a:cs typeface="Courier New" pitchFamily="49" charset="0"/>
              </a:rPr>
              <a:t> to </a:t>
            </a:r>
            <a:r>
              <a:rPr lang="en-US" sz="2800" b="1" i="1" dirty="0" err="1">
                <a:latin typeface="Consolas" panose="020B0609020204030204" pitchFamily="49" charset="0"/>
                <a:cs typeface="Courier New" pitchFamily="49" charset="0"/>
              </a:rPr>
              <a:t>dest</a:t>
            </a:r>
            <a:endParaRPr lang="en-US" sz="2800" b="1" dirty="0">
              <a:latin typeface="Consolas" panose="020B0609020204030204" pitchFamily="49" charset="0"/>
              <a:cs typeface="Courier New" pitchFamily="49" charset="0"/>
            </a:endParaRPr>
          </a:p>
          <a:p>
            <a:pPr>
              <a:buNone/>
            </a:pPr>
            <a:r>
              <a:rPr lang="en-US" sz="2800" b="1" dirty="0">
                <a:solidFill>
                  <a:srgbClr val="B80000"/>
                </a:solidFill>
                <a:latin typeface="Consolas" panose="020B0609020204030204" pitchFamily="49" charset="0"/>
                <a:cs typeface="Courier New" pitchFamily="49" charset="0"/>
              </a:rPr>
              <a:t>*</a:t>
            </a:r>
            <a:r>
              <a:rPr lang="en-US" sz="2800" b="1" dirty="0" err="1">
                <a:solidFill>
                  <a:srgbClr val="B80000"/>
                </a:solidFill>
                <a:latin typeface="Consolas" panose="020B0609020204030204" pitchFamily="49" charset="0"/>
                <a:cs typeface="Courier New" pitchFamily="49" charset="0"/>
              </a:rPr>
              <a:t>dest</a:t>
            </a:r>
            <a:r>
              <a:rPr lang="en-US" sz="2800" b="1" dirty="0">
                <a:solidFill>
                  <a:srgbClr val="B80000"/>
                </a:solidFill>
                <a:latin typeface="Consolas" panose="020B0609020204030204" pitchFamily="49" charset="0"/>
                <a:cs typeface="Courier New" pitchFamily="49" charset="0"/>
              </a:rPr>
              <a:t> </a:t>
            </a:r>
            <a:r>
              <a:rPr lang="en-US" sz="2800" b="1" dirty="0">
                <a:latin typeface="Consolas" panose="020B0609020204030204" pitchFamily="49" charset="0"/>
                <a:cs typeface="Courier New" pitchFamily="49" charset="0"/>
              </a:rPr>
              <a:t>= </a:t>
            </a:r>
            <a:r>
              <a:rPr lang="en-US" sz="2800" b="1" dirty="0">
                <a:solidFill>
                  <a:srgbClr val="B80000"/>
                </a:solidFill>
                <a:latin typeface="Consolas" panose="020B0609020204030204" pitchFamily="49" charset="0"/>
                <a:cs typeface="Courier New" pitchFamily="49" charset="0"/>
              </a:rPr>
              <a:t>‘\0’</a:t>
            </a:r>
            <a:r>
              <a:rPr lang="en-US" sz="2800" b="1" dirty="0">
                <a:latin typeface="Consolas" panose="020B0609020204030204" pitchFamily="49" charset="0"/>
                <a:cs typeface="Courier New" pitchFamily="49" charset="0"/>
              </a:rPr>
              <a:t>;</a:t>
            </a:r>
            <a:r>
              <a:rPr lang="en-US" sz="2800" b="1" dirty="0">
                <a:solidFill>
                  <a:srgbClr val="B80000"/>
                </a:solidFill>
                <a:latin typeface="Consolas" panose="020B0609020204030204" pitchFamily="49" charset="0"/>
                <a:cs typeface="Courier New" pitchFamily="49" charset="0"/>
              </a:rPr>
              <a:t> </a:t>
            </a:r>
            <a:r>
              <a:rPr lang="en-US" sz="2800" b="1" dirty="0">
                <a:latin typeface="Consolas" panose="020B0609020204030204" pitchFamily="49" charset="0"/>
                <a:cs typeface="Courier New" pitchFamily="49" charset="0"/>
              </a:rPr>
              <a:t>//</a:t>
            </a:r>
            <a:r>
              <a:rPr lang="en-US" sz="2800" b="1" dirty="0">
                <a:solidFill>
                  <a:srgbClr val="008000"/>
                </a:solidFill>
                <a:latin typeface="Consolas" panose="020B0609020204030204" pitchFamily="49" charset="0"/>
                <a:cs typeface="Courier New" pitchFamily="49" charset="0"/>
              </a:rPr>
              <a:t>terminate </a:t>
            </a:r>
            <a:r>
              <a:rPr lang="en-US" sz="2800" b="1" dirty="0" err="1">
                <a:solidFill>
                  <a:srgbClr val="008000"/>
                </a:solidFill>
                <a:latin typeface="Consolas" panose="020B0609020204030204" pitchFamily="49" charset="0"/>
                <a:cs typeface="Courier New" pitchFamily="49" charset="0"/>
              </a:rPr>
              <a:t>dest</a:t>
            </a:r>
            <a:endParaRPr lang="en-US" sz="2800" b="1" dirty="0">
              <a:latin typeface="Consolas" panose="020B0609020204030204" pitchFamily="49" charset="0"/>
              <a:cs typeface="Courier New" pitchFamily="49" charset="0"/>
            </a:endParaRPr>
          </a:p>
          <a:p>
            <a:pPr>
              <a:buNone/>
            </a:pPr>
            <a:r>
              <a:rPr lang="en-US" sz="2800" b="1" dirty="0" err="1">
                <a:solidFill>
                  <a:srgbClr val="2F1BC7"/>
                </a:solidFill>
                <a:latin typeface="Consolas" panose="020B0609020204030204" pitchFamily="49" charset="0"/>
                <a:cs typeface="Courier New" pitchFamily="49" charset="0"/>
              </a:rPr>
              <a:t>cout</a:t>
            </a:r>
            <a:r>
              <a:rPr lang="en-US" sz="2800" b="1" dirty="0">
                <a:latin typeface="Consolas" panose="020B0609020204030204" pitchFamily="49" charset="0"/>
                <a:cs typeface="Courier New" pitchFamily="49" charset="0"/>
              </a:rPr>
              <a:t> &lt;&lt; str2 &lt;&lt; </a:t>
            </a:r>
            <a:r>
              <a:rPr lang="en-US" sz="2800" b="1" dirty="0" err="1">
                <a:solidFill>
                  <a:srgbClr val="2F1BC7"/>
                </a:solidFill>
                <a:latin typeface="Consolas" panose="020B0609020204030204" pitchFamily="49" charset="0"/>
                <a:cs typeface="Courier New" pitchFamily="49" charset="0"/>
              </a:rPr>
              <a:t>endl</a:t>
            </a:r>
            <a:r>
              <a:rPr lang="en-US" sz="2800" b="1" dirty="0">
                <a:latin typeface="Consolas" panose="020B0609020204030204" pitchFamily="49" charset="0"/>
                <a:cs typeface="Courier New" pitchFamily="49" charset="0"/>
              </a:rPr>
              <a:t>; //display str2</a:t>
            </a:r>
          </a:p>
        </p:txBody>
      </p:sp>
      <p:sp>
        <p:nvSpPr>
          <p:cNvPr id="4" name="Footer Placeholder 3">
            <a:extLst>
              <a:ext uri="{FF2B5EF4-FFF2-40B4-BE49-F238E27FC236}">
                <a16:creationId xmlns:a16="http://schemas.microsoft.com/office/drawing/2014/main" id="{50906B88-51A8-CAD2-B2DD-091A48A0C8C9}"/>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65856BD6-5485-C26F-A9C3-56D8ADC21361}"/>
              </a:ext>
            </a:extLst>
          </p:cNvPr>
          <p:cNvSpPr>
            <a:spLocks noGrp="1"/>
          </p:cNvSpPr>
          <p:nvPr>
            <p:ph type="sldNum" sz="quarter" idx="12"/>
          </p:nvPr>
        </p:nvSpPr>
        <p:spPr/>
        <p:txBody>
          <a:bodyPr/>
          <a:lstStyle/>
          <a:p>
            <a:fld id="{51845F5A-061D-4825-9AE9-D7794091C6CF}" type="slidenum">
              <a:rPr lang="en-US" smtClean="0"/>
              <a:t>158</a:t>
            </a:fld>
            <a:endParaRPr lang="en-US" dirty="0"/>
          </a:p>
        </p:txBody>
      </p:sp>
    </p:spTree>
    <p:extLst>
      <p:ext uri="{BB962C8B-B14F-4D97-AF65-F5344CB8AC3E}">
        <p14:creationId xmlns:p14="http://schemas.microsoft.com/office/powerpoint/2010/main" val="34972936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Pointers as Function Parameters</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lnSpcReduction="10000"/>
          </a:bodyPr>
          <a:lstStyle/>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10;</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&amp;n</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173736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5</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r>
                        <a:rPr lang="en-US" sz="2400" b="1" dirty="0">
                          <a:latin typeface="+mn-lt"/>
                          <a:cs typeface="Courier New" panose="02070309020205020404" pitchFamily="49" charset="0"/>
                        </a:rPr>
                        <a:t>num = </a:t>
                      </a:r>
                      <a:r>
                        <a:rPr lang="en-US" sz="2400" b="1" dirty="0">
                          <a:solidFill>
                            <a:srgbClr val="FF0000"/>
                          </a:solidFill>
                          <a:latin typeface="+mn-lt"/>
                          <a:cs typeface="Courier New" panose="02070309020205020404" pitchFamily="49" charset="0"/>
                        </a:rPr>
                        <a:t>2000</a:t>
                      </a: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bl>
          </a:graphicData>
        </a:graphic>
      </p:graphicFrame>
      <p:sp>
        <p:nvSpPr>
          <p:cNvPr id="7" name="Rectangle 6">
            <a:extLst>
              <a:ext uri="{FF2B5EF4-FFF2-40B4-BE49-F238E27FC236}">
                <a16:creationId xmlns:a16="http://schemas.microsoft.com/office/drawing/2014/main" id="{7DD55AF4-A501-437D-96E6-128B2592F74F}"/>
              </a:ext>
            </a:extLst>
          </p:cNvPr>
          <p:cNvSpPr/>
          <p:nvPr/>
        </p:nvSpPr>
        <p:spPr>
          <a:xfrm>
            <a:off x="8229600" y="2849564"/>
            <a:ext cx="1524000" cy="27463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298161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E862-0F4D-1D84-ECB7-DE03A92682D4}"/>
              </a:ext>
            </a:extLst>
          </p:cNvPr>
          <p:cNvSpPr>
            <a:spLocks noGrp="1"/>
          </p:cNvSpPr>
          <p:nvPr>
            <p:ph type="title"/>
          </p:nvPr>
        </p:nvSpPr>
        <p:spPr/>
        <p:txBody>
          <a:bodyPr/>
          <a:lstStyle/>
          <a:p>
            <a:r>
              <a:rPr lang="en-US" altLang="en-PK" dirty="0"/>
              <a:t>The Relationship Between Arrays and Pointers</a:t>
            </a:r>
            <a:endParaRPr lang="en-PK" dirty="0"/>
          </a:p>
        </p:txBody>
      </p:sp>
      <p:sp>
        <p:nvSpPr>
          <p:cNvPr id="3" name="Content Placeholder 2">
            <a:extLst>
              <a:ext uri="{FF2B5EF4-FFF2-40B4-BE49-F238E27FC236}">
                <a16:creationId xmlns:a16="http://schemas.microsoft.com/office/drawing/2014/main" id="{30373C70-DBAD-C06B-71D2-1B2C32679EF4}"/>
              </a:ext>
            </a:extLst>
          </p:cNvPr>
          <p:cNvSpPr>
            <a:spLocks noGrp="1"/>
          </p:cNvSpPr>
          <p:nvPr>
            <p:ph idx="1"/>
          </p:nvPr>
        </p:nvSpPr>
        <p:spPr/>
        <p:txBody>
          <a:bodyPr>
            <a:normAutofit/>
          </a:bodyPr>
          <a:lstStyle/>
          <a:p>
            <a:pPr eaLnBrk="1" hangingPunct="1"/>
            <a:r>
              <a:rPr lang="en-US" altLang="en-PK" sz="2400" dirty="0"/>
              <a:t>Array name can be used as a pointer constant:</a:t>
            </a:r>
          </a:p>
          <a:p>
            <a:pPr lvl="1" eaLnBrk="1" hangingPunct="1">
              <a:buClr>
                <a:srgbClr val="3333CC"/>
              </a:buClr>
              <a:buFontTx/>
              <a:buNone/>
            </a:pPr>
            <a:r>
              <a:rPr lang="en-US" altLang="en-PK" sz="2000" dirty="0"/>
              <a:t>	</a:t>
            </a:r>
            <a:r>
              <a:rPr lang="en-US" altLang="en-PK" sz="2000" dirty="0">
                <a:latin typeface="Courier New" panose="02070309020205020404" pitchFamily="49" charset="0"/>
              </a:rPr>
              <a:t>int </a:t>
            </a:r>
            <a:r>
              <a:rPr lang="en-US" altLang="en-PK" sz="2000" dirty="0" err="1">
                <a:latin typeface="Courier New" panose="02070309020205020404" pitchFamily="49" charset="0"/>
              </a:rPr>
              <a:t>vals</a:t>
            </a:r>
            <a:r>
              <a:rPr lang="en-US" altLang="en-PK" sz="2000" dirty="0">
                <a:latin typeface="Courier New" panose="02070309020205020404" pitchFamily="49" charset="0"/>
              </a:rPr>
              <a:t>[] = {4, 7, 11};</a:t>
            </a:r>
          </a:p>
          <a:p>
            <a:pPr lvl="1" eaLnBrk="1" hangingPunct="1">
              <a:buClr>
                <a:srgbClr val="3333CC"/>
              </a:buClr>
              <a:buFontTx/>
              <a:buNone/>
            </a:pPr>
            <a:r>
              <a:rPr lang="en-US" altLang="en-PK" sz="2000" dirty="0">
                <a:latin typeface="Courier New" panose="02070309020205020404" pitchFamily="49" charset="0"/>
              </a:rPr>
              <a:t>	</a:t>
            </a:r>
            <a:r>
              <a:rPr lang="en-US" altLang="en-PK" sz="2000" dirty="0" err="1">
                <a:latin typeface="Courier New" panose="02070309020205020404" pitchFamily="49" charset="0"/>
              </a:rPr>
              <a:t>cout</a:t>
            </a:r>
            <a:r>
              <a:rPr lang="en-US" altLang="en-PK" sz="2000" dirty="0">
                <a:latin typeface="Courier New" panose="02070309020205020404" pitchFamily="49" charset="0"/>
              </a:rPr>
              <a:t> &lt;&lt; *</a:t>
            </a:r>
            <a:r>
              <a:rPr lang="en-US" altLang="en-PK" sz="2000" dirty="0" err="1">
                <a:latin typeface="Courier New" panose="02070309020205020404" pitchFamily="49" charset="0"/>
              </a:rPr>
              <a:t>vals</a:t>
            </a:r>
            <a:r>
              <a:rPr lang="en-US" altLang="en-PK" sz="2000" dirty="0">
                <a:latin typeface="Courier New" panose="02070309020205020404" pitchFamily="49" charset="0"/>
              </a:rPr>
              <a:t>;    // displays 4</a:t>
            </a:r>
            <a:endParaRPr lang="en-US" altLang="en-PK" sz="2000" dirty="0"/>
          </a:p>
          <a:p>
            <a:pPr eaLnBrk="1" hangingPunct="1"/>
            <a:r>
              <a:rPr lang="en-US" altLang="en-PK" sz="2400" dirty="0"/>
              <a:t>Pointer can be used as an array name:</a:t>
            </a:r>
          </a:p>
          <a:p>
            <a:pPr lvl="1" eaLnBrk="1" hangingPunct="1">
              <a:buClr>
                <a:srgbClr val="3333CC"/>
              </a:buClr>
              <a:buFontTx/>
              <a:buNone/>
            </a:pPr>
            <a:r>
              <a:rPr lang="en-US" altLang="en-PK" sz="2000" dirty="0"/>
              <a:t>	</a:t>
            </a:r>
            <a:r>
              <a:rPr lang="en-US" altLang="en-PK" sz="2000" dirty="0">
                <a:latin typeface="Courier New" panose="02070309020205020404" pitchFamily="49" charset="0"/>
              </a:rPr>
              <a:t>int *</a:t>
            </a:r>
            <a:r>
              <a:rPr lang="en-US" altLang="en-PK" sz="2000" dirty="0" err="1">
                <a:latin typeface="Courier New" panose="02070309020205020404" pitchFamily="49" charset="0"/>
              </a:rPr>
              <a:t>valptr</a:t>
            </a:r>
            <a:r>
              <a:rPr lang="en-US" altLang="en-PK" sz="2000" dirty="0">
                <a:latin typeface="Courier New" panose="02070309020205020404" pitchFamily="49" charset="0"/>
              </a:rPr>
              <a:t> = </a:t>
            </a:r>
            <a:r>
              <a:rPr lang="en-US" altLang="en-PK" sz="2000" dirty="0" err="1">
                <a:latin typeface="Courier New" panose="02070309020205020404" pitchFamily="49" charset="0"/>
              </a:rPr>
              <a:t>vals</a:t>
            </a:r>
            <a:r>
              <a:rPr lang="en-US" altLang="en-PK" sz="2000" dirty="0">
                <a:latin typeface="Courier New" panose="02070309020205020404" pitchFamily="49" charset="0"/>
              </a:rPr>
              <a:t>;</a:t>
            </a:r>
          </a:p>
          <a:p>
            <a:pPr lvl="1" eaLnBrk="1" hangingPunct="1">
              <a:buClr>
                <a:srgbClr val="3333CC"/>
              </a:buClr>
              <a:buFontTx/>
              <a:buNone/>
            </a:pPr>
            <a:r>
              <a:rPr lang="en-US" altLang="en-PK" sz="2000" dirty="0">
                <a:latin typeface="Courier New" panose="02070309020205020404" pitchFamily="49" charset="0"/>
              </a:rPr>
              <a:t>	</a:t>
            </a:r>
            <a:r>
              <a:rPr lang="en-US" altLang="en-PK" sz="2000" dirty="0" err="1">
                <a:latin typeface="Courier New" panose="02070309020205020404" pitchFamily="49" charset="0"/>
              </a:rPr>
              <a:t>cout</a:t>
            </a:r>
            <a:r>
              <a:rPr lang="en-US" altLang="en-PK" sz="2000" dirty="0">
                <a:latin typeface="Courier New" panose="02070309020205020404" pitchFamily="49" charset="0"/>
              </a:rPr>
              <a:t> &lt;&lt; </a:t>
            </a:r>
            <a:r>
              <a:rPr lang="en-US" altLang="en-PK" sz="2000" dirty="0" err="1">
                <a:latin typeface="Courier New" panose="02070309020205020404" pitchFamily="49" charset="0"/>
              </a:rPr>
              <a:t>valptr</a:t>
            </a:r>
            <a:r>
              <a:rPr lang="en-US" altLang="en-PK" sz="2000" dirty="0">
                <a:latin typeface="Courier New" panose="02070309020205020404" pitchFamily="49" charset="0"/>
              </a:rPr>
              <a:t>[1]; // displays 7</a:t>
            </a:r>
            <a:endParaRPr lang="en-US" altLang="en-PK" sz="2000" dirty="0"/>
          </a:p>
          <a:p>
            <a:endParaRPr lang="en-PK" sz="2400" dirty="0"/>
          </a:p>
        </p:txBody>
      </p:sp>
      <p:sp>
        <p:nvSpPr>
          <p:cNvPr id="4" name="Footer Placeholder 3">
            <a:extLst>
              <a:ext uri="{FF2B5EF4-FFF2-40B4-BE49-F238E27FC236}">
                <a16:creationId xmlns:a16="http://schemas.microsoft.com/office/drawing/2014/main" id="{934CD8F0-43F8-3E73-2C6B-B7FE589ACF3D}"/>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FD34045B-312C-DB93-A9F9-6CDF4418FD36}"/>
              </a:ext>
            </a:extLst>
          </p:cNvPr>
          <p:cNvSpPr>
            <a:spLocks noGrp="1"/>
          </p:cNvSpPr>
          <p:nvPr>
            <p:ph type="sldNum" sz="quarter" idx="12"/>
          </p:nvPr>
        </p:nvSpPr>
        <p:spPr/>
        <p:txBody>
          <a:bodyPr/>
          <a:lstStyle/>
          <a:p>
            <a:fld id="{51845F5A-061D-4825-9AE9-D7794091C6CF}" type="slidenum">
              <a:rPr lang="en-US" smtClean="0"/>
              <a:t>16</a:t>
            </a:fld>
            <a:endParaRPr lang="en-US" dirty="0"/>
          </a:p>
        </p:txBody>
      </p:sp>
    </p:spTree>
    <p:extLst>
      <p:ext uri="{BB962C8B-B14F-4D97-AF65-F5344CB8AC3E}">
        <p14:creationId xmlns:p14="http://schemas.microsoft.com/office/powerpoint/2010/main" val="40646799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Pointers as Function Parameters</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lnSpcReduction="10000"/>
          </a:bodyPr>
          <a:lstStyle/>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10;</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&amp;n</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173736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5</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r>
                        <a:rPr lang="en-US" sz="2400" b="1" dirty="0">
                          <a:latin typeface="+mn-lt"/>
                          <a:cs typeface="Courier New" panose="02070309020205020404" pitchFamily="49" charset="0"/>
                        </a:rPr>
                        <a:t>num = </a:t>
                      </a:r>
                      <a:r>
                        <a:rPr lang="en-US" sz="2400" b="1" dirty="0">
                          <a:solidFill>
                            <a:srgbClr val="FF0000"/>
                          </a:solidFill>
                          <a:latin typeface="+mn-lt"/>
                          <a:cs typeface="Courier New" panose="02070309020205020404" pitchFamily="49" charset="0"/>
                        </a:rPr>
                        <a:t>2000</a:t>
                      </a: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bl>
          </a:graphicData>
        </a:graphic>
      </p:graphicFrame>
    </p:spTree>
    <p:extLst>
      <p:ext uri="{BB962C8B-B14F-4D97-AF65-F5344CB8AC3E}">
        <p14:creationId xmlns:p14="http://schemas.microsoft.com/office/powerpoint/2010/main" val="5792261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Pointers as Function Parameters</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lnSpcReduction="10000"/>
          </a:bodyPr>
          <a:lstStyle/>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10;</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&amp;n</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173736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10</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r>
                        <a:rPr lang="en-US" sz="2400" b="1" dirty="0">
                          <a:latin typeface="+mn-lt"/>
                          <a:cs typeface="Courier New" panose="02070309020205020404" pitchFamily="49" charset="0"/>
                        </a:rPr>
                        <a:t>num = </a:t>
                      </a:r>
                      <a:r>
                        <a:rPr lang="en-US" sz="2400" b="1" dirty="0">
                          <a:solidFill>
                            <a:srgbClr val="FF0000"/>
                          </a:solidFill>
                          <a:latin typeface="+mn-lt"/>
                          <a:cs typeface="Courier New" panose="02070309020205020404" pitchFamily="49" charset="0"/>
                        </a:rPr>
                        <a:t>2000</a:t>
                      </a: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bl>
          </a:graphicData>
        </a:graphic>
      </p:graphicFrame>
    </p:spTree>
    <p:extLst>
      <p:ext uri="{BB962C8B-B14F-4D97-AF65-F5344CB8AC3E}">
        <p14:creationId xmlns:p14="http://schemas.microsoft.com/office/powerpoint/2010/main" val="33555012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Pointers as Function Parameters</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lnSpcReduction="10000"/>
          </a:bodyPr>
          <a:lstStyle/>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10;</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&amp;n</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137160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10</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bl>
          </a:graphicData>
        </a:graphic>
      </p:graphicFrame>
      <p:sp>
        <p:nvSpPr>
          <p:cNvPr id="2" name="Thought Bubble: Cloud 1">
            <a:extLst>
              <a:ext uri="{FF2B5EF4-FFF2-40B4-BE49-F238E27FC236}">
                <a16:creationId xmlns:a16="http://schemas.microsoft.com/office/drawing/2014/main" id="{EA573228-FE3B-44EA-862C-7FE9C3C6460D}"/>
              </a:ext>
            </a:extLst>
          </p:cNvPr>
          <p:cNvSpPr/>
          <p:nvPr/>
        </p:nvSpPr>
        <p:spPr>
          <a:xfrm>
            <a:off x="8350827" y="3694545"/>
            <a:ext cx="3179064" cy="1371600"/>
          </a:xfrm>
          <a:prstGeom prst="cloud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Before: n = 5</a:t>
            </a:r>
          </a:p>
          <a:p>
            <a:pPr algn="ctr"/>
            <a:r>
              <a:rPr lang="en-US" sz="2400" b="1" dirty="0">
                <a:solidFill>
                  <a:schemeClr val="tx1"/>
                </a:solidFill>
              </a:rPr>
              <a:t>After: n = 10</a:t>
            </a:r>
            <a:endParaRPr lang="en-PK" sz="2400" b="1" dirty="0">
              <a:solidFill>
                <a:schemeClr val="tx1"/>
              </a:solidFill>
            </a:endParaRPr>
          </a:p>
        </p:txBody>
      </p:sp>
    </p:spTree>
    <p:extLst>
      <p:ext uri="{BB962C8B-B14F-4D97-AF65-F5344CB8AC3E}">
        <p14:creationId xmlns:p14="http://schemas.microsoft.com/office/powerpoint/2010/main" val="14400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noAutofit/>
          </a:bodyPr>
          <a:lstStyle/>
          <a:p>
            <a:r>
              <a:rPr lang="en-US" dirty="0"/>
              <a:t>Pointers as Function Parameters</a:t>
            </a:r>
          </a:p>
        </p:txBody>
      </p:sp>
      <p:sp>
        <p:nvSpPr>
          <p:cNvPr id="279555" name="Rectangle 3"/>
          <p:cNvSpPr>
            <a:spLocks noGrp="1" noChangeArrowheads="1"/>
          </p:cNvSpPr>
          <p:nvPr>
            <p:ph idx="1"/>
          </p:nvPr>
        </p:nvSpPr>
        <p:spPr>
          <a:xfrm>
            <a:off x="2152650" y="1825625"/>
            <a:ext cx="7886700" cy="4667250"/>
          </a:xfrm>
        </p:spPr>
        <p:txBody>
          <a:bodyPr>
            <a:normAutofit fontScale="92500" lnSpcReduction="10000"/>
          </a:bodyPr>
          <a:lstStyle/>
          <a:p>
            <a:r>
              <a:rPr lang="en-US" sz="2400" dirty="0">
                <a:solidFill>
                  <a:srgbClr val="FF0000"/>
                </a:solidFill>
              </a:rPr>
              <a:t>Do not use </a:t>
            </a:r>
            <a:r>
              <a:rPr lang="en-US" sz="2400" b="1" dirty="0">
                <a:solidFill>
                  <a:srgbClr val="FF0000"/>
                </a:solidFill>
              </a:rPr>
              <a:t>&amp;</a:t>
            </a:r>
            <a:r>
              <a:rPr lang="en-US" sz="2400" dirty="0">
                <a:solidFill>
                  <a:srgbClr val="FF0000"/>
                </a:solidFill>
              </a:rPr>
              <a:t> </a:t>
            </a:r>
            <a:r>
              <a:rPr lang="en-US" sz="2400" dirty="0"/>
              <a:t>while passing an array</a:t>
            </a:r>
          </a:p>
          <a:p>
            <a:r>
              <a:rPr lang="en-US" sz="2400" dirty="0"/>
              <a:t>Array </a:t>
            </a:r>
            <a:r>
              <a:rPr lang="en-US" sz="2400" dirty="0">
                <a:solidFill>
                  <a:srgbClr val="0070C0"/>
                </a:solidFill>
              </a:rPr>
              <a:t>name is already an address </a:t>
            </a:r>
          </a:p>
          <a:p>
            <a:pPr marL="225425" lvl="2" indent="0" eaLnBrk="0" hangingPunct="0">
              <a:spcBef>
                <a:spcPct val="50000"/>
              </a:spcBef>
              <a:buNone/>
            </a:pPr>
            <a:r>
              <a:rPr lang="en-US" sz="2400" b="1" dirty="0">
                <a:latin typeface="Courier New" pitchFamily="49" charset="0"/>
                <a:cs typeface="Courier New" pitchFamily="49" charset="0"/>
              </a:rPr>
              <a:t>void </a:t>
            </a:r>
            <a:r>
              <a:rPr lang="en-US" sz="2400" b="1" dirty="0" err="1">
                <a:latin typeface="Courier New" pitchFamily="49" charset="0"/>
                <a:cs typeface="Courier New" pitchFamily="49" charset="0"/>
              </a:rPr>
              <a:t>compDouble</a:t>
            </a:r>
            <a:r>
              <a:rPr lang="en-US" sz="2400" b="1" dirty="0">
                <a:latin typeface="Courier New" pitchFamily="49" charset="0"/>
                <a:cs typeface="Courier New" pitchFamily="49" charset="0"/>
              </a:rPr>
              <a:t>(int* </a:t>
            </a:r>
            <a:r>
              <a:rPr lang="en-US" sz="2400" b="1" dirty="0" err="1">
                <a:latin typeface="Courier New" pitchFamily="49" charset="0"/>
                <a:cs typeface="Courier New" pitchFamily="49" charset="0"/>
              </a:rPr>
              <a:t>Ar</a:t>
            </a:r>
            <a:r>
              <a:rPr lang="en-US" sz="2400" b="1" dirty="0">
                <a:latin typeface="Courier New" pitchFamily="49" charset="0"/>
                <a:cs typeface="Courier New" pitchFamily="49" charset="0"/>
              </a:rPr>
              <a:t>)</a:t>
            </a:r>
          </a:p>
          <a:p>
            <a:pPr marL="225425" lvl="2" indent="0" eaLnBrk="0" hangingPunct="0">
              <a:spcBef>
                <a:spcPct val="50000"/>
              </a:spcBef>
              <a:buNone/>
            </a:pPr>
            <a:r>
              <a:rPr lang="en-US" sz="2400" b="1" dirty="0">
                <a:latin typeface="Courier New" pitchFamily="49" charset="0"/>
                <a:cs typeface="Courier New" pitchFamily="49" charset="0"/>
              </a:rPr>
              <a:t>{</a:t>
            </a:r>
          </a:p>
          <a:p>
            <a:pPr marL="225425" lvl="2" indent="0" eaLnBrk="0" hangingPunct="0">
              <a:spcBef>
                <a:spcPct val="50000"/>
              </a:spcBef>
              <a:buNone/>
            </a:pPr>
            <a:r>
              <a:rPr lang="en-US" sz="2400" b="1" dirty="0">
                <a:latin typeface="Courier New" pitchFamily="49" charset="0"/>
                <a:cs typeface="Courier New" pitchFamily="49" charset="0"/>
              </a:rPr>
              <a:t>	……………</a:t>
            </a:r>
            <a:br>
              <a:rPr lang="en-US" sz="2400" b="1" dirty="0">
                <a:latin typeface="Courier New" pitchFamily="49" charset="0"/>
                <a:cs typeface="Courier New" pitchFamily="49" charset="0"/>
              </a:rPr>
            </a:br>
            <a:r>
              <a:rPr lang="en-US" sz="2400" b="1" dirty="0">
                <a:latin typeface="Courier New" pitchFamily="49" charset="0"/>
                <a:cs typeface="Courier New" pitchFamily="49" charset="0"/>
              </a:rPr>
              <a:t>}</a:t>
            </a:r>
          </a:p>
          <a:p>
            <a:pPr marL="225425" lvl="2" indent="0" eaLnBrk="0" hangingPunct="0">
              <a:spcBef>
                <a:spcPct val="50000"/>
              </a:spcBef>
              <a:buNone/>
            </a:pPr>
            <a:r>
              <a:rPr lang="en-US" sz="2400" b="1" dirty="0">
                <a:latin typeface="Courier New" pitchFamily="49" charset="0"/>
                <a:cs typeface="Courier New" pitchFamily="49" charset="0"/>
              </a:rPr>
              <a:t>void main()</a:t>
            </a:r>
          </a:p>
          <a:p>
            <a:pPr marL="225425" lvl="2" indent="0" eaLnBrk="0" hangingPunct="0">
              <a:spcBef>
                <a:spcPct val="50000"/>
              </a:spcBef>
              <a:buNone/>
            </a:pPr>
            <a:r>
              <a:rPr lang="en-US" sz="2400" b="1" dirty="0">
                <a:latin typeface="Courier New" pitchFamily="49" charset="0"/>
                <a:cs typeface="Courier New" pitchFamily="49" charset="0"/>
              </a:rPr>
              <a:t>{		int </a:t>
            </a:r>
            <a:r>
              <a:rPr lang="en-US" sz="2400" b="1" dirty="0" err="1">
                <a:latin typeface="Courier New" pitchFamily="49" charset="0"/>
                <a:cs typeface="Courier New" pitchFamily="49" charset="0"/>
              </a:rPr>
              <a:t>Arr</a:t>
            </a:r>
            <a:r>
              <a:rPr lang="en-US" sz="2400" b="1" dirty="0">
                <a:latin typeface="Courier New" pitchFamily="49" charset="0"/>
                <a:cs typeface="Courier New" pitchFamily="49" charset="0"/>
              </a:rPr>
              <a:t>[10]={0,1,2,3,4,5,6,7,8,9};</a:t>
            </a:r>
          </a:p>
          <a:p>
            <a:pPr marL="225425" lvl="2" indent="0" eaLnBrk="0" hangingPunct="0">
              <a:spcBef>
                <a:spcPct val="50000"/>
              </a:spcBef>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compDouble</a:t>
            </a:r>
            <a:r>
              <a:rPr lang="en-US" sz="2400" b="1" dirty="0">
                <a:latin typeface="Courier New" pitchFamily="49" charset="0"/>
                <a:cs typeface="Courier New" pitchFamily="49" charset="0"/>
              </a:rPr>
              <a:t>(</a:t>
            </a:r>
            <a:r>
              <a:rPr lang="en-US" sz="2400" b="1" dirty="0">
                <a:solidFill>
                  <a:srgbClr val="FF0000"/>
                </a:solidFill>
                <a:latin typeface="Courier New" pitchFamily="49" charset="0"/>
                <a:cs typeface="Courier New" pitchFamily="49" charset="0"/>
              </a:rPr>
              <a:t>&amp;</a:t>
            </a:r>
            <a:r>
              <a:rPr lang="en-US" sz="2400" b="1" dirty="0" err="1">
                <a:latin typeface="Courier New" pitchFamily="49" charset="0"/>
                <a:cs typeface="Courier New" pitchFamily="49" charset="0"/>
              </a:rPr>
              <a:t>Arr</a:t>
            </a:r>
            <a:r>
              <a:rPr lang="en-US" sz="2400" b="1" dirty="0">
                <a:latin typeface="Courier New" pitchFamily="49" charset="0"/>
                <a:cs typeface="Courier New" pitchFamily="49" charset="0"/>
              </a:rPr>
              <a:t>); </a:t>
            </a:r>
            <a:r>
              <a:rPr lang="en-US" sz="2400" b="1" dirty="0">
                <a:solidFill>
                  <a:srgbClr val="FF0000"/>
                </a:solidFill>
                <a:latin typeface="Courier New" pitchFamily="49" charset="0"/>
                <a:cs typeface="Courier New" pitchFamily="49" charset="0"/>
              </a:rPr>
              <a:t>//ERROR</a:t>
            </a:r>
          </a:p>
          <a:p>
            <a:pPr marL="225425" lvl="2" indent="0" eaLnBrk="0" hangingPunct="0">
              <a:spcBef>
                <a:spcPct val="50000"/>
              </a:spcBef>
              <a:buNone/>
            </a:pPr>
            <a:r>
              <a:rPr lang="en-US" sz="2400" b="1" dirty="0">
                <a:latin typeface="Courier New" pitchFamily="49" charset="0"/>
                <a:cs typeface="Courier New" pitchFamily="49" charset="0"/>
              </a:rPr>
              <a:t>}</a:t>
            </a:r>
          </a:p>
          <a:p>
            <a:pPr marL="0" indent="0">
              <a:buNone/>
            </a:pPr>
            <a:endParaRPr lang="en-US" sz="2400" dirty="0">
              <a:solidFill>
                <a:srgbClr val="0070C0"/>
              </a:solidFill>
            </a:endParaRPr>
          </a:p>
        </p:txBody>
      </p:sp>
    </p:spTree>
    <p:extLst>
      <p:ext uri="{BB962C8B-B14F-4D97-AF65-F5344CB8AC3E}">
        <p14:creationId xmlns:p14="http://schemas.microsoft.com/office/powerpoint/2010/main" val="2678952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noAutofit/>
          </a:bodyPr>
          <a:lstStyle/>
          <a:p>
            <a:r>
              <a:rPr lang="en-US" dirty="0"/>
              <a:t>Pointers as Function Parameters</a:t>
            </a:r>
          </a:p>
        </p:txBody>
      </p:sp>
      <p:sp>
        <p:nvSpPr>
          <p:cNvPr id="279555" name="Rectangle 3"/>
          <p:cNvSpPr>
            <a:spLocks noGrp="1" noChangeArrowheads="1"/>
          </p:cNvSpPr>
          <p:nvPr>
            <p:ph idx="1"/>
          </p:nvPr>
        </p:nvSpPr>
        <p:spPr>
          <a:xfrm>
            <a:off x="2152650" y="1825625"/>
            <a:ext cx="7886700" cy="4667250"/>
          </a:xfrm>
        </p:spPr>
        <p:txBody>
          <a:bodyPr>
            <a:normAutofit fontScale="92500" lnSpcReduction="10000"/>
          </a:bodyPr>
          <a:lstStyle/>
          <a:p>
            <a:r>
              <a:rPr lang="en-US" sz="2400" dirty="0">
                <a:solidFill>
                  <a:srgbClr val="FF0000"/>
                </a:solidFill>
              </a:rPr>
              <a:t>Do not use </a:t>
            </a:r>
            <a:r>
              <a:rPr lang="en-US" sz="2400" b="1" dirty="0">
                <a:solidFill>
                  <a:srgbClr val="FF0000"/>
                </a:solidFill>
              </a:rPr>
              <a:t>&amp;</a:t>
            </a:r>
            <a:r>
              <a:rPr lang="en-US" sz="2400" dirty="0">
                <a:solidFill>
                  <a:srgbClr val="FF0000"/>
                </a:solidFill>
              </a:rPr>
              <a:t> </a:t>
            </a:r>
            <a:r>
              <a:rPr lang="en-US" sz="2400" dirty="0"/>
              <a:t>while passing an array</a:t>
            </a:r>
          </a:p>
          <a:p>
            <a:r>
              <a:rPr lang="en-US" sz="2400" dirty="0"/>
              <a:t>Array </a:t>
            </a:r>
            <a:r>
              <a:rPr lang="en-US" sz="2400" dirty="0">
                <a:solidFill>
                  <a:srgbClr val="0070C0"/>
                </a:solidFill>
              </a:rPr>
              <a:t>name is already an address </a:t>
            </a:r>
          </a:p>
          <a:p>
            <a:pPr marL="225425" lvl="2" indent="0" eaLnBrk="0" hangingPunct="0">
              <a:spcBef>
                <a:spcPct val="50000"/>
              </a:spcBef>
              <a:buNone/>
            </a:pPr>
            <a:r>
              <a:rPr lang="en-US" sz="2400" b="1" dirty="0">
                <a:latin typeface="Courier New" pitchFamily="49" charset="0"/>
                <a:cs typeface="Courier New" pitchFamily="49" charset="0"/>
              </a:rPr>
              <a:t>void </a:t>
            </a:r>
            <a:r>
              <a:rPr lang="en-US" sz="2400" b="1" dirty="0" err="1">
                <a:latin typeface="Courier New" pitchFamily="49" charset="0"/>
                <a:cs typeface="Courier New" pitchFamily="49" charset="0"/>
              </a:rPr>
              <a:t>compDouble</a:t>
            </a:r>
            <a:r>
              <a:rPr lang="en-US" sz="2400" b="1" dirty="0">
                <a:latin typeface="Courier New" pitchFamily="49" charset="0"/>
                <a:cs typeface="Courier New" pitchFamily="49" charset="0"/>
              </a:rPr>
              <a:t>(int* </a:t>
            </a:r>
            <a:r>
              <a:rPr lang="en-US" sz="2400" b="1" dirty="0" err="1">
                <a:latin typeface="Courier New" pitchFamily="49" charset="0"/>
                <a:cs typeface="Courier New" pitchFamily="49" charset="0"/>
              </a:rPr>
              <a:t>Ar</a:t>
            </a:r>
            <a:r>
              <a:rPr lang="en-US" sz="2400" b="1" dirty="0">
                <a:latin typeface="Courier New" pitchFamily="49" charset="0"/>
                <a:cs typeface="Courier New" pitchFamily="49" charset="0"/>
              </a:rPr>
              <a:t>)</a:t>
            </a:r>
          </a:p>
          <a:p>
            <a:pPr marL="225425" lvl="2" indent="0" eaLnBrk="0" hangingPunct="0">
              <a:spcBef>
                <a:spcPct val="50000"/>
              </a:spcBef>
              <a:buNone/>
            </a:pPr>
            <a:r>
              <a:rPr lang="en-US" sz="2400" b="1" dirty="0">
                <a:latin typeface="Courier New" pitchFamily="49" charset="0"/>
                <a:cs typeface="Courier New" pitchFamily="49" charset="0"/>
              </a:rPr>
              <a:t>{</a:t>
            </a:r>
          </a:p>
          <a:p>
            <a:pPr marL="225425" lvl="2" indent="0" eaLnBrk="0" hangingPunct="0">
              <a:spcBef>
                <a:spcPct val="50000"/>
              </a:spcBef>
              <a:buNone/>
            </a:pPr>
            <a:r>
              <a:rPr lang="en-US" sz="2400" b="1" dirty="0">
                <a:latin typeface="Courier New" pitchFamily="49" charset="0"/>
                <a:cs typeface="Courier New" pitchFamily="49" charset="0"/>
              </a:rPr>
              <a:t>	……………</a:t>
            </a:r>
            <a:br>
              <a:rPr lang="en-US" sz="2400" b="1" dirty="0">
                <a:latin typeface="Courier New" pitchFamily="49" charset="0"/>
                <a:cs typeface="Courier New" pitchFamily="49" charset="0"/>
              </a:rPr>
            </a:br>
            <a:r>
              <a:rPr lang="en-US" sz="2400" b="1" dirty="0">
                <a:latin typeface="Courier New" pitchFamily="49" charset="0"/>
                <a:cs typeface="Courier New" pitchFamily="49" charset="0"/>
              </a:rPr>
              <a:t>}</a:t>
            </a:r>
          </a:p>
          <a:p>
            <a:pPr marL="225425" lvl="2" indent="0" eaLnBrk="0" hangingPunct="0">
              <a:spcBef>
                <a:spcPct val="50000"/>
              </a:spcBef>
              <a:buNone/>
            </a:pPr>
            <a:r>
              <a:rPr lang="en-US" sz="2400" b="1" dirty="0">
                <a:latin typeface="Courier New" pitchFamily="49" charset="0"/>
                <a:cs typeface="Courier New" pitchFamily="49" charset="0"/>
              </a:rPr>
              <a:t>void main()</a:t>
            </a:r>
          </a:p>
          <a:p>
            <a:pPr marL="225425" lvl="2" indent="0" eaLnBrk="0" hangingPunct="0">
              <a:spcBef>
                <a:spcPct val="50000"/>
              </a:spcBef>
              <a:buNone/>
            </a:pPr>
            <a:r>
              <a:rPr lang="en-US" sz="2400" b="1" dirty="0">
                <a:latin typeface="Courier New" pitchFamily="49" charset="0"/>
                <a:cs typeface="Courier New" pitchFamily="49" charset="0"/>
              </a:rPr>
              <a:t>{		int </a:t>
            </a:r>
            <a:r>
              <a:rPr lang="en-US" sz="2400" b="1" dirty="0" err="1">
                <a:latin typeface="Courier New" pitchFamily="49" charset="0"/>
                <a:cs typeface="Courier New" pitchFamily="49" charset="0"/>
              </a:rPr>
              <a:t>Arr</a:t>
            </a:r>
            <a:r>
              <a:rPr lang="en-US" sz="2400" b="1" dirty="0">
                <a:latin typeface="Courier New" pitchFamily="49" charset="0"/>
                <a:cs typeface="Courier New" pitchFamily="49" charset="0"/>
              </a:rPr>
              <a:t>[10]={0,1,2,3,4,5,6,7,8,9};</a:t>
            </a:r>
          </a:p>
          <a:p>
            <a:pPr marL="225425" lvl="2" indent="0" eaLnBrk="0" hangingPunct="0">
              <a:spcBef>
                <a:spcPct val="50000"/>
              </a:spcBef>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compDouble</a:t>
            </a: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Arr</a:t>
            </a:r>
            <a:r>
              <a:rPr lang="en-US" sz="2400" b="1" dirty="0">
                <a:latin typeface="Courier New" pitchFamily="49" charset="0"/>
                <a:cs typeface="Courier New" pitchFamily="49" charset="0"/>
              </a:rPr>
              <a:t>); </a:t>
            </a:r>
            <a:r>
              <a:rPr lang="en-US" sz="2400" b="1" dirty="0">
                <a:solidFill>
                  <a:srgbClr val="00B050"/>
                </a:solidFill>
                <a:latin typeface="Courier New" pitchFamily="49" charset="0"/>
                <a:cs typeface="Courier New" pitchFamily="49" charset="0"/>
              </a:rPr>
              <a:t>//Correct way</a:t>
            </a:r>
          </a:p>
          <a:p>
            <a:pPr marL="225425" lvl="2" indent="0" eaLnBrk="0" hangingPunct="0">
              <a:spcBef>
                <a:spcPct val="50000"/>
              </a:spcBef>
              <a:buNone/>
            </a:pPr>
            <a:r>
              <a:rPr lang="en-US" sz="2400" b="1" dirty="0">
                <a:latin typeface="Courier New" pitchFamily="49" charset="0"/>
                <a:cs typeface="Courier New" pitchFamily="49" charset="0"/>
              </a:rPr>
              <a:t>}</a:t>
            </a:r>
          </a:p>
          <a:p>
            <a:pPr marL="0" indent="0">
              <a:buNone/>
            </a:pPr>
            <a:endParaRPr lang="en-US" sz="2400" dirty="0">
              <a:solidFill>
                <a:srgbClr val="0070C0"/>
              </a:solidFill>
            </a:endParaRPr>
          </a:p>
        </p:txBody>
      </p:sp>
    </p:spTree>
    <p:extLst>
      <p:ext uri="{BB962C8B-B14F-4D97-AF65-F5344CB8AC3E}">
        <p14:creationId xmlns:p14="http://schemas.microsoft.com/office/powerpoint/2010/main" val="24652004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1981200" y="81202"/>
            <a:ext cx="8229600" cy="868681"/>
          </a:xfrm>
          <a:prstGeom prst="rect">
            <a:avLst/>
          </a:prstGeom>
        </p:spPr>
        <p:txBody>
          <a:bodyPr vert="horz" lIns="91440" tIns="45720" rIns="91440" bIns="45720" rtlCol="0" anchor="ctr">
            <a:noAutofit/>
          </a:bodyPr>
          <a:lstStyle/>
          <a:p>
            <a:pPr algn="ctr">
              <a:spcBef>
                <a:spcPct val="0"/>
              </a:spcBef>
              <a:defRPr/>
            </a:pPr>
            <a:endParaRPr lang="en-US" sz="4000" dirty="0">
              <a:latin typeface="Calibri" pitchFamily="34" charset="0"/>
              <a:ea typeface="宋体" pitchFamily="2" charset="-122"/>
              <a:cs typeface="+mj-cs"/>
            </a:endParaRPr>
          </a:p>
        </p:txBody>
      </p:sp>
      <p:sp>
        <p:nvSpPr>
          <p:cNvPr id="5" name="Title 4">
            <a:extLst>
              <a:ext uri="{FF2B5EF4-FFF2-40B4-BE49-F238E27FC236}">
                <a16:creationId xmlns:a16="http://schemas.microsoft.com/office/drawing/2014/main" id="{050A50AC-B719-4F89-BFC3-FCB7989B0DAB}"/>
              </a:ext>
            </a:extLst>
          </p:cNvPr>
          <p:cNvSpPr>
            <a:spLocks noGrp="1"/>
          </p:cNvSpPr>
          <p:nvPr>
            <p:ph type="title"/>
          </p:nvPr>
        </p:nvSpPr>
        <p:spPr/>
        <p:txBody>
          <a:bodyPr/>
          <a:lstStyle/>
          <a:p>
            <a:r>
              <a:rPr lang="en-US" dirty="0"/>
              <a:t>Pointers as Function Parameters</a:t>
            </a:r>
            <a:endParaRPr lang="en-PK" dirty="0"/>
          </a:p>
        </p:txBody>
      </p:sp>
      <p:sp>
        <p:nvSpPr>
          <p:cNvPr id="10" name="Text Box 3">
            <a:extLst>
              <a:ext uri="{FF2B5EF4-FFF2-40B4-BE49-F238E27FC236}">
                <a16:creationId xmlns:a16="http://schemas.microsoft.com/office/drawing/2014/main" id="{B0A0973F-9F86-427D-9F68-B00332385EE7}"/>
              </a:ext>
            </a:extLst>
          </p:cNvPr>
          <p:cNvSpPr txBox="1">
            <a:spLocks noGrp="1" noChangeArrowheads="1"/>
          </p:cNvSpPr>
          <p:nvPr>
            <p:ph idx="1"/>
          </p:nvPr>
        </p:nvSpPr>
        <p:spPr bwMode="auto">
          <a:xfrm>
            <a:off x="2152650" y="1825626"/>
            <a:ext cx="7886700" cy="5632311"/>
          </a:xfrm>
          <a:prstGeom prst="rect">
            <a:avLst/>
          </a:prstGeom>
          <a:noFill/>
          <a:ln w="12700">
            <a:noFill/>
            <a:miter lim="800000"/>
            <a:headEnd type="none" w="sm" len="sm"/>
            <a:tailEnd type="none" w="sm" len="sm"/>
          </a:ln>
          <a:effectLst/>
        </p:spPr>
        <p:txBody>
          <a:bodyPr wrap="square">
            <a:spAutoFit/>
          </a:bodyPr>
          <a:lstStyle/>
          <a:p>
            <a:pPr marL="225425" lvl="2" indent="0" eaLnBrk="0" hangingPunct="0">
              <a:spcBef>
                <a:spcPct val="50000"/>
              </a:spcBef>
              <a:buNone/>
            </a:pPr>
            <a:r>
              <a:rPr lang="en-US" sz="2400" b="1" dirty="0">
                <a:latin typeface="Courier New" pitchFamily="49" charset="0"/>
                <a:cs typeface="Courier New" pitchFamily="49" charset="0"/>
              </a:rPr>
              <a:t>void </a:t>
            </a:r>
            <a:r>
              <a:rPr lang="en-US" sz="2400" b="1" dirty="0" err="1">
                <a:latin typeface="Courier New" pitchFamily="49" charset="0"/>
                <a:cs typeface="Courier New" pitchFamily="49" charset="0"/>
              </a:rPr>
              <a:t>compDouble</a:t>
            </a:r>
            <a:r>
              <a:rPr lang="en-US" sz="2400" b="1" dirty="0">
                <a:latin typeface="Courier New" pitchFamily="49" charset="0"/>
                <a:cs typeface="Courier New" pitchFamily="49" charset="0"/>
              </a:rPr>
              <a:t>(</a:t>
            </a:r>
            <a:r>
              <a:rPr lang="en-US" sz="2400" b="1" dirty="0" err="1">
                <a:solidFill>
                  <a:srgbClr val="FF0000"/>
                </a:solidFill>
                <a:latin typeface="Courier New" pitchFamily="49" charset="0"/>
                <a:cs typeface="Courier New" pitchFamily="49" charset="0"/>
              </a:rPr>
              <a:t>int</a:t>
            </a:r>
            <a:r>
              <a:rPr lang="en-US" sz="2400" b="1" dirty="0">
                <a:solidFill>
                  <a:srgbClr val="FF0000"/>
                </a:solidFill>
                <a:latin typeface="Courier New" pitchFamily="49" charset="0"/>
                <a:cs typeface="Courier New" pitchFamily="49" charset="0"/>
              </a:rPr>
              <a:t>* </a:t>
            </a:r>
            <a:r>
              <a:rPr lang="en-US" sz="2400" b="1" dirty="0" err="1">
                <a:solidFill>
                  <a:srgbClr val="FF0000"/>
                </a:solidFill>
                <a:latin typeface="Courier New" pitchFamily="49" charset="0"/>
                <a:cs typeface="Courier New" pitchFamily="49" charset="0"/>
              </a:rPr>
              <a:t>Ar</a:t>
            </a:r>
            <a:r>
              <a:rPr lang="en-US" sz="2400" b="1" dirty="0">
                <a:latin typeface="Courier New" pitchFamily="49" charset="0"/>
                <a:cs typeface="Courier New" pitchFamily="49" charset="0"/>
              </a:rPr>
              <a:t>)</a:t>
            </a:r>
          </a:p>
          <a:p>
            <a:pPr marL="225425" lvl="2" indent="0" eaLnBrk="0" hangingPunct="0">
              <a:spcBef>
                <a:spcPct val="50000"/>
              </a:spcBef>
              <a:buNone/>
            </a:pPr>
            <a:r>
              <a:rPr lang="en-US" sz="2400" b="1" dirty="0">
                <a:latin typeface="Courier New" pitchFamily="49" charset="0"/>
                <a:cs typeface="Courier New" pitchFamily="49" charset="0"/>
              </a:rPr>
              <a:t>{</a:t>
            </a:r>
            <a:br>
              <a:rPr lang="en-US" sz="2400" b="1" dirty="0">
                <a:latin typeface="Courier New" pitchFamily="49" charset="0"/>
                <a:cs typeface="Courier New" pitchFamily="49" charset="0"/>
              </a:rPr>
            </a:br>
            <a:r>
              <a:rPr lang="en-US" sz="2400" b="1" dirty="0">
                <a:latin typeface="Courier New" pitchFamily="49" charset="0"/>
                <a:cs typeface="Courier New" pitchFamily="49" charset="0"/>
              </a:rPr>
              <a:t>	for(</a:t>
            </a:r>
            <a:r>
              <a:rPr lang="en-US" sz="2400" b="1" dirty="0" err="1">
                <a:latin typeface="Courier New" pitchFamily="49" charset="0"/>
                <a:cs typeface="Courier New" pitchFamily="49" charset="0"/>
              </a:rPr>
              <a:t>int</a:t>
            </a: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i</a:t>
            </a:r>
            <a:r>
              <a:rPr lang="en-US" sz="2400" b="1" dirty="0">
                <a:latin typeface="Courier New" pitchFamily="49" charset="0"/>
                <a:cs typeface="Courier New" pitchFamily="49" charset="0"/>
              </a:rPr>
              <a:t>=0;i&lt;10;i++)</a:t>
            </a:r>
          </a:p>
          <a:p>
            <a:pPr marL="225425" lvl="2" indent="0" eaLnBrk="0" hangingPunct="0">
              <a:spcBef>
                <a:spcPct val="50000"/>
              </a:spcBef>
              <a:buNone/>
            </a:pPr>
            <a:r>
              <a:rPr lang="en-US" sz="2400" b="1" dirty="0">
                <a:latin typeface="Courier New" pitchFamily="49" charset="0"/>
                <a:cs typeface="Courier New" pitchFamily="49" charset="0"/>
              </a:rPr>
              <a:t>		{	*</a:t>
            </a:r>
            <a:r>
              <a:rPr lang="en-US" sz="2400" b="1" dirty="0" err="1">
                <a:latin typeface="Courier New" pitchFamily="49" charset="0"/>
                <a:cs typeface="Courier New" pitchFamily="49" charset="0"/>
              </a:rPr>
              <a:t>Ar</a:t>
            </a: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Ar</a:t>
            </a:r>
            <a:r>
              <a:rPr lang="en-US" sz="2400" b="1" dirty="0">
                <a:latin typeface="Courier New" pitchFamily="49" charset="0"/>
                <a:cs typeface="Courier New" pitchFamily="49" charset="0"/>
              </a:rPr>
              <a:t>)*2; </a:t>
            </a:r>
          </a:p>
          <a:p>
            <a:pPr marL="225425" lvl="2" indent="0" eaLnBrk="0" hangingPunct="0">
              <a:spcBef>
                <a:spcPct val="50000"/>
              </a:spcBef>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Ar</a:t>
            </a:r>
            <a:r>
              <a:rPr lang="en-US" sz="2400" b="1" dirty="0">
                <a:latin typeface="Courier New" pitchFamily="49" charset="0"/>
                <a:cs typeface="Courier New" pitchFamily="49" charset="0"/>
              </a:rPr>
              <a:t>++;</a:t>
            </a:r>
          </a:p>
          <a:p>
            <a:pPr marL="225425" lvl="2" indent="0" eaLnBrk="0" hangingPunct="0">
              <a:spcBef>
                <a:spcPct val="50000"/>
              </a:spcBef>
              <a:buNone/>
            </a:pPr>
            <a:r>
              <a:rPr lang="en-US" sz="2400" b="1" dirty="0">
                <a:latin typeface="Courier New" pitchFamily="49" charset="0"/>
                <a:cs typeface="Courier New" pitchFamily="49" charset="0"/>
              </a:rPr>
              <a:t>		}  }</a:t>
            </a:r>
          </a:p>
          <a:p>
            <a:pPr marL="225425" lvl="2" indent="0" eaLnBrk="0" hangingPunct="0">
              <a:spcBef>
                <a:spcPct val="50000"/>
              </a:spcBef>
              <a:buNone/>
            </a:pPr>
            <a:r>
              <a:rPr lang="en-US" sz="2400" b="1" dirty="0">
                <a:latin typeface="Courier New" pitchFamily="49" charset="0"/>
                <a:cs typeface="Courier New" pitchFamily="49" charset="0"/>
              </a:rPr>
              <a:t>void main()</a:t>
            </a:r>
          </a:p>
          <a:p>
            <a:pPr marL="225425" lvl="2" indent="0" eaLnBrk="0" hangingPunct="0">
              <a:spcBef>
                <a:spcPct val="50000"/>
              </a:spcBef>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int</a:t>
            </a: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Arr</a:t>
            </a:r>
            <a:r>
              <a:rPr lang="en-US" sz="2400" b="1" dirty="0">
                <a:latin typeface="Courier New" pitchFamily="49" charset="0"/>
                <a:cs typeface="Courier New" pitchFamily="49" charset="0"/>
              </a:rPr>
              <a:t>[10]={0,1,2,3,4,5,6,7,8,9};</a:t>
            </a:r>
          </a:p>
          <a:p>
            <a:pPr marL="225425" lvl="2" indent="0" eaLnBrk="0" hangingPunct="0">
              <a:spcBef>
                <a:spcPct val="50000"/>
              </a:spcBef>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compDouble</a:t>
            </a:r>
            <a:r>
              <a:rPr lang="en-US" sz="2400" b="1" dirty="0">
                <a:latin typeface="Courier New" pitchFamily="49" charset="0"/>
                <a:cs typeface="Courier New" pitchFamily="49" charset="0"/>
              </a:rPr>
              <a:t>(</a:t>
            </a:r>
            <a:r>
              <a:rPr lang="en-US" sz="2400" b="1" dirty="0" err="1">
                <a:solidFill>
                  <a:srgbClr val="FF0000"/>
                </a:solidFill>
                <a:latin typeface="Courier New" pitchFamily="49" charset="0"/>
                <a:cs typeface="Courier New" pitchFamily="49" charset="0"/>
              </a:rPr>
              <a:t>Arr</a:t>
            </a:r>
            <a:r>
              <a:rPr lang="en-US" sz="2400" b="1" dirty="0">
                <a:latin typeface="Courier New" pitchFamily="49" charset="0"/>
                <a:cs typeface="Courier New" pitchFamily="49" charset="0"/>
              </a:rPr>
              <a:t>);</a:t>
            </a:r>
          </a:p>
          <a:p>
            <a:pPr marL="225425" lvl="2" indent="0" eaLnBrk="0" hangingPunct="0">
              <a:spcBef>
                <a:spcPct val="50000"/>
              </a:spcBef>
              <a:buNone/>
            </a:pPr>
            <a:r>
              <a:rPr lang="en-US" sz="2400" b="1" dirty="0">
                <a:latin typeface="Courier New" pitchFamily="49" charset="0"/>
                <a:cs typeface="Courier New" pitchFamily="49" charset="0"/>
              </a:rPr>
              <a:t>}</a:t>
            </a:r>
            <a:endParaRPr lang="en-US" sz="2400" dirty="0">
              <a:latin typeface="Calibri" pitchFamily="34" charset="0"/>
              <a:cs typeface="Times New Roman" pitchFamily="18" charset="0"/>
            </a:endParaRPr>
          </a:p>
        </p:txBody>
      </p:sp>
    </p:spTree>
    <p:extLst>
      <p:ext uri="{BB962C8B-B14F-4D97-AF65-F5344CB8AC3E}">
        <p14:creationId xmlns:p14="http://schemas.microsoft.com/office/powerpoint/2010/main" val="14271003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noAutofit/>
          </a:bodyPr>
          <a:lstStyle/>
          <a:p>
            <a:r>
              <a:rPr lang="en-US" dirty="0"/>
              <a:t>Pointers as Function Parameters</a:t>
            </a:r>
          </a:p>
        </p:txBody>
      </p:sp>
      <p:sp>
        <p:nvSpPr>
          <p:cNvPr id="279555" name="Rectangle 3"/>
          <p:cNvSpPr>
            <a:spLocks noGrp="1" noChangeArrowheads="1"/>
          </p:cNvSpPr>
          <p:nvPr>
            <p:ph idx="1"/>
          </p:nvPr>
        </p:nvSpPr>
        <p:spPr/>
        <p:txBody>
          <a:bodyPr>
            <a:normAutofit/>
          </a:bodyPr>
          <a:lstStyle/>
          <a:p>
            <a:r>
              <a:rPr lang="en-US" dirty="0"/>
              <a:t>A function with a pointer parameter, called with pointer argument</a:t>
            </a:r>
          </a:p>
          <a:p>
            <a:pPr lvl="1"/>
            <a:r>
              <a:rPr lang="en-US" b="1" u="sng" dirty="0"/>
              <a:t>Case 1: </a:t>
            </a:r>
            <a:r>
              <a:rPr lang="en-US" dirty="0"/>
              <a:t>If you change the value at the address the pointer points to, the </a:t>
            </a:r>
            <a:r>
              <a:rPr lang="en-US" dirty="0">
                <a:solidFill>
                  <a:srgbClr val="0070C0"/>
                </a:solidFill>
              </a:rPr>
              <a:t>change will remain even after the function has returned</a:t>
            </a:r>
          </a:p>
          <a:p>
            <a:pPr lvl="1"/>
            <a:endParaRPr lang="en-US" dirty="0">
              <a:solidFill>
                <a:srgbClr val="0070C0"/>
              </a:solidFill>
            </a:endParaRPr>
          </a:p>
          <a:p>
            <a:pPr lvl="1"/>
            <a:r>
              <a:rPr lang="en-US" b="1" u="sng" dirty="0"/>
              <a:t>Case 2: </a:t>
            </a:r>
            <a:r>
              <a:rPr lang="en-US" dirty="0"/>
              <a:t>If you change the value of the pointer (address), the </a:t>
            </a:r>
            <a:r>
              <a:rPr lang="en-US" dirty="0">
                <a:solidFill>
                  <a:srgbClr val="0070C0"/>
                </a:solidFill>
              </a:rPr>
              <a:t>change will not be retained after the function ends</a:t>
            </a:r>
          </a:p>
          <a:p>
            <a:pPr lvl="2"/>
            <a:r>
              <a:rPr lang="en-US" sz="2400" dirty="0"/>
              <a:t>This is because the function has a copy of the pointer </a:t>
            </a:r>
          </a:p>
          <a:p>
            <a:pPr lvl="1"/>
            <a:endParaRPr lang="en-US" dirty="0"/>
          </a:p>
        </p:txBody>
      </p:sp>
    </p:spTree>
    <p:extLst>
      <p:ext uri="{BB962C8B-B14F-4D97-AF65-F5344CB8AC3E}">
        <p14:creationId xmlns:p14="http://schemas.microsoft.com/office/powerpoint/2010/main" val="145060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5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55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95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Case 1 Example</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lnSpcReduction="10000"/>
          </a:bodyPr>
          <a:lstStyle/>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lang="en-US" b="1" dirty="0">
                <a:solidFill>
                  <a:srgbClr val="0070C0"/>
                </a:solidFill>
                <a:latin typeface="Courier New" pitchFamily="49" charset="0"/>
                <a:ea typeface="宋体" pitchFamily="2" charset="-122"/>
                <a:cs typeface="Courier New" pitchFamily="49" charset="0"/>
              </a:rPr>
              <a:t>*</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30; </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 int </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*p</a:t>
            </a:r>
            <a:r>
              <a:rPr kumimoji="0" lang="en-US" b="1" i="0" u="none" strike="noStrike" cap="none" normalizeH="0" dirty="0">
                <a:ln>
                  <a:noFill/>
                </a:ln>
                <a:solidFill>
                  <a:srgbClr val="FF0000"/>
                </a:solidFill>
                <a:effectLst/>
                <a:latin typeface="Courier New" pitchFamily="49" charset="0"/>
                <a:ea typeface="宋体" pitchFamily="2" charset="-122"/>
                <a:cs typeface="Courier New" pitchFamily="49" charset="0"/>
              </a:rPr>
              <a:t> </a:t>
            </a:r>
            <a:r>
              <a:rPr kumimoji="0" lang="en-US" b="1" i="0" u="none" strike="noStrike" cap="none" normalizeH="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dirty="0">
                <a:ln>
                  <a:noFill/>
                </a:ln>
                <a:solidFill>
                  <a:srgbClr val="FF0000"/>
                </a:solidFill>
                <a:effectLst/>
                <a:latin typeface="Courier New" pitchFamily="49" charset="0"/>
                <a:ea typeface="宋体" pitchFamily="2" charset="-122"/>
                <a:cs typeface="Courier New" pitchFamily="49" charset="0"/>
              </a:rPr>
              <a:t>&amp;</a:t>
            </a:r>
            <a:r>
              <a:rPr kumimoji="0" lang="en-US" b="1" i="0" u="none" strike="noStrike" cap="none" normalizeH="0" dirty="0">
                <a:ln>
                  <a:noFill/>
                </a:ln>
                <a:solidFill>
                  <a:schemeClr val="tx1"/>
                </a:solidFill>
                <a:effectLst/>
                <a:latin typeface="Courier New" pitchFamily="49" charset="0"/>
                <a:ea typeface="宋体" pitchFamily="2" charset="-122"/>
                <a:cs typeface="Courier New" pitchFamily="49" charset="0"/>
              </a:rPr>
              <a:t>n;</a:t>
            </a:r>
            <a:endPar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endParaRP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lang="en-US" b="1" dirty="0">
                <a:solidFill>
                  <a:srgbClr val="FF0000"/>
                </a:solidFill>
                <a:latin typeface="Courier New" pitchFamily="49" charset="0"/>
                <a:ea typeface="宋体" pitchFamily="2" charset="-122"/>
                <a:cs typeface="Courier New" pitchFamily="49" charset="0"/>
              </a:rPr>
              <a:t>p</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sp>
        <p:nvSpPr>
          <p:cNvPr id="8" name="Thought Bubble: Cloud 7">
            <a:extLst>
              <a:ext uri="{FF2B5EF4-FFF2-40B4-BE49-F238E27FC236}">
                <a16:creationId xmlns:a16="http://schemas.microsoft.com/office/drawing/2014/main" id="{0A89B07F-3EE1-44A3-9707-48D037DEDC52}"/>
              </a:ext>
            </a:extLst>
          </p:cNvPr>
          <p:cNvSpPr/>
          <p:nvPr/>
        </p:nvSpPr>
        <p:spPr>
          <a:xfrm>
            <a:off x="7086600" y="2057400"/>
            <a:ext cx="3179064" cy="1371600"/>
          </a:xfrm>
          <a:prstGeom prst="cloud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Before: n = 5</a:t>
            </a:r>
          </a:p>
          <a:p>
            <a:pPr algn="ctr"/>
            <a:r>
              <a:rPr lang="en-US" sz="2400" b="1" dirty="0">
                <a:solidFill>
                  <a:schemeClr val="tx1"/>
                </a:solidFill>
              </a:rPr>
              <a:t>After: n = 30</a:t>
            </a:r>
            <a:endParaRPr lang="en-PK" sz="2400" b="1" dirty="0">
              <a:solidFill>
                <a:schemeClr val="tx1"/>
              </a:solidFill>
            </a:endParaRPr>
          </a:p>
        </p:txBody>
      </p:sp>
    </p:spTree>
    <p:extLst>
      <p:ext uri="{BB962C8B-B14F-4D97-AF65-F5344CB8AC3E}">
        <p14:creationId xmlns:p14="http://schemas.microsoft.com/office/powerpoint/2010/main" val="16947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Case 2 Example</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92500" lnSpcReduction="10000"/>
          </a:bodyPr>
          <a:lstStyle/>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int </a:t>
            </a:r>
            <a:r>
              <a:rPr lang="en-US" b="1" dirty="0" err="1">
                <a:latin typeface="Courier New" pitchFamily="49" charset="0"/>
                <a:ea typeface="宋体" pitchFamily="2" charset="-122"/>
                <a:cs typeface="Courier New" pitchFamily="49" charset="0"/>
              </a:rPr>
              <a:t>gl</a:t>
            </a:r>
            <a:r>
              <a:rPr lang="en-US" b="1" dirty="0">
                <a:latin typeface="Courier New" pitchFamily="49" charset="0"/>
                <a:ea typeface="宋体" pitchFamily="2" charset="-122"/>
                <a:cs typeface="Courier New" pitchFamily="49" charset="0"/>
              </a:rPr>
              <a:t> = 93;</a:t>
            </a:r>
            <a:endPar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endParaRP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a:t>
            </a:r>
            <a:r>
              <a:rPr lang="en-US" b="1" dirty="0">
                <a:solidFill>
                  <a:srgbClr val="0070C0"/>
                </a:solidFill>
                <a:latin typeface="Courier New" pitchFamily="49" charset="0"/>
                <a:ea typeface="宋体" pitchFamily="2" charset="-122"/>
                <a:cs typeface="Courier New" pitchFamily="49" charset="0"/>
              </a:rPr>
              <a:t>&amp;</a:t>
            </a:r>
            <a:r>
              <a:rPr lang="en-US" b="1" dirty="0" err="1">
                <a:solidFill>
                  <a:srgbClr val="0070C0"/>
                </a:solidFill>
                <a:latin typeface="Courier New" pitchFamily="49" charset="0"/>
                <a:ea typeface="宋体" pitchFamily="2" charset="-122"/>
                <a:cs typeface="Courier New" pitchFamily="49" charset="0"/>
              </a:rPr>
              <a:t>gl</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 </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 int </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*p</a:t>
            </a:r>
            <a:r>
              <a:rPr kumimoji="0" lang="en-US" b="1" i="0" u="none" strike="noStrike" cap="none" normalizeH="0" dirty="0">
                <a:ln>
                  <a:noFill/>
                </a:ln>
                <a:solidFill>
                  <a:srgbClr val="FF0000"/>
                </a:solidFill>
                <a:effectLst/>
                <a:latin typeface="Courier New" pitchFamily="49" charset="0"/>
                <a:ea typeface="宋体" pitchFamily="2" charset="-122"/>
                <a:cs typeface="Courier New" pitchFamily="49" charset="0"/>
              </a:rPr>
              <a:t> </a:t>
            </a:r>
            <a:r>
              <a:rPr kumimoji="0" lang="en-US" b="1" i="0" u="none" strike="noStrike" cap="none" normalizeH="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dirty="0">
                <a:ln>
                  <a:noFill/>
                </a:ln>
                <a:solidFill>
                  <a:srgbClr val="FF0000"/>
                </a:solidFill>
                <a:effectLst/>
                <a:latin typeface="Courier New" pitchFamily="49" charset="0"/>
                <a:ea typeface="宋体" pitchFamily="2" charset="-122"/>
                <a:cs typeface="Courier New" pitchFamily="49" charset="0"/>
              </a:rPr>
              <a:t>&amp;</a:t>
            </a:r>
            <a:r>
              <a:rPr kumimoji="0" lang="en-US" b="1" i="0" u="none" strike="noStrike" cap="none" normalizeH="0" dirty="0">
                <a:ln>
                  <a:noFill/>
                </a:ln>
                <a:solidFill>
                  <a:schemeClr val="tx1"/>
                </a:solidFill>
                <a:effectLst/>
                <a:latin typeface="Courier New" pitchFamily="49" charset="0"/>
                <a:ea typeface="宋体" pitchFamily="2" charset="-122"/>
                <a:cs typeface="Courier New" pitchFamily="49" charset="0"/>
              </a:rPr>
              <a:t>n;</a:t>
            </a:r>
            <a:endPar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endParaRP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lang="en-US" b="1" dirty="0">
                <a:solidFill>
                  <a:srgbClr val="FF0000"/>
                </a:solidFill>
                <a:latin typeface="Courier New" pitchFamily="49" charset="0"/>
                <a:ea typeface="宋体" pitchFamily="2" charset="-122"/>
                <a:cs typeface="Courier New" pitchFamily="49" charset="0"/>
              </a:rPr>
              <a:t>p</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n = "&lt;&lt;n&lt;&lt;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sp>
        <p:nvSpPr>
          <p:cNvPr id="5" name="Thought Bubble: Cloud 4">
            <a:extLst>
              <a:ext uri="{FF2B5EF4-FFF2-40B4-BE49-F238E27FC236}">
                <a16:creationId xmlns:a16="http://schemas.microsoft.com/office/drawing/2014/main" id="{98A9F8FC-F57A-477A-8850-FCFA6B4118F6}"/>
              </a:ext>
            </a:extLst>
          </p:cNvPr>
          <p:cNvSpPr/>
          <p:nvPr/>
        </p:nvSpPr>
        <p:spPr>
          <a:xfrm>
            <a:off x="7086600" y="2057400"/>
            <a:ext cx="3179064" cy="1371600"/>
          </a:xfrm>
          <a:prstGeom prst="cloud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Before: n = 5</a:t>
            </a:r>
          </a:p>
          <a:p>
            <a:pPr algn="ctr"/>
            <a:r>
              <a:rPr lang="en-US" sz="2400" b="1" dirty="0">
                <a:solidFill>
                  <a:schemeClr val="tx1"/>
                </a:solidFill>
              </a:rPr>
              <a:t>After: n = 5</a:t>
            </a:r>
            <a:endParaRPr lang="en-PK" sz="2400" b="1" dirty="0">
              <a:solidFill>
                <a:schemeClr val="tx1"/>
              </a:solidFill>
            </a:endParaRPr>
          </a:p>
        </p:txBody>
      </p:sp>
    </p:spTree>
    <p:extLst>
      <p:ext uri="{BB962C8B-B14F-4D97-AF65-F5344CB8AC3E}">
        <p14:creationId xmlns:p14="http://schemas.microsoft.com/office/powerpoint/2010/main" val="179161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4837-3941-4841-80D2-633165C6A5EC}"/>
              </a:ext>
            </a:extLst>
          </p:cNvPr>
          <p:cNvSpPr>
            <a:spLocks noGrp="1"/>
          </p:cNvSpPr>
          <p:nvPr>
            <p:ph type="title"/>
          </p:nvPr>
        </p:nvSpPr>
        <p:spPr/>
        <p:txBody>
          <a:bodyPr/>
          <a:lstStyle/>
          <a:p>
            <a:r>
              <a:rPr lang="en-US" dirty="0"/>
              <a:t>Pointers as Function Parameters</a:t>
            </a:r>
            <a:endParaRPr lang="en-PK" dirty="0"/>
          </a:p>
        </p:txBody>
      </p:sp>
      <p:sp>
        <p:nvSpPr>
          <p:cNvPr id="3" name="Content Placeholder 2">
            <a:extLst>
              <a:ext uri="{FF2B5EF4-FFF2-40B4-BE49-F238E27FC236}">
                <a16:creationId xmlns:a16="http://schemas.microsoft.com/office/drawing/2014/main" id="{4E25FF12-71D4-4275-BEC3-F857C2F9CB6E}"/>
              </a:ext>
            </a:extLst>
          </p:cNvPr>
          <p:cNvSpPr>
            <a:spLocks noGrp="1"/>
          </p:cNvSpPr>
          <p:nvPr>
            <p:ph idx="1"/>
          </p:nvPr>
        </p:nvSpPr>
        <p:spPr/>
        <p:txBody>
          <a:bodyPr/>
          <a:lstStyle/>
          <a:p>
            <a:r>
              <a:rPr lang="en-US" dirty="0"/>
              <a:t>Two ways to </a:t>
            </a:r>
            <a:r>
              <a:rPr lang="en-US" u="sng" dirty="0">
                <a:solidFill>
                  <a:srgbClr val="FF0000"/>
                </a:solidFill>
              </a:rPr>
              <a:t>change the value of a pointer </a:t>
            </a:r>
            <a:r>
              <a:rPr lang="en-US" dirty="0"/>
              <a:t>(address) in a function with a pointer parameter</a:t>
            </a:r>
          </a:p>
          <a:p>
            <a:endParaRPr lang="en-US" dirty="0"/>
          </a:p>
          <a:p>
            <a:pPr marL="857250" lvl="1" indent="-514350">
              <a:buFont typeface="+mj-lt"/>
              <a:buAutoNum type="arabicPeriod"/>
            </a:pPr>
            <a:r>
              <a:rPr lang="en-US" b="1" dirty="0"/>
              <a:t>Pointer to pointer </a:t>
            </a:r>
            <a:r>
              <a:rPr lang="en-US" dirty="0"/>
              <a:t>(double pointer)</a:t>
            </a:r>
          </a:p>
          <a:p>
            <a:pPr marL="857250" lvl="1" indent="-514350">
              <a:buFont typeface="+mj-lt"/>
              <a:buAutoNum type="arabicPeriod"/>
            </a:pPr>
            <a:endParaRPr lang="en-US" dirty="0"/>
          </a:p>
          <a:p>
            <a:pPr marL="857250" lvl="1" indent="-514350">
              <a:buFont typeface="+mj-lt"/>
              <a:buAutoNum type="arabicPeriod"/>
            </a:pPr>
            <a:r>
              <a:rPr lang="en-US" b="1" dirty="0"/>
              <a:t>Reference to pointer </a:t>
            </a:r>
            <a:r>
              <a:rPr lang="en-US" dirty="0"/>
              <a:t>(aliasing)</a:t>
            </a:r>
          </a:p>
          <a:p>
            <a:endParaRPr lang="en-PK" dirty="0"/>
          </a:p>
        </p:txBody>
      </p:sp>
      <p:pic>
        <p:nvPicPr>
          <p:cNvPr id="5" name="Picture 4">
            <a:extLst>
              <a:ext uri="{FF2B5EF4-FFF2-40B4-BE49-F238E27FC236}">
                <a16:creationId xmlns:a16="http://schemas.microsoft.com/office/drawing/2014/main" id="{23C5E454-147C-4D11-A97E-2D431795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6238" y="4800600"/>
            <a:ext cx="2513012"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9265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F6E1-59E5-CF22-FF2E-105D1019DDC4}"/>
              </a:ext>
            </a:extLst>
          </p:cNvPr>
          <p:cNvSpPr>
            <a:spLocks noGrp="1"/>
          </p:cNvSpPr>
          <p:nvPr>
            <p:ph type="title"/>
          </p:nvPr>
        </p:nvSpPr>
        <p:spPr/>
        <p:txBody>
          <a:bodyPr/>
          <a:lstStyle/>
          <a:p>
            <a:r>
              <a:rPr lang="en-US" dirty="0"/>
              <a:t>Example</a:t>
            </a:r>
            <a:endParaRPr lang="en-PK" dirty="0"/>
          </a:p>
        </p:txBody>
      </p:sp>
      <p:sp>
        <p:nvSpPr>
          <p:cNvPr id="4" name="Footer Placeholder 3">
            <a:extLst>
              <a:ext uri="{FF2B5EF4-FFF2-40B4-BE49-F238E27FC236}">
                <a16:creationId xmlns:a16="http://schemas.microsoft.com/office/drawing/2014/main" id="{49977C20-DC65-52C9-7885-3D0FB84E324B}"/>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E2A7B954-32DD-3E02-F84E-ED27A1C04B50}"/>
              </a:ext>
            </a:extLst>
          </p:cNvPr>
          <p:cNvSpPr>
            <a:spLocks noGrp="1"/>
          </p:cNvSpPr>
          <p:nvPr>
            <p:ph type="sldNum" sz="quarter" idx="12"/>
          </p:nvPr>
        </p:nvSpPr>
        <p:spPr/>
        <p:txBody>
          <a:bodyPr/>
          <a:lstStyle/>
          <a:p>
            <a:fld id="{51845F5A-061D-4825-9AE9-D7794091C6CF}" type="slidenum">
              <a:rPr lang="en-US" smtClean="0"/>
              <a:t>17</a:t>
            </a:fld>
            <a:endParaRPr lang="en-US" dirty="0"/>
          </a:p>
        </p:txBody>
      </p:sp>
      <p:pic>
        <p:nvPicPr>
          <p:cNvPr id="6" name="Picture 2">
            <a:extLst>
              <a:ext uri="{FF2B5EF4-FFF2-40B4-BE49-F238E27FC236}">
                <a16:creationId xmlns:a16="http://schemas.microsoft.com/office/drawing/2014/main" id="{52719ADA-B364-A70A-DCC6-E18052BD1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894683"/>
            <a:ext cx="8077200"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855707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Pointer to Pointer Function Parameter</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92500" lnSpcReduction="10000"/>
          </a:bodyPr>
          <a:lstStyle/>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int </a:t>
            </a:r>
            <a:r>
              <a:rPr lang="en-US" b="1" dirty="0" err="1">
                <a:latin typeface="Courier New" pitchFamily="49" charset="0"/>
                <a:ea typeface="宋体" pitchFamily="2" charset="-122"/>
                <a:cs typeface="Courier New" pitchFamily="49" charset="0"/>
              </a:rPr>
              <a:t>gl</a:t>
            </a:r>
            <a:r>
              <a:rPr lang="en-US" b="1" dirty="0">
                <a:latin typeface="Courier New" pitchFamily="49" charset="0"/>
                <a:ea typeface="宋体" pitchFamily="2" charset="-122"/>
                <a:cs typeface="Courier New" pitchFamily="49" charset="0"/>
              </a:rPr>
              <a:t> = 95;</a:t>
            </a:r>
            <a:endPar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endParaRP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a:t>
            </a:r>
            <a:r>
              <a:rPr lang="en-US" b="1" dirty="0">
                <a:solidFill>
                  <a:srgbClr val="0070C0"/>
                </a:solidFill>
                <a:latin typeface="Courier New" pitchFamily="49" charset="0"/>
                <a:ea typeface="宋体" pitchFamily="2" charset="-122"/>
                <a:cs typeface="Courier New" pitchFamily="49" charset="0"/>
              </a:rPr>
              <a:t>&amp;</a:t>
            </a:r>
            <a:r>
              <a:rPr lang="en-US" b="1" dirty="0" err="1">
                <a:solidFill>
                  <a:srgbClr val="0070C0"/>
                </a:solidFill>
                <a:latin typeface="Courier New" pitchFamily="49" charset="0"/>
                <a:ea typeface="宋体" pitchFamily="2" charset="-122"/>
                <a:cs typeface="Courier New" pitchFamily="49" charset="0"/>
              </a:rPr>
              <a:t>gl</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 int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 &amp;n;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(&amp;</a:t>
            </a:r>
            <a:r>
              <a:rPr lang="en-US" b="1" dirty="0" err="1">
                <a:solidFill>
                  <a:srgbClr val="FF0000"/>
                </a:solidFill>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137160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5</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r>
                        <a:rPr lang="en-US" sz="2400" b="1" dirty="0" err="1">
                          <a:solidFill>
                            <a:srgbClr val="FF0000"/>
                          </a:solidFill>
                          <a:latin typeface="+mn-lt"/>
                          <a:cs typeface="Courier New" panose="02070309020205020404" pitchFamily="49" charset="0"/>
                        </a:rPr>
                        <a:t>ptr</a:t>
                      </a:r>
                      <a:r>
                        <a:rPr lang="en-US" sz="2400" b="1" dirty="0">
                          <a:solidFill>
                            <a:srgbClr val="FF0000"/>
                          </a:solidFill>
                          <a:latin typeface="+mn-lt"/>
                          <a:cs typeface="Courier New" panose="02070309020205020404" pitchFamily="49" charset="0"/>
                        </a:rPr>
                        <a:t> = 2000</a:t>
                      </a: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bl>
          </a:graphicData>
        </a:graphic>
      </p:graphicFrame>
    </p:spTree>
    <p:extLst>
      <p:ext uri="{BB962C8B-B14F-4D97-AF65-F5344CB8AC3E}">
        <p14:creationId xmlns:p14="http://schemas.microsoft.com/office/powerpoint/2010/main" val="4999528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Pointer to Pointer Function Parameter</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92500" lnSpcReduction="10000"/>
          </a:bodyPr>
          <a:lstStyle/>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int </a:t>
            </a:r>
            <a:r>
              <a:rPr lang="en-US" b="1" dirty="0" err="1">
                <a:latin typeface="Courier New" pitchFamily="49" charset="0"/>
                <a:ea typeface="宋体" pitchFamily="2" charset="-122"/>
                <a:cs typeface="Courier New" pitchFamily="49" charset="0"/>
              </a:rPr>
              <a:t>gl</a:t>
            </a:r>
            <a:r>
              <a:rPr lang="en-US" b="1" dirty="0">
                <a:latin typeface="Courier New" pitchFamily="49" charset="0"/>
                <a:ea typeface="宋体" pitchFamily="2" charset="-122"/>
                <a:cs typeface="Courier New" pitchFamily="49" charset="0"/>
              </a:rPr>
              <a:t> = 95;</a:t>
            </a:r>
            <a:endPar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endParaRP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a:t>
            </a:r>
            <a:r>
              <a:rPr lang="en-US" b="1" dirty="0">
                <a:solidFill>
                  <a:srgbClr val="0070C0"/>
                </a:solidFill>
                <a:latin typeface="Courier New" pitchFamily="49" charset="0"/>
                <a:ea typeface="宋体" pitchFamily="2" charset="-122"/>
                <a:cs typeface="Courier New" pitchFamily="49" charset="0"/>
              </a:rPr>
              <a:t>&amp;</a:t>
            </a:r>
            <a:r>
              <a:rPr lang="en-US" b="1" dirty="0" err="1">
                <a:solidFill>
                  <a:srgbClr val="0070C0"/>
                </a:solidFill>
                <a:latin typeface="Courier New" pitchFamily="49" charset="0"/>
                <a:ea typeface="宋体" pitchFamily="2" charset="-122"/>
                <a:cs typeface="Courier New" pitchFamily="49" charset="0"/>
              </a:rPr>
              <a:t>gl</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 int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 &amp;n;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lang="en-US" b="1" dirty="0" err="1">
                <a:solidFill>
                  <a:srgbClr val="FF0000"/>
                </a:solidFill>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265176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5</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r>
                        <a:rPr lang="en-US" sz="2400" b="1" dirty="0" err="1">
                          <a:solidFill>
                            <a:schemeClr val="tx1"/>
                          </a:solidFill>
                          <a:latin typeface="+mn-lt"/>
                          <a:cs typeface="Courier New" panose="02070309020205020404" pitchFamily="49" charset="0"/>
                        </a:rPr>
                        <a:t>ptr</a:t>
                      </a:r>
                      <a:r>
                        <a:rPr lang="en-US" sz="2400" b="1" dirty="0">
                          <a:solidFill>
                            <a:schemeClr val="tx1"/>
                          </a:solidFill>
                          <a:latin typeface="+mn-lt"/>
                          <a:cs typeface="Courier New" panose="02070309020205020404" pitchFamily="49" charset="0"/>
                        </a:rPr>
                        <a:t> = 2000</a:t>
                      </a:r>
                      <a:endParaRPr lang="en-PK" sz="2400" b="1" dirty="0">
                        <a:solidFill>
                          <a:schemeClr val="tx1"/>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r h="441854">
                <a:tc>
                  <a:txBody>
                    <a:bodyPr/>
                    <a:lstStyle/>
                    <a:p>
                      <a:pPr algn="ct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28922805"/>
                  </a:ext>
                </a:extLst>
              </a:tr>
              <a:tr h="441854">
                <a:tc>
                  <a:txBody>
                    <a:bodyPr/>
                    <a:lstStyle/>
                    <a:p>
                      <a:pPr algn="ctr"/>
                      <a:r>
                        <a:rPr lang="en-US" sz="2400" b="1" dirty="0">
                          <a:solidFill>
                            <a:srgbClr val="FF0000"/>
                          </a:solidFill>
                          <a:latin typeface="+mn-lt"/>
                          <a:cs typeface="Courier New" panose="02070309020205020404" pitchFamily="49" charset="0"/>
                        </a:rPr>
                        <a:t>num = 2400</a:t>
                      </a: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3210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5268931"/>
                  </a:ext>
                </a:extLst>
              </a:tr>
            </a:tbl>
          </a:graphicData>
        </a:graphic>
      </p:graphicFrame>
    </p:spTree>
    <p:extLst>
      <p:ext uri="{BB962C8B-B14F-4D97-AF65-F5344CB8AC3E}">
        <p14:creationId xmlns:p14="http://schemas.microsoft.com/office/powerpoint/2010/main" val="28507279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Pointer to Pointer Function Parameter</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92500" lnSpcReduction="10000"/>
          </a:bodyPr>
          <a:lstStyle/>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int </a:t>
            </a:r>
            <a:r>
              <a:rPr lang="en-US" b="1" dirty="0" err="1">
                <a:latin typeface="Courier New" pitchFamily="49" charset="0"/>
                <a:ea typeface="宋体" pitchFamily="2" charset="-122"/>
                <a:cs typeface="Courier New" pitchFamily="49" charset="0"/>
              </a:rPr>
              <a:t>gl</a:t>
            </a:r>
            <a:r>
              <a:rPr lang="en-US" b="1" dirty="0">
                <a:latin typeface="Courier New" pitchFamily="49" charset="0"/>
                <a:ea typeface="宋体" pitchFamily="2" charset="-122"/>
                <a:cs typeface="Courier New" pitchFamily="49" charset="0"/>
              </a:rPr>
              <a:t> = 95;</a:t>
            </a:r>
            <a:r>
              <a:rPr lang="en-US" sz="2400" b="1" dirty="0">
                <a:solidFill>
                  <a:srgbClr val="00B050"/>
                </a:solidFill>
                <a:latin typeface="Courier New" pitchFamily="49" charset="0"/>
                <a:ea typeface="宋体" pitchFamily="2" charset="-122"/>
                <a:cs typeface="Courier New" pitchFamily="49" charset="0"/>
              </a:rPr>
              <a:t>//address 1500</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a:t>
            </a:r>
            <a:r>
              <a:rPr lang="en-US" b="1" dirty="0">
                <a:solidFill>
                  <a:srgbClr val="0070C0"/>
                </a:solidFill>
                <a:latin typeface="Courier New" pitchFamily="49" charset="0"/>
                <a:ea typeface="宋体" pitchFamily="2" charset="-122"/>
                <a:cs typeface="Courier New" pitchFamily="49" charset="0"/>
              </a:rPr>
              <a:t>&amp;</a:t>
            </a:r>
            <a:r>
              <a:rPr lang="en-US" b="1" dirty="0" err="1">
                <a:solidFill>
                  <a:srgbClr val="0070C0"/>
                </a:solidFill>
                <a:latin typeface="Courier New" pitchFamily="49" charset="0"/>
                <a:ea typeface="宋体" pitchFamily="2" charset="-122"/>
                <a:cs typeface="Courier New" pitchFamily="49" charset="0"/>
              </a:rPr>
              <a:t>gl</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 int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 &amp;n;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lang="en-US" b="1" dirty="0" err="1">
                <a:solidFill>
                  <a:srgbClr val="FF0000"/>
                </a:solidFill>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265176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5</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r>
                        <a:rPr lang="en-US" sz="2400" b="1" dirty="0" err="1">
                          <a:solidFill>
                            <a:schemeClr val="tx1"/>
                          </a:solidFill>
                          <a:latin typeface="+mn-lt"/>
                          <a:cs typeface="Courier New" panose="02070309020205020404" pitchFamily="49" charset="0"/>
                        </a:rPr>
                        <a:t>ptr</a:t>
                      </a:r>
                      <a:r>
                        <a:rPr lang="en-US" sz="2400" b="1" dirty="0">
                          <a:solidFill>
                            <a:schemeClr val="tx1"/>
                          </a:solidFill>
                          <a:latin typeface="+mn-lt"/>
                          <a:cs typeface="Courier New" panose="02070309020205020404" pitchFamily="49" charset="0"/>
                        </a:rPr>
                        <a:t> = 2000</a:t>
                      </a:r>
                      <a:endParaRPr lang="en-PK" sz="2400" b="1" dirty="0">
                        <a:solidFill>
                          <a:schemeClr val="tx1"/>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r h="441854">
                <a:tc>
                  <a:txBody>
                    <a:bodyPr/>
                    <a:lstStyle/>
                    <a:p>
                      <a:pPr algn="ct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28922805"/>
                  </a:ext>
                </a:extLst>
              </a:tr>
              <a:tr h="441854">
                <a:tc>
                  <a:txBody>
                    <a:bodyPr/>
                    <a:lstStyle/>
                    <a:p>
                      <a:pPr algn="ctr"/>
                      <a:r>
                        <a:rPr lang="en-US" sz="2400" b="1" dirty="0">
                          <a:solidFill>
                            <a:schemeClr val="tx1"/>
                          </a:solidFill>
                          <a:latin typeface="+mn-lt"/>
                          <a:cs typeface="Courier New" panose="02070309020205020404" pitchFamily="49" charset="0"/>
                        </a:rPr>
                        <a:t>num = 2400</a:t>
                      </a:r>
                      <a:endParaRPr lang="en-PK" sz="2400" b="1" dirty="0">
                        <a:solidFill>
                          <a:schemeClr val="tx1"/>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3210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5268931"/>
                  </a:ext>
                </a:extLst>
              </a:tr>
            </a:tbl>
          </a:graphicData>
        </a:graphic>
      </p:graphicFrame>
    </p:spTree>
    <p:extLst>
      <p:ext uri="{BB962C8B-B14F-4D97-AF65-F5344CB8AC3E}">
        <p14:creationId xmlns:p14="http://schemas.microsoft.com/office/powerpoint/2010/main" val="36701329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Pointer to Pointer Function Parameter</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92500" lnSpcReduction="10000"/>
          </a:bodyPr>
          <a:lstStyle/>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int </a:t>
            </a:r>
            <a:r>
              <a:rPr lang="en-US" b="1" dirty="0" err="1">
                <a:latin typeface="Courier New" pitchFamily="49" charset="0"/>
                <a:ea typeface="宋体" pitchFamily="2" charset="-122"/>
                <a:cs typeface="Courier New" pitchFamily="49" charset="0"/>
              </a:rPr>
              <a:t>gl</a:t>
            </a:r>
            <a:r>
              <a:rPr lang="en-US" b="1" dirty="0">
                <a:latin typeface="Courier New" pitchFamily="49" charset="0"/>
                <a:ea typeface="宋体" pitchFamily="2" charset="-122"/>
                <a:cs typeface="Courier New" pitchFamily="49" charset="0"/>
              </a:rPr>
              <a:t> = 95;</a:t>
            </a:r>
            <a:r>
              <a:rPr lang="en-US" sz="2400" b="1" dirty="0">
                <a:solidFill>
                  <a:srgbClr val="00B050"/>
                </a:solidFill>
                <a:latin typeface="Courier New" pitchFamily="49" charset="0"/>
                <a:ea typeface="宋体" pitchFamily="2" charset="-122"/>
                <a:cs typeface="Courier New" pitchFamily="49" charset="0"/>
              </a:rPr>
              <a:t>//address 1500</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a:t>
            </a:r>
            <a:r>
              <a:rPr lang="en-US" b="1" dirty="0">
                <a:solidFill>
                  <a:srgbClr val="0070C0"/>
                </a:solidFill>
                <a:latin typeface="Courier New" pitchFamily="49" charset="0"/>
                <a:ea typeface="宋体" pitchFamily="2" charset="-122"/>
                <a:cs typeface="Courier New" pitchFamily="49" charset="0"/>
              </a:rPr>
              <a:t>&amp;</a:t>
            </a:r>
            <a:r>
              <a:rPr lang="en-US" b="1" dirty="0" err="1">
                <a:solidFill>
                  <a:srgbClr val="0070C0"/>
                </a:solidFill>
                <a:latin typeface="Courier New" pitchFamily="49" charset="0"/>
                <a:ea typeface="宋体" pitchFamily="2" charset="-122"/>
                <a:cs typeface="Courier New" pitchFamily="49" charset="0"/>
              </a:rPr>
              <a:t>gl</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 int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 &amp;n;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lang="en-US" b="1" dirty="0" err="1">
                <a:solidFill>
                  <a:srgbClr val="FF0000"/>
                </a:solidFill>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265176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5</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r>
                        <a:rPr lang="en-US" sz="2400" b="1" dirty="0" err="1">
                          <a:solidFill>
                            <a:schemeClr val="tx1"/>
                          </a:solidFill>
                          <a:latin typeface="+mn-lt"/>
                          <a:cs typeface="Courier New" panose="02070309020205020404" pitchFamily="49" charset="0"/>
                        </a:rPr>
                        <a:t>ptr</a:t>
                      </a:r>
                      <a:r>
                        <a:rPr lang="en-US" sz="2400" b="1" dirty="0">
                          <a:solidFill>
                            <a:schemeClr val="tx1"/>
                          </a:solidFill>
                          <a:latin typeface="+mn-lt"/>
                          <a:cs typeface="Courier New" panose="02070309020205020404" pitchFamily="49" charset="0"/>
                        </a:rPr>
                        <a:t> =</a:t>
                      </a:r>
                      <a:r>
                        <a:rPr lang="en-US" sz="2400" b="1" dirty="0">
                          <a:solidFill>
                            <a:srgbClr val="FF0000"/>
                          </a:solidFill>
                          <a:latin typeface="+mn-lt"/>
                          <a:cs typeface="Courier New" panose="02070309020205020404" pitchFamily="49" charset="0"/>
                        </a:rPr>
                        <a:t> 1500</a:t>
                      </a: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r h="441854">
                <a:tc>
                  <a:txBody>
                    <a:bodyPr/>
                    <a:lstStyle/>
                    <a:p>
                      <a:pPr algn="ct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28922805"/>
                  </a:ext>
                </a:extLst>
              </a:tr>
              <a:tr h="441854">
                <a:tc>
                  <a:txBody>
                    <a:bodyPr/>
                    <a:lstStyle/>
                    <a:p>
                      <a:pPr algn="ctr"/>
                      <a:r>
                        <a:rPr lang="en-US" sz="2400" b="1" dirty="0">
                          <a:solidFill>
                            <a:schemeClr val="tx1"/>
                          </a:solidFill>
                          <a:latin typeface="+mn-lt"/>
                          <a:cs typeface="Courier New" panose="02070309020205020404" pitchFamily="49" charset="0"/>
                        </a:rPr>
                        <a:t>num = 2400</a:t>
                      </a:r>
                      <a:endParaRPr lang="en-PK" sz="2400" b="1" dirty="0">
                        <a:solidFill>
                          <a:schemeClr val="tx1"/>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3210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5268931"/>
                  </a:ext>
                </a:extLst>
              </a:tr>
            </a:tbl>
          </a:graphicData>
        </a:graphic>
      </p:graphicFrame>
    </p:spTree>
    <p:extLst>
      <p:ext uri="{BB962C8B-B14F-4D97-AF65-F5344CB8AC3E}">
        <p14:creationId xmlns:p14="http://schemas.microsoft.com/office/powerpoint/2010/main" val="7712934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Pointer to Pointer Function Parameter</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92500" lnSpcReduction="10000"/>
          </a:bodyPr>
          <a:lstStyle/>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int </a:t>
            </a:r>
            <a:r>
              <a:rPr lang="en-US" b="1" dirty="0" err="1">
                <a:latin typeface="Courier New" pitchFamily="49" charset="0"/>
                <a:ea typeface="宋体" pitchFamily="2" charset="-122"/>
                <a:cs typeface="Courier New" pitchFamily="49" charset="0"/>
              </a:rPr>
              <a:t>gl</a:t>
            </a:r>
            <a:r>
              <a:rPr lang="en-US" b="1" dirty="0">
                <a:latin typeface="Courier New" pitchFamily="49" charset="0"/>
                <a:ea typeface="宋体" pitchFamily="2" charset="-122"/>
                <a:cs typeface="Courier New" pitchFamily="49" charset="0"/>
              </a:rPr>
              <a:t> = 95;</a:t>
            </a:r>
            <a:r>
              <a:rPr lang="en-US" sz="2400" b="1" dirty="0">
                <a:solidFill>
                  <a:srgbClr val="00B050"/>
                </a:solidFill>
                <a:latin typeface="Courier New" pitchFamily="49" charset="0"/>
                <a:ea typeface="宋体" pitchFamily="2" charset="-122"/>
                <a:cs typeface="Courier New" pitchFamily="49" charset="0"/>
              </a:rPr>
              <a:t>//address 1500</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a:t>
            </a:r>
            <a:r>
              <a:rPr lang="en-US" b="1" dirty="0">
                <a:solidFill>
                  <a:srgbClr val="0070C0"/>
                </a:solidFill>
                <a:latin typeface="Courier New" pitchFamily="49" charset="0"/>
                <a:ea typeface="宋体" pitchFamily="2" charset="-122"/>
                <a:cs typeface="Courier New" pitchFamily="49" charset="0"/>
              </a:rPr>
              <a:t>&amp;</a:t>
            </a:r>
            <a:r>
              <a:rPr lang="en-US" b="1" dirty="0" err="1">
                <a:solidFill>
                  <a:srgbClr val="0070C0"/>
                </a:solidFill>
                <a:latin typeface="Courier New" pitchFamily="49" charset="0"/>
                <a:ea typeface="宋体" pitchFamily="2" charset="-122"/>
                <a:cs typeface="Courier New" pitchFamily="49" charset="0"/>
              </a:rPr>
              <a:t>gl</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 int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 &amp;n;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lang="en-US" b="1" dirty="0" err="1">
                <a:solidFill>
                  <a:srgbClr val="FF0000"/>
                </a:solidFill>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228600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5</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r>
                        <a:rPr lang="en-US" sz="2400" b="1" dirty="0" err="1">
                          <a:solidFill>
                            <a:schemeClr val="tx1"/>
                          </a:solidFill>
                          <a:latin typeface="+mn-lt"/>
                          <a:cs typeface="Courier New" panose="02070309020205020404" pitchFamily="49" charset="0"/>
                        </a:rPr>
                        <a:t>ptr</a:t>
                      </a:r>
                      <a:r>
                        <a:rPr lang="en-US" sz="2400" b="1" dirty="0">
                          <a:solidFill>
                            <a:schemeClr val="tx1"/>
                          </a:solidFill>
                          <a:latin typeface="+mn-lt"/>
                          <a:cs typeface="Courier New" panose="02070309020205020404" pitchFamily="49" charset="0"/>
                        </a:rPr>
                        <a:t> =</a:t>
                      </a:r>
                      <a:r>
                        <a:rPr lang="en-US" sz="2400" b="1" dirty="0">
                          <a:solidFill>
                            <a:srgbClr val="FF0000"/>
                          </a:solidFill>
                          <a:latin typeface="+mn-lt"/>
                          <a:cs typeface="Courier New" panose="02070309020205020404" pitchFamily="49" charset="0"/>
                        </a:rPr>
                        <a:t> 1500</a:t>
                      </a: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r h="441854">
                <a:tc>
                  <a:txBody>
                    <a:bodyPr/>
                    <a:lstStyle/>
                    <a:p>
                      <a:pPr algn="ctr"/>
                      <a:endParaRPr lang="en-PK" sz="2400" b="1" dirty="0">
                        <a:solidFill>
                          <a:srgbClr val="FF0000"/>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28922805"/>
                  </a:ext>
                </a:extLst>
              </a:tr>
              <a:tr h="441854">
                <a:tc>
                  <a:txBody>
                    <a:bodyPr/>
                    <a:lstStyle/>
                    <a:p>
                      <a:pPr algn="ctr"/>
                      <a:endParaRPr lang="en-PK" sz="2400" b="1" dirty="0">
                        <a:solidFill>
                          <a:schemeClr val="tx1"/>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3210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5268931"/>
                  </a:ext>
                </a:extLst>
              </a:tr>
            </a:tbl>
          </a:graphicData>
        </a:graphic>
      </p:graphicFrame>
      <p:sp>
        <p:nvSpPr>
          <p:cNvPr id="5" name="Thought Bubble: Cloud 4">
            <a:extLst>
              <a:ext uri="{FF2B5EF4-FFF2-40B4-BE49-F238E27FC236}">
                <a16:creationId xmlns:a16="http://schemas.microsoft.com/office/drawing/2014/main" id="{F55F30D3-28E6-4AEC-824C-F358EE4BA5B4}"/>
              </a:ext>
            </a:extLst>
          </p:cNvPr>
          <p:cNvSpPr/>
          <p:nvPr/>
        </p:nvSpPr>
        <p:spPr>
          <a:xfrm>
            <a:off x="8174736" y="4348160"/>
            <a:ext cx="3179064" cy="1371600"/>
          </a:xfrm>
          <a:prstGeom prst="cloud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Before = 5</a:t>
            </a:r>
          </a:p>
          <a:p>
            <a:pPr algn="ctr"/>
            <a:r>
              <a:rPr lang="en-US" sz="2400" b="1" dirty="0">
                <a:solidFill>
                  <a:schemeClr val="tx1"/>
                </a:solidFill>
              </a:rPr>
              <a:t>After = 95</a:t>
            </a:r>
            <a:endParaRPr lang="en-PK" sz="2400" b="1" dirty="0">
              <a:solidFill>
                <a:schemeClr val="tx1"/>
              </a:solidFill>
            </a:endParaRPr>
          </a:p>
        </p:txBody>
      </p:sp>
    </p:spTree>
    <p:extLst>
      <p:ext uri="{BB962C8B-B14F-4D97-AF65-F5344CB8AC3E}">
        <p14:creationId xmlns:p14="http://schemas.microsoft.com/office/powerpoint/2010/main" val="252974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Reference to Pointer Function Parameter</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85000" lnSpcReduction="20000"/>
          </a:bodyPr>
          <a:lstStyle/>
          <a:p>
            <a:r>
              <a:rPr lang="en-US" dirty="0"/>
              <a:t>Recall </a:t>
            </a:r>
            <a:r>
              <a:rPr lang="en-US" u="sng" dirty="0">
                <a:solidFill>
                  <a:srgbClr val="FF0000"/>
                </a:solidFill>
              </a:rPr>
              <a:t>reference parameters </a:t>
            </a:r>
          </a:p>
          <a:p>
            <a:pPr marL="0" indent="0">
              <a:buNone/>
            </a:pPr>
            <a:r>
              <a:rPr lang="en-US" b="1" dirty="0">
                <a:latin typeface="Courier New" panose="02070309020205020404" pitchFamily="49" charset="0"/>
                <a:cs typeface="Courier New" panose="02070309020205020404" pitchFamily="49" charset="0"/>
              </a:rPr>
              <a:t>void fun(int </a:t>
            </a:r>
            <a:r>
              <a:rPr lang="en-US" b="1" dirty="0">
                <a:solidFill>
                  <a:srgbClr val="FF0000"/>
                </a:solidFill>
                <a:latin typeface="Courier New" panose="02070309020205020404" pitchFamily="49" charset="0"/>
                <a:cs typeface="Courier New" panose="02070309020205020404" pitchFamily="49" charset="0"/>
              </a:rPr>
              <a:t>&amp;ref</a:t>
            </a:r>
            <a:r>
              <a:rPr lang="en-US" b="1" dirty="0">
                <a:latin typeface="Courier New" panose="02070309020205020404" pitchFamily="49" charset="0"/>
                <a:cs typeface="Courier New" panose="02070309020205020404" pitchFamily="49" charset="0"/>
              </a:rPr>
              <a:t>) { </a:t>
            </a:r>
          </a:p>
          <a:p>
            <a:pPr marL="0" indent="0">
              <a:buNone/>
            </a:pPr>
            <a:r>
              <a:rPr lang="en-US" b="1" dirty="0">
                <a:latin typeface="Courier New" panose="02070309020205020404" pitchFamily="49" charset="0"/>
                <a:cs typeface="Courier New" panose="02070309020205020404" pitchFamily="49" charset="0"/>
              </a:rPr>
              <a:t>    ref = 20; </a:t>
            </a:r>
          </a:p>
          <a:p>
            <a:pPr marL="0" indent="0">
              <a:buNone/>
            </a:pPr>
            <a:r>
              <a:rPr lang="en-US" b="1" dirty="0">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void main() { </a:t>
            </a:r>
          </a:p>
          <a:p>
            <a:pPr marL="0" indent="0">
              <a:buNone/>
            </a:pPr>
            <a:r>
              <a:rPr lang="en-US" b="1" dirty="0">
                <a:latin typeface="Courier New" panose="02070309020205020404" pitchFamily="49" charset="0"/>
                <a:cs typeface="Courier New" panose="02070309020205020404" pitchFamily="49" charset="0"/>
              </a:rPr>
              <a:t>    int x = 10; </a:t>
            </a:r>
          </a:p>
          <a:p>
            <a:pPr marL="0" indent="0">
              <a:buNone/>
            </a:pPr>
            <a:r>
              <a:rPr lang="en-US" b="1" dirty="0">
                <a:latin typeface="Courier New" panose="02070309020205020404" pitchFamily="49" charset="0"/>
                <a:cs typeface="Courier New" panose="02070309020205020404" pitchFamily="49" charset="0"/>
              </a:rPr>
              <a:t>    fun(x); </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cout</a:t>
            </a:r>
            <a:r>
              <a:rPr lang="en-US" b="1" dirty="0">
                <a:latin typeface="Courier New" panose="02070309020205020404" pitchFamily="49" charset="0"/>
                <a:cs typeface="Courier New" panose="02070309020205020404" pitchFamily="49" charset="0"/>
              </a:rPr>
              <a:t>&lt;&lt;"New value of x is "&lt;&lt; x; </a:t>
            </a:r>
          </a:p>
          <a:p>
            <a:pPr marL="0" indent="0">
              <a:buNone/>
            </a:pPr>
            <a:endParaRPr lang="en-US" sz="2400" b="1" dirty="0">
              <a:solidFill>
                <a:srgbClr val="00B050"/>
              </a:solidFill>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a:t>
            </a:r>
            <a:endParaRPr lang="en-PK" b="1" dirty="0">
              <a:latin typeface="Courier New" panose="02070309020205020404" pitchFamily="49" charset="0"/>
              <a:cs typeface="Courier New" panose="02070309020205020404" pitchFamily="49" charset="0"/>
            </a:endParaRPr>
          </a:p>
        </p:txBody>
      </p:sp>
      <p:graphicFrame>
        <p:nvGraphicFramePr>
          <p:cNvPr id="5" name="Table 6">
            <a:extLst>
              <a:ext uri="{FF2B5EF4-FFF2-40B4-BE49-F238E27FC236}">
                <a16:creationId xmlns:a16="http://schemas.microsoft.com/office/drawing/2014/main" id="{FA9FA188-7D6A-459F-B339-961D2B266CF4}"/>
              </a:ext>
            </a:extLst>
          </p:cNvPr>
          <p:cNvGraphicFramePr>
            <a:graphicFrameLocks noGrp="1"/>
          </p:cNvGraphicFramePr>
          <p:nvPr/>
        </p:nvGraphicFramePr>
        <p:xfrm>
          <a:off x="8305800" y="2209800"/>
          <a:ext cx="2645664" cy="822960"/>
        </p:xfrm>
        <a:graphic>
          <a:graphicData uri="http://schemas.openxmlformats.org/drawingml/2006/table">
            <a:tbl>
              <a:tblPr firstRow="1" bandRow="1">
                <a:tableStyleId>{5940675A-B579-460E-94D1-54222C63F5DA}</a:tableStyleId>
              </a:tblPr>
              <a:tblGrid>
                <a:gridCol w="1395125">
                  <a:extLst>
                    <a:ext uri="{9D8B030D-6E8A-4147-A177-3AD203B41FA5}">
                      <a16:colId xmlns:a16="http://schemas.microsoft.com/office/drawing/2014/main" val="1637054367"/>
                    </a:ext>
                  </a:extLst>
                </a:gridCol>
                <a:gridCol w="1250539">
                  <a:extLst>
                    <a:ext uri="{9D8B030D-6E8A-4147-A177-3AD203B41FA5}">
                      <a16:colId xmlns:a16="http://schemas.microsoft.com/office/drawing/2014/main" val="4228943015"/>
                    </a:ext>
                  </a:extLst>
                </a:gridCol>
              </a:tblGrid>
              <a:tr h="645036">
                <a:tc>
                  <a:txBody>
                    <a:bodyPr/>
                    <a:lstStyle/>
                    <a:p>
                      <a:pPr algn="ctr">
                        <a:lnSpc>
                          <a:spcPct val="150000"/>
                        </a:lnSpc>
                      </a:pPr>
                      <a:r>
                        <a:rPr lang="en-US" sz="24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 x</a:t>
                      </a:r>
                    </a:p>
                    <a:p>
                      <a:r>
                        <a:rPr lang="en-US" sz="2400" b="1" dirty="0">
                          <a:solidFill>
                            <a:srgbClr val="FF0000"/>
                          </a:solidFill>
                        </a:rPr>
                        <a:t>= ref</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bl>
          </a:graphicData>
        </a:graphic>
      </p:graphicFrame>
      <p:sp>
        <p:nvSpPr>
          <p:cNvPr id="2" name="TextBox 1">
            <a:extLst>
              <a:ext uri="{FF2B5EF4-FFF2-40B4-BE49-F238E27FC236}">
                <a16:creationId xmlns:a16="http://schemas.microsoft.com/office/drawing/2014/main" id="{690A60BF-03F3-4D85-8200-38CAB60DF320}"/>
              </a:ext>
            </a:extLst>
          </p:cNvPr>
          <p:cNvSpPr txBox="1"/>
          <p:nvPr/>
        </p:nvSpPr>
        <p:spPr>
          <a:xfrm>
            <a:off x="6567198" y="3225077"/>
            <a:ext cx="4424609" cy="1200329"/>
          </a:xfrm>
          <a:prstGeom prst="rect">
            <a:avLst/>
          </a:prstGeom>
          <a:noFill/>
        </p:spPr>
        <p:txBody>
          <a:bodyPr wrap="none" rtlCol="0">
            <a:spAutoFit/>
          </a:bodyPr>
          <a:lstStyle/>
          <a:p>
            <a:r>
              <a:rPr lang="en-US" sz="2400" dirty="0"/>
              <a:t>The reference parameter </a:t>
            </a:r>
          </a:p>
          <a:p>
            <a:r>
              <a:rPr lang="en-US" sz="2400" b="1" dirty="0">
                <a:solidFill>
                  <a:srgbClr val="FF0000"/>
                </a:solidFill>
                <a:latin typeface="Courier New" panose="02070309020205020404" pitchFamily="49" charset="0"/>
                <a:cs typeface="Courier New" panose="02070309020205020404" pitchFamily="49" charset="0"/>
              </a:rPr>
              <a:t>ref</a:t>
            </a:r>
            <a:r>
              <a:rPr lang="en-US" sz="2400" dirty="0"/>
              <a:t> is just another name </a:t>
            </a:r>
          </a:p>
          <a:p>
            <a:r>
              <a:rPr lang="en-US" sz="2400" dirty="0"/>
              <a:t>for </a:t>
            </a:r>
            <a:r>
              <a:rPr lang="en-US" sz="2400" b="1" dirty="0">
                <a:solidFill>
                  <a:srgbClr val="FF0000"/>
                </a:solidFill>
                <a:latin typeface="Courier New" panose="02070309020205020404" pitchFamily="49" charset="0"/>
                <a:cs typeface="Courier New" panose="02070309020205020404" pitchFamily="49" charset="0"/>
              </a:rPr>
              <a:t>x</a:t>
            </a:r>
            <a:r>
              <a:rPr lang="en-US" sz="2400" dirty="0"/>
              <a:t>. Like an </a:t>
            </a:r>
            <a:r>
              <a:rPr lang="en-US" sz="2400" dirty="0">
                <a:solidFill>
                  <a:srgbClr val="0070C0"/>
                </a:solidFill>
              </a:rPr>
              <a:t>alias/nickname</a:t>
            </a:r>
            <a:endParaRPr lang="en-PK" sz="2400" dirty="0">
              <a:solidFill>
                <a:srgbClr val="0070C0"/>
              </a:solidFill>
            </a:endParaRPr>
          </a:p>
        </p:txBody>
      </p:sp>
    </p:spTree>
    <p:extLst>
      <p:ext uri="{BB962C8B-B14F-4D97-AF65-F5344CB8AC3E}">
        <p14:creationId xmlns:p14="http://schemas.microsoft.com/office/powerpoint/2010/main" val="418041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Reference to Pointer Function Parameter</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77500" lnSpcReduction="20000"/>
          </a:bodyPr>
          <a:lstStyle/>
          <a:p>
            <a:r>
              <a:rPr lang="en-US" dirty="0"/>
              <a:t>Recall </a:t>
            </a:r>
            <a:r>
              <a:rPr lang="en-US" u="sng" dirty="0">
                <a:solidFill>
                  <a:srgbClr val="FF0000"/>
                </a:solidFill>
              </a:rPr>
              <a:t>reference parameters </a:t>
            </a:r>
          </a:p>
          <a:p>
            <a:pPr marL="0" indent="0">
              <a:buNone/>
            </a:pPr>
            <a:r>
              <a:rPr lang="en-US" b="1" dirty="0">
                <a:latin typeface="Courier New" panose="02070309020205020404" pitchFamily="49" charset="0"/>
                <a:cs typeface="Courier New" panose="02070309020205020404" pitchFamily="49" charset="0"/>
              </a:rPr>
              <a:t>void fun(int </a:t>
            </a:r>
            <a:r>
              <a:rPr lang="en-US" b="1" dirty="0">
                <a:solidFill>
                  <a:srgbClr val="FF0000"/>
                </a:solidFill>
                <a:latin typeface="Courier New" panose="02070309020205020404" pitchFamily="49" charset="0"/>
                <a:cs typeface="Courier New" panose="02070309020205020404" pitchFamily="49" charset="0"/>
              </a:rPr>
              <a:t>&amp;ref</a:t>
            </a:r>
            <a:r>
              <a:rPr lang="en-US" b="1" dirty="0">
                <a:latin typeface="Courier New" panose="02070309020205020404" pitchFamily="49" charset="0"/>
                <a:cs typeface="Courier New" panose="02070309020205020404" pitchFamily="49" charset="0"/>
              </a:rPr>
              <a:t>) { </a:t>
            </a:r>
          </a:p>
          <a:p>
            <a:pPr marL="0" indent="0">
              <a:buNone/>
            </a:pPr>
            <a:r>
              <a:rPr lang="en-US" b="1" dirty="0">
                <a:latin typeface="Courier New" panose="02070309020205020404" pitchFamily="49" charset="0"/>
                <a:cs typeface="Courier New" panose="02070309020205020404" pitchFamily="49" charset="0"/>
              </a:rPr>
              <a:t>    ref = 20; </a:t>
            </a:r>
          </a:p>
          <a:p>
            <a:pPr marL="0" indent="0">
              <a:buNone/>
            </a:pPr>
            <a:r>
              <a:rPr lang="en-US" b="1" dirty="0">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void main() { </a:t>
            </a:r>
          </a:p>
          <a:p>
            <a:pPr marL="0" indent="0">
              <a:buNone/>
            </a:pPr>
            <a:r>
              <a:rPr lang="en-US" b="1" dirty="0">
                <a:latin typeface="Courier New" panose="02070309020205020404" pitchFamily="49" charset="0"/>
                <a:cs typeface="Courier New" panose="02070309020205020404" pitchFamily="49" charset="0"/>
              </a:rPr>
              <a:t>    int x = 10; </a:t>
            </a:r>
          </a:p>
          <a:p>
            <a:pPr marL="0" indent="0">
              <a:buNone/>
            </a:pPr>
            <a:r>
              <a:rPr lang="en-US" b="1" dirty="0">
                <a:latin typeface="Courier New" panose="02070309020205020404" pitchFamily="49" charset="0"/>
                <a:cs typeface="Courier New" panose="02070309020205020404" pitchFamily="49" charset="0"/>
              </a:rPr>
              <a:t>    fun(x); </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cout</a:t>
            </a:r>
            <a:r>
              <a:rPr lang="en-US" b="1" dirty="0">
                <a:latin typeface="Courier New" panose="02070309020205020404" pitchFamily="49" charset="0"/>
                <a:cs typeface="Courier New" panose="02070309020205020404" pitchFamily="49" charset="0"/>
              </a:rPr>
              <a:t>&lt;&lt;"New value of x is "&lt;&lt; x; </a:t>
            </a:r>
          </a:p>
          <a:p>
            <a:pPr marL="0" indent="0">
              <a:buNone/>
            </a:pPr>
            <a:r>
              <a:rPr lang="en-US" b="1" dirty="0">
                <a:latin typeface="Courier New" panose="02070309020205020404" pitchFamily="49" charset="0"/>
                <a:cs typeface="Courier New" panose="02070309020205020404" pitchFamily="49" charset="0"/>
              </a:rPr>
              <a:t>    </a:t>
            </a:r>
            <a:r>
              <a:rPr lang="en-US" sz="2400" b="1" dirty="0">
                <a:solidFill>
                  <a:srgbClr val="00B050"/>
                </a:solidFill>
                <a:latin typeface="Courier New" panose="02070309020205020404" pitchFamily="49" charset="0"/>
                <a:cs typeface="Courier New" panose="02070309020205020404" pitchFamily="49" charset="0"/>
              </a:rPr>
              <a:t>//prints 20</a:t>
            </a:r>
          </a:p>
          <a:p>
            <a:pPr marL="0" indent="0">
              <a:buNone/>
            </a:pPr>
            <a:r>
              <a:rPr lang="en-US" b="1" dirty="0">
                <a:latin typeface="Courier New" panose="02070309020205020404" pitchFamily="49" charset="0"/>
                <a:cs typeface="Courier New" panose="02070309020205020404" pitchFamily="49" charset="0"/>
              </a:rPr>
              <a:t>}</a:t>
            </a:r>
            <a:endParaRPr lang="en-PK" b="1" dirty="0">
              <a:latin typeface="Courier New" panose="02070309020205020404" pitchFamily="49" charset="0"/>
              <a:cs typeface="Courier New" panose="02070309020205020404" pitchFamily="49" charset="0"/>
            </a:endParaRPr>
          </a:p>
        </p:txBody>
      </p:sp>
      <p:graphicFrame>
        <p:nvGraphicFramePr>
          <p:cNvPr id="5" name="Table 6">
            <a:extLst>
              <a:ext uri="{FF2B5EF4-FFF2-40B4-BE49-F238E27FC236}">
                <a16:creationId xmlns:a16="http://schemas.microsoft.com/office/drawing/2014/main" id="{FA9FA188-7D6A-459F-B339-961D2B266CF4}"/>
              </a:ext>
            </a:extLst>
          </p:cNvPr>
          <p:cNvGraphicFramePr>
            <a:graphicFrameLocks noGrp="1"/>
          </p:cNvGraphicFramePr>
          <p:nvPr/>
        </p:nvGraphicFramePr>
        <p:xfrm>
          <a:off x="8305800" y="2209800"/>
          <a:ext cx="2645664" cy="822960"/>
        </p:xfrm>
        <a:graphic>
          <a:graphicData uri="http://schemas.openxmlformats.org/drawingml/2006/table">
            <a:tbl>
              <a:tblPr firstRow="1" bandRow="1">
                <a:tableStyleId>{5940675A-B579-460E-94D1-54222C63F5DA}</a:tableStyleId>
              </a:tblPr>
              <a:tblGrid>
                <a:gridCol w="1395125">
                  <a:extLst>
                    <a:ext uri="{9D8B030D-6E8A-4147-A177-3AD203B41FA5}">
                      <a16:colId xmlns:a16="http://schemas.microsoft.com/office/drawing/2014/main" val="1637054367"/>
                    </a:ext>
                  </a:extLst>
                </a:gridCol>
                <a:gridCol w="1250539">
                  <a:extLst>
                    <a:ext uri="{9D8B030D-6E8A-4147-A177-3AD203B41FA5}">
                      <a16:colId xmlns:a16="http://schemas.microsoft.com/office/drawing/2014/main" val="4228943015"/>
                    </a:ext>
                  </a:extLst>
                </a:gridCol>
              </a:tblGrid>
              <a:tr h="645036">
                <a:tc>
                  <a:txBody>
                    <a:bodyPr/>
                    <a:lstStyle/>
                    <a:p>
                      <a:pPr algn="ctr">
                        <a:lnSpc>
                          <a:spcPct val="150000"/>
                        </a:lnSpc>
                      </a:pPr>
                      <a:r>
                        <a:rPr lang="en-US" sz="2400" b="1"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 x</a:t>
                      </a:r>
                    </a:p>
                    <a:p>
                      <a:r>
                        <a:rPr lang="en-US" sz="2400" b="1" dirty="0">
                          <a:solidFill>
                            <a:srgbClr val="FF0000"/>
                          </a:solidFill>
                        </a:rPr>
                        <a:t>= ref</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bl>
          </a:graphicData>
        </a:graphic>
      </p:graphicFrame>
      <p:sp>
        <p:nvSpPr>
          <p:cNvPr id="2" name="TextBox 1">
            <a:extLst>
              <a:ext uri="{FF2B5EF4-FFF2-40B4-BE49-F238E27FC236}">
                <a16:creationId xmlns:a16="http://schemas.microsoft.com/office/drawing/2014/main" id="{690A60BF-03F3-4D85-8200-38CAB60DF320}"/>
              </a:ext>
            </a:extLst>
          </p:cNvPr>
          <p:cNvSpPr txBox="1"/>
          <p:nvPr/>
        </p:nvSpPr>
        <p:spPr>
          <a:xfrm>
            <a:off x="6567198" y="3225077"/>
            <a:ext cx="4424609" cy="1200329"/>
          </a:xfrm>
          <a:prstGeom prst="rect">
            <a:avLst/>
          </a:prstGeom>
          <a:noFill/>
        </p:spPr>
        <p:txBody>
          <a:bodyPr wrap="none" rtlCol="0">
            <a:spAutoFit/>
          </a:bodyPr>
          <a:lstStyle/>
          <a:p>
            <a:r>
              <a:rPr lang="en-US" sz="2400" dirty="0"/>
              <a:t>The reference parameter </a:t>
            </a:r>
          </a:p>
          <a:p>
            <a:r>
              <a:rPr lang="en-US" sz="2400" b="1" dirty="0">
                <a:solidFill>
                  <a:srgbClr val="FF0000"/>
                </a:solidFill>
                <a:latin typeface="Courier New" panose="02070309020205020404" pitchFamily="49" charset="0"/>
                <a:cs typeface="Courier New" panose="02070309020205020404" pitchFamily="49" charset="0"/>
              </a:rPr>
              <a:t>ref</a:t>
            </a:r>
            <a:r>
              <a:rPr lang="en-US" sz="2400" dirty="0"/>
              <a:t> is just another name </a:t>
            </a:r>
          </a:p>
          <a:p>
            <a:r>
              <a:rPr lang="en-US" sz="2400" dirty="0"/>
              <a:t>for </a:t>
            </a:r>
            <a:r>
              <a:rPr lang="en-US" sz="2400" b="1" dirty="0">
                <a:solidFill>
                  <a:srgbClr val="FF0000"/>
                </a:solidFill>
                <a:latin typeface="Courier New" panose="02070309020205020404" pitchFamily="49" charset="0"/>
                <a:cs typeface="Courier New" panose="02070309020205020404" pitchFamily="49" charset="0"/>
              </a:rPr>
              <a:t>x</a:t>
            </a:r>
            <a:r>
              <a:rPr lang="en-US" sz="2400" dirty="0"/>
              <a:t>. Like an </a:t>
            </a:r>
            <a:r>
              <a:rPr lang="en-US" sz="2400" dirty="0">
                <a:solidFill>
                  <a:srgbClr val="0070C0"/>
                </a:solidFill>
              </a:rPr>
              <a:t>alias/nickname</a:t>
            </a:r>
            <a:endParaRPr lang="en-PK" sz="2400" dirty="0">
              <a:solidFill>
                <a:srgbClr val="0070C0"/>
              </a:solidFill>
            </a:endParaRPr>
          </a:p>
        </p:txBody>
      </p:sp>
    </p:spTree>
    <p:extLst>
      <p:ext uri="{BB962C8B-B14F-4D97-AF65-F5344CB8AC3E}">
        <p14:creationId xmlns:p14="http://schemas.microsoft.com/office/powerpoint/2010/main" val="177306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Reference to Pointer Function Parameter</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77500" lnSpcReduction="20000"/>
          </a:bodyPr>
          <a:lstStyle/>
          <a:p>
            <a:r>
              <a:rPr lang="en-US" dirty="0"/>
              <a:t>Recall </a:t>
            </a:r>
            <a:r>
              <a:rPr lang="en-US" u="sng" dirty="0">
                <a:solidFill>
                  <a:srgbClr val="FF0000"/>
                </a:solidFill>
              </a:rPr>
              <a:t>reference parameters </a:t>
            </a:r>
          </a:p>
          <a:p>
            <a:pPr marL="0" indent="0">
              <a:buNone/>
            </a:pPr>
            <a:r>
              <a:rPr lang="en-US" b="1" dirty="0">
                <a:latin typeface="Courier New" panose="02070309020205020404" pitchFamily="49" charset="0"/>
                <a:cs typeface="Courier New" panose="02070309020205020404" pitchFamily="49" charset="0"/>
              </a:rPr>
              <a:t>void fun(int </a:t>
            </a:r>
            <a:r>
              <a:rPr lang="en-US" b="1" dirty="0">
                <a:solidFill>
                  <a:srgbClr val="FF0000"/>
                </a:solidFill>
                <a:latin typeface="Courier New" panose="02070309020205020404" pitchFamily="49" charset="0"/>
                <a:cs typeface="Courier New" panose="02070309020205020404" pitchFamily="49" charset="0"/>
              </a:rPr>
              <a:t>&amp;ref</a:t>
            </a:r>
            <a:r>
              <a:rPr lang="en-US" b="1" dirty="0">
                <a:latin typeface="Courier New" panose="02070309020205020404" pitchFamily="49" charset="0"/>
                <a:cs typeface="Courier New" panose="02070309020205020404" pitchFamily="49" charset="0"/>
              </a:rPr>
              <a:t>) { </a:t>
            </a:r>
          </a:p>
          <a:p>
            <a:pPr marL="0" indent="0">
              <a:buNone/>
            </a:pPr>
            <a:r>
              <a:rPr lang="en-US" b="1" dirty="0">
                <a:latin typeface="Courier New" panose="02070309020205020404" pitchFamily="49" charset="0"/>
                <a:cs typeface="Courier New" panose="02070309020205020404" pitchFamily="49" charset="0"/>
              </a:rPr>
              <a:t>    ref = 20; </a:t>
            </a:r>
          </a:p>
          <a:p>
            <a:pPr marL="0" indent="0">
              <a:buNone/>
            </a:pPr>
            <a:r>
              <a:rPr lang="en-US" b="1" dirty="0">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void main() { </a:t>
            </a:r>
          </a:p>
          <a:p>
            <a:pPr marL="0" indent="0">
              <a:buNone/>
            </a:pPr>
            <a:r>
              <a:rPr lang="en-US" b="1" dirty="0">
                <a:latin typeface="Courier New" panose="02070309020205020404" pitchFamily="49" charset="0"/>
                <a:cs typeface="Courier New" panose="02070309020205020404" pitchFamily="49" charset="0"/>
              </a:rPr>
              <a:t>    int x = 10; </a:t>
            </a:r>
          </a:p>
          <a:p>
            <a:pPr marL="0" indent="0">
              <a:buNone/>
            </a:pPr>
            <a:r>
              <a:rPr lang="en-US" b="1" dirty="0">
                <a:latin typeface="Courier New" panose="02070309020205020404" pitchFamily="49" charset="0"/>
                <a:cs typeface="Courier New" panose="02070309020205020404" pitchFamily="49" charset="0"/>
              </a:rPr>
              <a:t>    fun(x); </a:t>
            </a:r>
          </a:p>
          <a:p>
            <a:pPr marL="0"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cout</a:t>
            </a:r>
            <a:r>
              <a:rPr lang="en-US" b="1" dirty="0">
                <a:latin typeface="Courier New" panose="02070309020205020404" pitchFamily="49" charset="0"/>
                <a:cs typeface="Courier New" panose="02070309020205020404" pitchFamily="49" charset="0"/>
              </a:rPr>
              <a:t>&lt;&lt;"New value of x is "&lt;&lt; x; </a:t>
            </a:r>
          </a:p>
          <a:p>
            <a:pPr marL="0" indent="0">
              <a:buNone/>
            </a:pPr>
            <a:r>
              <a:rPr lang="en-US" b="1" dirty="0">
                <a:latin typeface="Courier New" panose="02070309020205020404" pitchFamily="49" charset="0"/>
                <a:cs typeface="Courier New" panose="02070309020205020404" pitchFamily="49" charset="0"/>
              </a:rPr>
              <a:t>    </a:t>
            </a:r>
            <a:r>
              <a:rPr lang="en-US" sz="2400" b="1" dirty="0">
                <a:solidFill>
                  <a:srgbClr val="00B050"/>
                </a:solidFill>
                <a:latin typeface="Courier New" panose="02070309020205020404" pitchFamily="49" charset="0"/>
                <a:cs typeface="Courier New" panose="02070309020205020404" pitchFamily="49" charset="0"/>
              </a:rPr>
              <a:t>//prints 20</a:t>
            </a:r>
          </a:p>
          <a:p>
            <a:pPr marL="0" indent="0">
              <a:buNone/>
            </a:pPr>
            <a:r>
              <a:rPr lang="en-US" b="1" dirty="0">
                <a:latin typeface="Courier New" panose="02070309020205020404" pitchFamily="49" charset="0"/>
                <a:cs typeface="Courier New" panose="02070309020205020404" pitchFamily="49" charset="0"/>
              </a:rPr>
              <a:t>}</a:t>
            </a:r>
            <a:endParaRPr lang="en-PK" b="1" dirty="0">
              <a:latin typeface="Courier New" panose="02070309020205020404" pitchFamily="49" charset="0"/>
              <a:cs typeface="Courier New" panose="02070309020205020404" pitchFamily="49" charset="0"/>
            </a:endParaRPr>
          </a:p>
        </p:txBody>
      </p:sp>
      <p:sp>
        <p:nvSpPr>
          <p:cNvPr id="8" name="Thought Bubble: Cloud 7">
            <a:extLst>
              <a:ext uri="{FF2B5EF4-FFF2-40B4-BE49-F238E27FC236}">
                <a16:creationId xmlns:a16="http://schemas.microsoft.com/office/drawing/2014/main" id="{A34F89FD-88AA-440D-B217-DBA3786976C3}"/>
              </a:ext>
            </a:extLst>
          </p:cNvPr>
          <p:cNvSpPr/>
          <p:nvPr/>
        </p:nvSpPr>
        <p:spPr>
          <a:xfrm>
            <a:off x="5791200" y="2098531"/>
            <a:ext cx="4572000" cy="2660939"/>
          </a:xfrm>
          <a:prstGeom prst="cloud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Modifications in variables </a:t>
            </a:r>
            <a:r>
              <a:rPr lang="en-US" sz="2400" b="1" dirty="0">
                <a:solidFill>
                  <a:srgbClr val="FF0000"/>
                </a:solidFill>
              </a:rPr>
              <a:t>passed by reference </a:t>
            </a:r>
            <a:r>
              <a:rPr lang="en-US" sz="2400" b="1" dirty="0">
                <a:solidFill>
                  <a:schemeClr val="tx1"/>
                </a:solidFill>
              </a:rPr>
              <a:t>are </a:t>
            </a:r>
            <a:r>
              <a:rPr lang="en-US" sz="2400" b="1" dirty="0">
                <a:solidFill>
                  <a:srgbClr val="0070C0"/>
                </a:solidFill>
              </a:rPr>
              <a:t>retained, even after function returns</a:t>
            </a:r>
            <a:endParaRPr lang="en-PK" sz="2400" b="1" dirty="0">
              <a:solidFill>
                <a:srgbClr val="0070C0"/>
              </a:solidFill>
            </a:endParaRPr>
          </a:p>
        </p:txBody>
      </p:sp>
    </p:spTree>
    <p:extLst>
      <p:ext uri="{BB962C8B-B14F-4D97-AF65-F5344CB8AC3E}">
        <p14:creationId xmlns:p14="http://schemas.microsoft.com/office/powerpoint/2010/main" val="35690048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Reference to Pointer Function Parameter</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92500" lnSpcReduction="10000"/>
          </a:bodyPr>
          <a:lstStyle/>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int </a:t>
            </a:r>
            <a:r>
              <a:rPr lang="en-US" b="1" dirty="0" err="1">
                <a:latin typeface="Courier New" pitchFamily="49" charset="0"/>
                <a:ea typeface="宋体" pitchFamily="2" charset="-122"/>
                <a:cs typeface="Courier New" pitchFamily="49" charset="0"/>
              </a:rPr>
              <a:t>gl</a:t>
            </a:r>
            <a:r>
              <a:rPr lang="en-US" b="1" dirty="0">
                <a:latin typeface="Courier New" pitchFamily="49" charset="0"/>
                <a:ea typeface="宋体" pitchFamily="2" charset="-122"/>
                <a:cs typeface="Courier New" pitchFamily="49" charset="0"/>
              </a:rPr>
              <a:t> = 95;</a:t>
            </a:r>
            <a:r>
              <a:rPr lang="en-US" sz="2400" b="1" dirty="0">
                <a:solidFill>
                  <a:srgbClr val="00B050"/>
                </a:solidFill>
                <a:latin typeface="Courier New" pitchFamily="49" charset="0"/>
                <a:ea typeface="宋体" pitchFamily="2" charset="-122"/>
                <a:cs typeface="Courier New" pitchFamily="49" charset="0"/>
              </a:rPr>
              <a:t>//address 1500</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*&amp;</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a:t>
            </a:r>
            <a:r>
              <a:rPr lang="en-US" b="1" dirty="0">
                <a:solidFill>
                  <a:srgbClr val="0070C0"/>
                </a:solidFill>
                <a:latin typeface="Courier New" pitchFamily="49" charset="0"/>
                <a:ea typeface="宋体" pitchFamily="2" charset="-122"/>
                <a:cs typeface="Courier New" pitchFamily="49" charset="0"/>
              </a:rPr>
              <a:t>&amp;</a:t>
            </a:r>
            <a:r>
              <a:rPr lang="en-US" b="1" dirty="0" err="1">
                <a:solidFill>
                  <a:srgbClr val="0070C0"/>
                </a:solidFill>
                <a:latin typeface="Courier New" pitchFamily="49" charset="0"/>
                <a:ea typeface="宋体" pitchFamily="2" charset="-122"/>
                <a:cs typeface="Courier New" pitchFamily="49" charset="0"/>
              </a:rPr>
              <a:t>gl</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 int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 &amp;n;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lang="en-US" b="1" dirty="0" err="1">
                <a:solidFill>
                  <a:srgbClr val="FF0000"/>
                </a:solidFill>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137160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5</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r>
                        <a:rPr lang="en-US" sz="2400" b="1" dirty="0" err="1">
                          <a:solidFill>
                            <a:schemeClr val="tx1"/>
                          </a:solidFill>
                          <a:latin typeface="+mn-lt"/>
                          <a:cs typeface="Courier New" panose="02070309020205020404" pitchFamily="49" charset="0"/>
                        </a:rPr>
                        <a:t>ptr</a:t>
                      </a:r>
                      <a:r>
                        <a:rPr lang="en-US" sz="2400" b="1" dirty="0">
                          <a:solidFill>
                            <a:schemeClr val="tx1"/>
                          </a:solidFill>
                          <a:latin typeface="+mn-lt"/>
                          <a:cs typeface="Courier New" panose="02070309020205020404" pitchFamily="49" charset="0"/>
                        </a:rPr>
                        <a:t> = 2000</a:t>
                      </a:r>
                      <a:endParaRPr lang="en-PK" sz="2400" b="1" dirty="0">
                        <a:solidFill>
                          <a:schemeClr val="tx1"/>
                        </a:solidFill>
                        <a:latin typeface="+mn-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bl>
          </a:graphicData>
        </a:graphic>
      </p:graphicFrame>
    </p:spTree>
    <p:extLst>
      <p:ext uri="{BB962C8B-B14F-4D97-AF65-F5344CB8AC3E}">
        <p14:creationId xmlns:p14="http://schemas.microsoft.com/office/powerpoint/2010/main" val="2043909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Reference to Pointer Function Parameter</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92500" lnSpcReduction="10000"/>
          </a:bodyPr>
          <a:lstStyle/>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int </a:t>
            </a:r>
            <a:r>
              <a:rPr lang="en-US" b="1" dirty="0" err="1">
                <a:latin typeface="Courier New" pitchFamily="49" charset="0"/>
                <a:ea typeface="宋体" pitchFamily="2" charset="-122"/>
                <a:cs typeface="Courier New" pitchFamily="49" charset="0"/>
              </a:rPr>
              <a:t>gl</a:t>
            </a:r>
            <a:r>
              <a:rPr lang="en-US" b="1" dirty="0">
                <a:latin typeface="Courier New" pitchFamily="49" charset="0"/>
                <a:ea typeface="宋体" pitchFamily="2" charset="-122"/>
                <a:cs typeface="Courier New" pitchFamily="49" charset="0"/>
              </a:rPr>
              <a:t> = 95;</a:t>
            </a:r>
            <a:r>
              <a:rPr lang="en-US" sz="2400" b="1" dirty="0">
                <a:solidFill>
                  <a:srgbClr val="00B050"/>
                </a:solidFill>
                <a:latin typeface="Courier New" pitchFamily="49" charset="0"/>
                <a:ea typeface="宋体" pitchFamily="2" charset="-122"/>
                <a:cs typeface="Courier New" pitchFamily="49" charset="0"/>
              </a:rPr>
              <a:t>//address 1500</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*&amp;</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a:t>
            </a:r>
            <a:r>
              <a:rPr lang="en-US" b="1" dirty="0">
                <a:solidFill>
                  <a:srgbClr val="0070C0"/>
                </a:solidFill>
                <a:latin typeface="Courier New" pitchFamily="49" charset="0"/>
                <a:ea typeface="宋体" pitchFamily="2" charset="-122"/>
                <a:cs typeface="Courier New" pitchFamily="49" charset="0"/>
              </a:rPr>
              <a:t>&amp;</a:t>
            </a:r>
            <a:r>
              <a:rPr lang="en-US" b="1" dirty="0" err="1">
                <a:solidFill>
                  <a:srgbClr val="0070C0"/>
                </a:solidFill>
                <a:latin typeface="Courier New" pitchFamily="49" charset="0"/>
                <a:ea typeface="宋体" pitchFamily="2" charset="-122"/>
                <a:cs typeface="Courier New" pitchFamily="49" charset="0"/>
              </a:rPr>
              <a:t>gl</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 int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 &amp;n;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lang="en-US" b="1" dirty="0" err="1">
                <a:solidFill>
                  <a:srgbClr val="FF0000"/>
                </a:solidFill>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173736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5</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r>
                        <a:rPr lang="en-US" sz="2400" b="1" dirty="0" err="1">
                          <a:solidFill>
                            <a:schemeClr val="tx1"/>
                          </a:solidFill>
                          <a:latin typeface="+mn-lt"/>
                          <a:cs typeface="Courier New" panose="02070309020205020404" pitchFamily="49" charset="0"/>
                        </a:rPr>
                        <a:t>ptr</a:t>
                      </a:r>
                      <a:r>
                        <a:rPr lang="en-US" sz="2400" b="1" dirty="0">
                          <a:solidFill>
                            <a:schemeClr val="tx1"/>
                          </a:solidFill>
                          <a:latin typeface="+mn-lt"/>
                          <a:cs typeface="Courier New" panose="02070309020205020404" pitchFamily="49" charset="0"/>
                        </a:rPr>
                        <a:t> = 2000</a:t>
                      </a:r>
                    </a:p>
                    <a:p>
                      <a:pPr algn="l"/>
                      <a:r>
                        <a:rPr lang="en-US" sz="2400" b="1" dirty="0">
                          <a:solidFill>
                            <a:srgbClr val="FF0000"/>
                          </a:solidFill>
                          <a:latin typeface="+mn-lt"/>
                          <a:cs typeface="Courier New" panose="02070309020205020404" pitchFamily="49" charset="0"/>
                        </a:rPr>
                        <a:t>num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bl>
          </a:graphicData>
        </a:graphic>
      </p:graphicFrame>
      <p:sp>
        <p:nvSpPr>
          <p:cNvPr id="5" name="TextBox 4">
            <a:extLst>
              <a:ext uri="{FF2B5EF4-FFF2-40B4-BE49-F238E27FC236}">
                <a16:creationId xmlns:a16="http://schemas.microsoft.com/office/drawing/2014/main" id="{8B7AB709-11D9-4753-B5A3-E1DD67F7FB50}"/>
              </a:ext>
            </a:extLst>
          </p:cNvPr>
          <p:cNvSpPr txBox="1"/>
          <p:nvPr/>
        </p:nvSpPr>
        <p:spPr>
          <a:xfrm>
            <a:off x="7848600" y="3613786"/>
            <a:ext cx="2819400" cy="830997"/>
          </a:xfrm>
          <a:prstGeom prst="rect">
            <a:avLst/>
          </a:prstGeom>
          <a:noFill/>
        </p:spPr>
        <p:txBody>
          <a:bodyPr wrap="square" rtlCol="0">
            <a:spAutoFit/>
          </a:bodyPr>
          <a:lstStyle/>
          <a:p>
            <a:r>
              <a:rPr lang="en-US" sz="2400" b="1" dirty="0">
                <a:solidFill>
                  <a:srgbClr val="FF0000"/>
                </a:solidFill>
                <a:latin typeface="Courier New" panose="02070309020205020404" pitchFamily="49" charset="0"/>
                <a:cs typeface="Courier New" panose="02070309020205020404" pitchFamily="49" charset="0"/>
              </a:rPr>
              <a:t>num</a:t>
            </a:r>
            <a:r>
              <a:rPr lang="en-US" sz="2400" dirty="0"/>
              <a:t> is just another </a:t>
            </a:r>
          </a:p>
          <a:p>
            <a:r>
              <a:rPr lang="en-US" sz="2400" dirty="0"/>
              <a:t>name for </a:t>
            </a:r>
            <a:r>
              <a:rPr lang="en-US" sz="2400" b="1" dirty="0" err="1">
                <a:solidFill>
                  <a:srgbClr val="FF0000"/>
                </a:solidFill>
                <a:latin typeface="Courier New" panose="02070309020205020404" pitchFamily="49" charset="0"/>
                <a:cs typeface="Courier New" panose="02070309020205020404" pitchFamily="49" charset="0"/>
              </a:rPr>
              <a:t>ptr</a:t>
            </a:r>
            <a:r>
              <a:rPr lang="en-US" sz="2400" dirty="0"/>
              <a:t>. </a:t>
            </a:r>
            <a:endParaRPr lang="en-PK" sz="2400" dirty="0">
              <a:solidFill>
                <a:srgbClr val="0070C0"/>
              </a:solidFill>
            </a:endParaRPr>
          </a:p>
        </p:txBody>
      </p:sp>
    </p:spTree>
    <p:extLst>
      <p:ext uri="{BB962C8B-B14F-4D97-AF65-F5344CB8AC3E}">
        <p14:creationId xmlns:p14="http://schemas.microsoft.com/office/powerpoint/2010/main" val="290576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0CCB-80EA-F5AF-1284-6C03C548DB76}"/>
              </a:ext>
            </a:extLst>
          </p:cNvPr>
          <p:cNvSpPr>
            <a:spLocks noGrp="1"/>
          </p:cNvSpPr>
          <p:nvPr>
            <p:ph type="title"/>
          </p:nvPr>
        </p:nvSpPr>
        <p:spPr/>
        <p:txBody>
          <a:bodyPr/>
          <a:lstStyle/>
          <a:p>
            <a:r>
              <a:rPr lang="en-US" altLang="en-PK" dirty="0"/>
              <a:t>Pointers in Expressions</a:t>
            </a:r>
            <a:endParaRPr lang="en-PK" dirty="0"/>
          </a:p>
        </p:txBody>
      </p:sp>
      <p:sp>
        <p:nvSpPr>
          <p:cNvPr id="3" name="Content Placeholder 2">
            <a:extLst>
              <a:ext uri="{FF2B5EF4-FFF2-40B4-BE49-F238E27FC236}">
                <a16:creationId xmlns:a16="http://schemas.microsoft.com/office/drawing/2014/main" id="{048D6F2A-E850-3751-EB46-ED9EAA00D204}"/>
              </a:ext>
            </a:extLst>
          </p:cNvPr>
          <p:cNvSpPr>
            <a:spLocks noGrp="1"/>
          </p:cNvSpPr>
          <p:nvPr>
            <p:ph idx="1"/>
          </p:nvPr>
        </p:nvSpPr>
        <p:spPr/>
        <p:txBody>
          <a:bodyPr>
            <a:normAutofit/>
          </a:bodyPr>
          <a:lstStyle/>
          <a:p>
            <a:pPr eaLnBrk="1" hangingPunct="1">
              <a:lnSpc>
                <a:spcPct val="90000"/>
              </a:lnSpc>
              <a:buFont typeface="Times" panose="02020603050405020304" pitchFamily="18" charset="0"/>
              <a:buNone/>
            </a:pPr>
            <a:r>
              <a:rPr lang="en-US" altLang="en-PK" sz="2400" dirty="0"/>
              <a:t>Given:</a:t>
            </a:r>
          </a:p>
          <a:p>
            <a:pPr lvl="1" eaLnBrk="1" hangingPunct="1">
              <a:lnSpc>
                <a:spcPct val="90000"/>
              </a:lnSpc>
              <a:buFontTx/>
              <a:buNone/>
            </a:pPr>
            <a:r>
              <a:rPr lang="en-US" altLang="en-PK" sz="2000" dirty="0">
                <a:latin typeface="Courier New" panose="02070309020205020404" pitchFamily="49" charset="0"/>
              </a:rPr>
              <a:t>int </a:t>
            </a:r>
            <a:r>
              <a:rPr lang="en-US" altLang="en-PK" sz="2000" dirty="0" err="1">
                <a:latin typeface="Courier New" panose="02070309020205020404" pitchFamily="49" charset="0"/>
              </a:rPr>
              <a:t>vals</a:t>
            </a:r>
            <a:r>
              <a:rPr lang="en-US" altLang="en-PK" sz="2000" dirty="0">
                <a:latin typeface="Courier New" panose="02070309020205020404" pitchFamily="49" charset="0"/>
              </a:rPr>
              <a:t>[]={4,7,11}, *</a:t>
            </a:r>
            <a:r>
              <a:rPr lang="en-US" altLang="en-PK" sz="2000" dirty="0" err="1">
                <a:latin typeface="Courier New" panose="02070309020205020404" pitchFamily="49" charset="0"/>
              </a:rPr>
              <a:t>valptr</a:t>
            </a:r>
            <a:r>
              <a:rPr lang="en-US" altLang="en-PK" sz="2000" dirty="0">
                <a:latin typeface="Courier New" panose="02070309020205020404" pitchFamily="49" charset="0"/>
              </a:rPr>
              <a:t>;</a:t>
            </a:r>
          </a:p>
          <a:p>
            <a:pPr lvl="1" eaLnBrk="1" hangingPunct="1">
              <a:buFontTx/>
              <a:buNone/>
            </a:pPr>
            <a:r>
              <a:rPr lang="en-US" altLang="en-PK" sz="2000" dirty="0" err="1">
                <a:latin typeface="Courier New" panose="02070309020205020404" pitchFamily="49" charset="0"/>
              </a:rPr>
              <a:t>valptr</a:t>
            </a:r>
            <a:r>
              <a:rPr lang="en-US" altLang="en-PK" sz="2000" dirty="0">
                <a:latin typeface="Courier New" panose="02070309020205020404" pitchFamily="49" charset="0"/>
              </a:rPr>
              <a:t> = </a:t>
            </a:r>
            <a:r>
              <a:rPr lang="en-US" altLang="en-PK" sz="2000" dirty="0" err="1">
                <a:latin typeface="Courier New" panose="02070309020205020404" pitchFamily="49" charset="0"/>
              </a:rPr>
              <a:t>vals</a:t>
            </a:r>
            <a:r>
              <a:rPr lang="en-US" altLang="en-PK" sz="2000" dirty="0">
                <a:latin typeface="Courier New" panose="02070309020205020404" pitchFamily="49" charset="0"/>
              </a:rPr>
              <a:t>;</a:t>
            </a:r>
            <a:br>
              <a:rPr lang="en-US" altLang="en-PK" sz="2000" dirty="0">
                <a:latin typeface="Courier New" panose="02070309020205020404" pitchFamily="49" charset="0"/>
              </a:rPr>
            </a:br>
            <a:endParaRPr lang="en-US" altLang="en-PK" sz="2000" dirty="0">
              <a:latin typeface="Courier New" panose="02070309020205020404" pitchFamily="49" charset="0"/>
            </a:endParaRPr>
          </a:p>
          <a:p>
            <a:pPr eaLnBrk="1" hangingPunct="1">
              <a:buClr>
                <a:schemeClr val="tx1"/>
              </a:buClr>
              <a:buFont typeface="Times" panose="02020603050405020304" pitchFamily="18" charset="0"/>
              <a:buNone/>
            </a:pPr>
            <a:r>
              <a:rPr lang="en-US" altLang="en-PK" sz="2400" dirty="0"/>
              <a:t>What is </a:t>
            </a:r>
            <a:r>
              <a:rPr lang="en-US" altLang="en-PK" sz="2400" dirty="0" err="1">
                <a:latin typeface="Courier New" panose="02070309020205020404" pitchFamily="49" charset="0"/>
              </a:rPr>
              <a:t>valptr</a:t>
            </a:r>
            <a:r>
              <a:rPr lang="en-US" altLang="en-PK" sz="2400" dirty="0">
                <a:latin typeface="Courier New" panose="02070309020205020404" pitchFamily="49" charset="0"/>
              </a:rPr>
              <a:t> + 1?</a:t>
            </a:r>
            <a:r>
              <a:rPr lang="en-US" altLang="en-PK" sz="2400" dirty="0"/>
              <a:t> It means (address in </a:t>
            </a:r>
            <a:r>
              <a:rPr lang="en-US" altLang="en-PK" sz="2400" dirty="0" err="1">
                <a:latin typeface="Courier New" panose="02070309020205020404" pitchFamily="49" charset="0"/>
              </a:rPr>
              <a:t>valptr</a:t>
            </a:r>
            <a:r>
              <a:rPr lang="en-US" altLang="en-PK" sz="2400" dirty="0"/>
              <a:t>) + (1 * size of an int)</a:t>
            </a:r>
          </a:p>
          <a:p>
            <a:pPr lvl="1" eaLnBrk="1" hangingPunct="1">
              <a:buClr>
                <a:schemeClr val="tx1"/>
              </a:buClr>
              <a:buFontTx/>
              <a:buNone/>
            </a:pPr>
            <a:endParaRPr lang="en-US" altLang="en-PK" sz="2000" dirty="0">
              <a:latin typeface="Courier New" panose="02070309020205020404" pitchFamily="49" charset="0"/>
            </a:endParaRPr>
          </a:p>
          <a:p>
            <a:pPr lvl="1" eaLnBrk="1" hangingPunct="1">
              <a:buClr>
                <a:schemeClr val="tx1"/>
              </a:buClr>
              <a:buFontTx/>
              <a:buNone/>
            </a:pPr>
            <a:r>
              <a:rPr lang="en-US" altLang="en-PK" sz="2000" dirty="0" err="1">
                <a:latin typeface="Courier New" panose="02070309020205020404" pitchFamily="49" charset="0"/>
              </a:rPr>
              <a:t>cout</a:t>
            </a:r>
            <a:r>
              <a:rPr lang="en-US" altLang="en-PK" sz="2000" dirty="0">
                <a:latin typeface="Courier New" panose="02070309020205020404" pitchFamily="49" charset="0"/>
              </a:rPr>
              <a:t> &lt;&lt; *(valptr+1); //displays 7</a:t>
            </a:r>
          </a:p>
          <a:p>
            <a:pPr lvl="1" eaLnBrk="1" hangingPunct="1">
              <a:lnSpc>
                <a:spcPct val="90000"/>
              </a:lnSpc>
              <a:buClr>
                <a:schemeClr val="tx1"/>
              </a:buClr>
              <a:buFontTx/>
              <a:buNone/>
            </a:pPr>
            <a:r>
              <a:rPr lang="en-US" altLang="en-PK" sz="2000" dirty="0" err="1">
                <a:latin typeface="Courier New" panose="02070309020205020404" pitchFamily="49" charset="0"/>
              </a:rPr>
              <a:t>cout</a:t>
            </a:r>
            <a:r>
              <a:rPr lang="en-US" altLang="en-PK" sz="2000" dirty="0">
                <a:latin typeface="Courier New" panose="02070309020205020404" pitchFamily="49" charset="0"/>
              </a:rPr>
              <a:t> &lt;&lt; *(valptr+2); //displays 11</a:t>
            </a:r>
            <a:br>
              <a:rPr lang="en-US" altLang="en-PK" sz="2000" dirty="0">
                <a:latin typeface="Courier New" panose="02070309020205020404" pitchFamily="49" charset="0"/>
              </a:rPr>
            </a:br>
            <a:endParaRPr lang="en-US" altLang="en-PK" sz="2000" dirty="0">
              <a:latin typeface="Courier New" panose="02070309020205020404" pitchFamily="49" charset="0"/>
            </a:endParaRPr>
          </a:p>
          <a:p>
            <a:pPr eaLnBrk="1" hangingPunct="1">
              <a:lnSpc>
                <a:spcPct val="90000"/>
              </a:lnSpc>
              <a:buClr>
                <a:schemeClr val="tx1"/>
              </a:buClr>
              <a:buFont typeface="Times" panose="02020603050405020304" pitchFamily="18" charset="0"/>
              <a:buNone/>
            </a:pPr>
            <a:r>
              <a:rPr lang="en-US" altLang="en-PK" sz="2400" dirty="0"/>
              <a:t>Must use </a:t>
            </a:r>
            <a:r>
              <a:rPr lang="en-US" altLang="en-PK" sz="2400" dirty="0">
                <a:latin typeface="Courier New" panose="02070309020205020404" pitchFamily="49" charset="0"/>
              </a:rPr>
              <a:t>( )</a:t>
            </a:r>
            <a:r>
              <a:rPr lang="en-US" altLang="en-PK" sz="2400" dirty="0"/>
              <a:t> as shown in the expressions</a:t>
            </a:r>
          </a:p>
          <a:p>
            <a:endParaRPr lang="en-PK" sz="2400" dirty="0"/>
          </a:p>
        </p:txBody>
      </p:sp>
      <p:sp>
        <p:nvSpPr>
          <p:cNvPr id="4" name="Footer Placeholder 3">
            <a:extLst>
              <a:ext uri="{FF2B5EF4-FFF2-40B4-BE49-F238E27FC236}">
                <a16:creationId xmlns:a16="http://schemas.microsoft.com/office/drawing/2014/main" id="{EB83222D-AF29-ABFA-0728-A39F96BD78A9}"/>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29B5148D-C163-8DBC-C768-442B9983321C}"/>
              </a:ext>
            </a:extLst>
          </p:cNvPr>
          <p:cNvSpPr>
            <a:spLocks noGrp="1"/>
          </p:cNvSpPr>
          <p:nvPr>
            <p:ph type="sldNum" sz="quarter" idx="12"/>
          </p:nvPr>
        </p:nvSpPr>
        <p:spPr/>
        <p:txBody>
          <a:bodyPr/>
          <a:lstStyle/>
          <a:p>
            <a:fld id="{51845F5A-061D-4825-9AE9-D7794091C6CF}" type="slidenum">
              <a:rPr lang="en-US" smtClean="0"/>
              <a:t>18</a:t>
            </a:fld>
            <a:endParaRPr lang="en-US" dirty="0"/>
          </a:p>
        </p:txBody>
      </p:sp>
    </p:spTree>
    <p:extLst>
      <p:ext uri="{BB962C8B-B14F-4D97-AF65-F5344CB8AC3E}">
        <p14:creationId xmlns:p14="http://schemas.microsoft.com/office/powerpoint/2010/main" val="3577092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en-US" dirty="0"/>
              <a:t>Reference to Pointer Function Parameter</a:t>
            </a:r>
          </a:p>
        </p:txBody>
      </p:sp>
      <p:sp>
        <p:nvSpPr>
          <p:cNvPr id="4" name="Content Placeholder 3">
            <a:extLst>
              <a:ext uri="{FF2B5EF4-FFF2-40B4-BE49-F238E27FC236}">
                <a16:creationId xmlns:a16="http://schemas.microsoft.com/office/drawing/2014/main" id="{9B1899FE-559A-4203-8CEC-A16FAED2BF6B}"/>
              </a:ext>
            </a:extLst>
          </p:cNvPr>
          <p:cNvSpPr>
            <a:spLocks noGrp="1"/>
          </p:cNvSpPr>
          <p:nvPr>
            <p:ph idx="1"/>
          </p:nvPr>
        </p:nvSpPr>
        <p:spPr/>
        <p:txBody>
          <a:bodyPr>
            <a:normAutofit fontScale="92500" lnSpcReduction="10000"/>
          </a:bodyPr>
          <a:lstStyle/>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int </a:t>
            </a:r>
            <a:r>
              <a:rPr lang="en-US" b="1" dirty="0" err="1">
                <a:latin typeface="Courier New" pitchFamily="49" charset="0"/>
                <a:ea typeface="宋体" pitchFamily="2" charset="-122"/>
                <a:cs typeface="Courier New" pitchFamily="49" charset="0"/>
              </a:rPr>
              <a:t>gl</a:t>
            </a:r>
            <a:r>
              <a:rPr lang="en-US" b="1" dirty="0">
                <a:latin typeface="Courier New" pitchFamily="49" charset="0"/>
                <a:ea typeface="宋体" pitchFamily="2" charset="-122"/>
                <a:cs typeface="Courier New" pitchFamily="49" charset="0"/>
              </a:rPr>
              <a:t> = 95;</a:t>
            </a:r>
            <a:r>
              <a:rPr lang="en-US" sz="2400" b="1" dirty="0">
                <a:solidFill>
                  <a:srgbClr val="00B050"/>
                </a:solidFill>
                <a:latin typeface="Courier New" pitchFamily="49" charset="0"/>
                <a:ea typeface="宋体" pitchFamily="2" charset="-122"/>
                <a:cs typeface="Courier New" pitchFamily="49" charset="0"/>
              </a:rPr>
              <a:t>//address 1500</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(int </a:t>
            </a:r>
            <a:r>
              <a:rPr kumimoji="0" lang="en-US" b="1" i="0" u="none" strike="noStrike" cap="none" normalizeH="0" baseline="0" dirty="0">
                <a:ln>
                  <a:noFill/>
                </a:ln>
                <a:solidFill>
                  <a:srgbClr val="FF0000"/>
                </a:solidFill>
                <a:effectLst/>
                <a:latin typeface="Courier New" pitchFamily="49" charset="0"/>
                <a:ea typeface="宋体" pitchFamily="2" charset="-122"/>
                <a:cs typeface="Courier New" pitchFamily="49" charset="0"/>
              </a:rPr>
              <a:t>*&amp;</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num)</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lang="en-US" b="1" dirty="0">
                <a:latin typeface="Courier New" pitchFamily="49" charset="0"/>
                <a:ea typeface="宋体" pitchFamily="2" charset="-122"/>
                <a:cs typeface="Courier New" pitchFamily="49" charset="0"/>
              </a:rPr>
              <a:t>	</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num = </a:t>
            </a:r>
            <a:r>
              <a:rPr lang="en-US" b="1" dirty="0">
                <a:solidFill>
                  <a:srgbClr val="0070C0"/>
                </a:solidFill>
                <a:latin typeface="Courier New" pitchFamily="49" charset="0"/>
                <a:ea typeface="宋体" pitchFamily="2" charset="-122"/>
                <a:cs typeface="Courier New" pitchFamily="49" charset="0"/>
              </a:rPr>
              <a:t>&amp;</a:t>
            </a:r>
            <a:r>
              <a:rPr lang="en-US" b="1" dirty="0" err="1">
                <a:solidFill>
                  <a:srgbClr val="0070C0"/>
                </a:solidFill>
                <a:latin typeface="Courier New" pitchFamily="49" charset="0"/>
                <a:ea typeface="宋体" pitchFamily="2" charset="-122"/>
                <a:cs typeface="Courier New" pitchFamily="49" charset="0"/>
              </a:rPr>
              <a:t>gl</a:t>
            </a:r>
            <a:r>
              <a:rPr kumimoji="0" lang="en-US" b="1" i="0" u="none" strike="noStrike" cap="none" normalizeH="0" baseline="0" dirty="0">
                <a:ln>
                  <a:noFill/>
                </a:ln>
                <a:solidFill>
                  <a:srgbClr val="0070C0"/>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void main()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int n = 5; int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 &amp;n;</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&lt;&lt;"Before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func</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r>
              <a:rPr lang="en-US" b="1" dirty="0" err="1">
                <a:solidFill>
                  <a:srgbClr val="FF0000"/>
                </a:solidFill>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cout</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&lt;&lt;"After = "&lt;&lt; *</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ptr</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 &lt;&lt;</a:t>
            </a:r>
            <a:r>
              <a:rPr kumimoji="0" lang="en-US" b="1" i="0" u="none" strike="noStrike" cap="none" normalizeH="0" baseline="0" dirty="0" err="1">
                <a:ln>
                  <a:noFill/>
                </a:ln>
                <a:solidFill>
                  <a:schemeClr val="tx1"/>
                </a:solidFill>
                <a:effectLst/>
                <a:latin typeface="Courier New" pitchFamily="49" charset="0"/>
                <a:ea typeface="宋体" pitchFamily="2" charset="-122"/>
                <a:cs typeface="Courier New" pitchFamily="49" charset="0"/>
              </a:rPr>
              <a:t>endl</a:t>
            </a: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pPr marL="0" indent="0" defTabSz="914400" fontAlgn="base">
              <a:spcBef>
                <a:spcPct val="0"/>
              </a:spcBef>
              <a:spcAft>
                <a:spcPct val="0"/>
              </a:spcAft>
              <a:buNone/>
            </a:pPr>
            <a:r>
              <a:rPr kumimoji="0" lang="en-US" b="1" i="0" u="none" strike="noStrike" cap="none" normalizeH="0" baseline="0" dirty="0">
                <a:ln>
                  <a:noFill/>
                </a:ln>
                <a:solidFill>
                  <a:schemeClr val="tx1"/>
                </a:solidFill>
                <a:effectLst/>
                <a:latin typeface="Courier New" pitchFamily="49" charset="0"/>
                <a:ea typeface="宋体" pitchFamily="2" charset="-122"/>
                <a:cs typeface="Courier New" pitchFamily="49" charset="0"/>
              </a:rPr>
              <a:t>}</a:t>
            </a:r>
          </a:p>
          <a:p>
            <a:endParaRPr lang="en-PK" dirty="0"/>
          </a:p>
        </p:txBody>
      </p:sp>
      <p:graphicFrame>
        <p:nvGraphicFramePr>
          <p:cNvPr id="6" name="Table 6">
            <a:extLst>
              <a:ext uri="{FF2B5EF4-FFF2-40B4-BE49-F238E27FC236}">
                <a16:creationId xmlns:a16="http://schemas.microsoft.com/office/drawing/2014/main" id="{A68867F2-FC0F-4E0F-B565-C96CA720BA7E}"/>
              </a:ext>
            </a:extLst>
          </p:cNvPr>
          <p:cNvGraphicFramePr>
            <a:graphicFrameLocks noGrp="1"/>
          </p:cNvGraphicFramePr>
          <p:nvPr/>
        </p:nvGraphicFramePr>
        <p:xfrm>
          <a:off x="8153400" y="1876425"/>
          <a:ext cx="3179064" cy="173736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1637054367"/>
                    </a:ext>
                  </a:extLst>
                </a:gridCol>
                <a:gridCol w="1502664">
                  <a:extLst>
                    <a:ext uri="{9D8B030D-6E8A-4147-A177-3AD203B41FA5}">
                      <a16:colId xmlns:a16="http://schemas.microsoft.com/office/drawing/2014/main" val="4228943015"/>
                    </a:ext>
                  </a:extLst>
                </a:gridCol>
              </a:tblGrid>
              <a:tr h="441854">
                <a:tc>
                  <a:txBody>
                    <a:bodyPr/>
                    <a:lstStyle/>
                    <a:p>
                      <a:pPr algn="ctr"/>
                      <a:r>
                        <a:rPr lang="en-US" sz="2400" b="1" dirty="0"/>
                        <a:t>n = 5</a:t>
                      </a: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2000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21751847"/>
                  </a:ext>
                </a:extLst>
              </a:tr>
              <a:tr h="441854">
                <a:tc>
                  <a:txBody>
                    <a:bodyPr/>
                    <a:lstStyle/>
                    <a:p>
                      <a:pPr algn="ctr"/>
                      <a:endParaRPr lang="en-PK"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PK" sz="24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22708985"/>
                  </a:ext>
                </a:extLst>
              </a:tr>
              <a:tr h="441854">
                <a:tc>
                  <a:txBody>
                    <a:bodyPr/>
                    <a:lstStyle/>
                    <a:p>
                      <a:pPr algn="ctr"/>
                      <a:r>
                        <a:rPr lang="en-US" sz="2400" b="1" dirty="0" err="1">
                          <a:solidFill>
                            <a:schemeClr val="tx1"/>
                          </a:solidFill>
                          <a:latin typeface="+mn-lt"/>
                          <a:cs typeface="Courier New" panose="02070309020205020404" pitchFamily="49" charset="0"/>
                        </a:rPr>
                        <a:t>ptr</a:t>
                      </a:r>
                      <a:r>
                        <a:rPr lang="en-US" sz="2400" b="1" dirty="0">
                          <a:solidFill>
                            <a:schemeClr val="tx1"/>
                          </a:solidFill>
                          <a:latin typeface="+mn-lt"/>
                          <a:cs typeface="Courier New" panose="02070309020205020404" pitchFamily="49" charset="0"/>
                        </a:rPr>
                        <a:t> = </a:t>
                      </a:r>
                      <a:r>
                        <a:rPr lang="en-US" sz="2400" b="1" dirty="0">
                          <a:solidFill>
                            <a:srgbClr val="FF0000"/>
                          </a:solidFill>
                          <a:latin typeface="+mn-lt"/>
                          <a:cs typeface="Courier New" panose="02070309020205020404" pitchFamily="49" charset="0"/>
                        </a:rPr>
                        <a:t>1500</a:t>
                      </a:r>
                    </a:p>
                    <a:p>
                      <a:pPr algn="l"/>
                      <a:r>
                        <a:rPr lang="en-US" sz="2400" b="1" dirty="0">
                          <a:solidFill>
                            <a:schemeClr val="tx1"/>
                          </a:solidFill>
                          <a:latin typeface="+mn-lt"/>
                          <a:cs typeface="Courier New" panose="02070309020205020404" pitchFamily="49" charset="0"/>
                        </a:rPr>
                        <a:t>num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400" b="1" dirty="0">
                          <a:solidFill>
                            <a:srgbClr val="FF0000"/>
                          </a:solidFill>
                        </a:rPr>
                        <a:t>2400</a:t>
                      </a:r>
                      <a:endParaRPr lang="en-PK" sz="2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28212414"/>
                  </a:ext>
                </a:extLst>
              </a:tr>
            </a:tbl>
          </a:graphicData>
        </a:graphic>
      </p:graphicFrame>
      <p:sp>
        <p:nvSpPr>
          <p:cNvPr id="5" name="TextBox 4">
            <a:extLst>
              <a:ext uri="{FF2B5EF4-FFF2-40B4-BE49-F238E27FC236}">
                <a16:creationId xmlns:a16="http://schemas.microsoft.com/office/drawing/2014/main" id="{8B7AB709-11D9-4753-B5A3-E1DD67F7FB50}"/>
              </a:ext>
            </a:extLst>
          </p:cNvPr>
          <p:cNvSpPr txBox="1"/>
          <p:nvPr/>
        </p:nvSpPr>
        <p:spPr>
          <a:xfrm>
            <a:off x="7848600" y="3613786"/>
            <a:ext cx="2819400" cy="830997"/>
          </a:xfrm>
          <a:prstGeom prst="rect">
            <a:avLst/>
          </a:prstGeom>
          <a:noFill/>
        </p:spPr>
        <p:txBody>
          <a:bodyPr wrap="square" rtlCol="0">
            <a:spAutoFit/>
          </a:bodyPr>
          <a:lstStyle/>
          <a:p>
            <a:r>
              <a:rPr lang="en-US" sz="2400" b="1" dirty="0">
                <a:solidFill>
                  <a:srgbClr val="FF0000"/>
                </a:solidFill>
                <a:latin typeface="Courier New" panose="02070309020205020404" pitchFamily="49" charset="0"/>
                <a:cs typeface="Courier New" panose="02070309020205020404" pitchFamily="49" charset="0"/>
              </a:rPr>
              <a:t>num</a:t>
            </a:r>
            <a:r>
              <a:rPr lang="en-US" sz="2400" dirty="0"/>
              <a:t> is just another </a:t>
            </a:r>
          </a:p>
          <a:p>
            <a:r>
              <a:rPr lang="en-US" sz="2400" dirty="0"/>
              <a:t>name for </a:t>
            </a:r>
            <a:r>
              <a:rPr lang="en-US" sz="2400" b="1" dirty="0" err="1">
                <a:solidFill>
                  <a:srgbClr val="FF0000"/>
                </a:solidFill>
                <a:latin typeface="Courier New" panose="02070309020205020404" pitchFamily="49" charset="0"/>
                <a:cs typeface="Courier New" panose="02070309020205020404" pitchFamily="49" charset="0"/>
              </a:rPr>
              <a:t>ptr</a:t>
            </a:r>
            <a:r>
              <a:rPr lang="en-US" sz="2400" dirty="0"/>
              <a:t>. </a:t>
            </a:r>
            <a:endParaRPr lang="en-PK" sz="2400" dirty="0">
              <a:solidFill>
                <a:srgbClr val="0070C0"/>
              </a:solidFill>
            </a:endParaRPr>
          </a:p>
        </p:txBody>
      </p:sp>
      <p:sp>
        <p:nvSpPr>
          <p:cNvPr id="7" name="Thought Bubble: Cloud 6">
            <a:extLst>
              <a:ext uri="{FF2B5EF4-FFF2-40B4-BE49-F238E27FC236}">
                <a16:creationId xmlns:a16="http://schemas.microsoft.com/office/drawing/2014/main" id="{D0A07F98-36D1-4B16-A062-83A7714FAB1C}"/>
              </a:ext>
            </a:extLst>
          </p:cNvPr>
          <p:cNvSpPr/>
          <p:nvPr/>
        </p:nvSpPr>
        <p:spPr>
          <a:xfrm>
            <a:off x="7848600" y="4444783"/>
            <a:ext cx="3179064" cy="1371600"/>
          </a:xfrm>
          <a:prstGeom prst="cloud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Before = 5</a:t>
            </a:r>
          </a:p>
          <a:p>
            <a:pPr algn="ctr"/>
            <a:r>
              <a:rPr lang="en-US" sz="2400" b="1" dirty="0">
                <a:solidFill>
                  <a:schemeClr val="tx1"/>
                </a:solidFill>
              </a:rPr>
              <a:t>After = 95</a:t>
            </a:r>
            <a:endParaRPr lang="en-PK" sz="2400" b="1" dirty="0">
              <a:solidFill>
                <a:schemeClr val="tx1"/>
              </a:solidFill>
            </a:endParaRPr>
          </a:p>
        </p:txBody>
      </p:sp>
    </p:spTree>
    <p:extLst>
      <p:ext uri="{BB962C8B-B14F-4D97-AF65-F5344CB8AC3E}">
        <p14:creationId xmlns:p14="http://schemas.microsoft.com/office/powerpoint/2010/main" val="230842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4837-3941-4841-80D2-633165C6A5EC}"/>
              </a:ext>
            </a:extLst>
          </p:cNvPr>
          <p:cNvSpPr>
            <a:spLocks noGrp="1"/>
          </p:cNvSpPr>
          <p:nvPr>
            <p:ph type="title"/>
          </p:nvPr>
        </p:nvSpPr>
        <p:spPr/>
        <p:txBody>
          <a:bodyPr/>
          <a:lstStyle/>
          <a:p>
            <a:r>
              <a:rPr lang="en-US" dirty="0"/>
              <a:t>Pointer to Pointer(**) vs Reference to Pointer(*&amp;)</a:t>
            </a:r>
            <a:endParaRPr lang="en-PK" dirty="0"/>
          </a:p>
        </p:txBody>
      </p:sp>
      <p:sp>
        <p:nvSpPr>
          <p:cNvPr id="3" name="Content Placeholder 2">
            <a:extLst>
              <a:ext uri="{FF2B5EF4-FFF2-40B4-BE49-F238E27FC236}">
                <a16:creationId xmlns:a16="http://schemas.microsoft.com/office/drawing/2014/main" id="{4E25FF12-71D4-4275-BEC3-F857C2F9CB6E}"/>
              </a:ext>
            </a:extLst>
          </p:cNvPr>
          <p:cNvSpPr>
            <a:spLocks noGrp="1"/>
          </p:cNvSpPr>
          <p:nvPr>
            <p:ph idx="1"/>
          </p:nvPr>
        </p:nvSpPr>
        <p:spPr/>
        <p:txBody>
          <a:bodyPr/>
          <a:lstStyle/>
          <a:p>
            <a:r>
              <a:rPr lang="en-US" dirty="0"/>
              <a:t>Reference is just another name(alias), pointer is a variable that stores an address</a:t>
            </a:r>
          </a:p>
          <a:p>
            <a:endParaRPr lang="en-US" dirty="0"/>
          </a:p>
          <a:p>
            <a:r>
              <a:rPr lang="en-US" dirty="0"/>
              <a:t>References are simpler to use, does most of the work for you</a:t>
            </a:r>
          </a:p>
          <a:p>
            <a:pPr lvl="1"/>
            <a:r>
              <a:rPr lang="en-US" dirty="0"/>
              <a:t>However, </a:t>
            </a:r>
            <a:r>
              <a:rPr lang="en-US" dirty="0">
                <a:solidFill>
                  <a:srgbClr val="0070C0"/>
                </a:solidFill>
              </a:rPr>
              <a:t>references cannot be NULL</a:t>
            </a:r>
            <a:r>
              <a:rPr lang="en-US" dirty="0"/>
              <a:t>, pointers can</a:t>
            </a:r>
          </a:p>
          <a:p>
            <a:endParaRPr lang="en-US" dirty="0"/>
          </a:p>
          <a:p>
            <a:r>
              <a:rPr lang="en-US" dirty="0"/>
              <a:t>Cannot make an array of references </a:t>
            </a:r>
          </a:p>
        </p:txBody>
      </p:sp>
      <p:pic>
        <p:nvPicPr>
          <p:cNvPr id="5" name="Picture 4">
            <a:extLst>
              <a:ext uri="{FF2B5EF4-FFF2-40B4-BE49-F238E27FC236}">
                <a16:creationId xmlns:a16="http://schemas.microsoft.com/office/drawing/2014/main" id="{23C5E454-147C-4D11-A97E-2D431795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6238" y="4800600"/>
            <a:ext cx="2513012"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85729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A3F7-AC3E-4867-8C65-BF9CA1F822D3}"/>
              </a:ext>
            </a:extLst>
          </p:cNvPr>
          <p:cNvSpPr>
            <a:spLocks noGrp="1"/>
          </p:cNvSpPr>
          <p:nvPr>
            <p:ph type="ctrTitle"/>
          </p:nvPr>
        </p:nvSpPr>
        <p:spPr/>
        <p:txBody>
          <a:bodyPr/>
          <a:lstStyle/>
          <a:p>
            <a:r>
              <a:rPr lang="en-US" dirty="0"/>
              <a:t>Practice Questions</a:t>
            </a:r>
            <a:endParaRPr lang="en-PK" dirty="0"/>
          </a:p>
        </p:txBody>
      </p:sp>
      <p:sp>
        <p:nvSpPr>
          <p:cNvPr id="4" name="Slide Number Placeholder 3">
            <a:extLst>
              <a:ext uri="{FF2B5EF4-FFF2-40B4-BE49-F238E27FC236}">
                <a16:creationId xmlns:a16="http://schemas.microsoft.com/office/drawing/2014/main" id="{2339B605-510B-4536-A61B-F1BB14B53082}"/>
              </a:ext>
            </a:extLst>
          </p:cNvPr>
          <p:cNvSpPr>
            <a:spLocks noGrp="1"/>
          </p:cNvSpPr>
          <p:nvPr>
            <p:ph type="sldNum" sz="quarter" idx="11"/>
          </p:nvPr>
        </p:nvSpPr>
        <p:spPr/>
        <p:txBody>
          <a:bodyPr/>
          <a:lstStyle/>
          <a:p>
            <a:pPr>
              <a:defRPr/>
            </a:pPr>
            <a:fld id="{929B999A-5094-460F-9559-0C18CC090D3E}" type="slidenum">
              <a:rPr lang="en-US" altLang="en-US" smtClean="0"/>
              <a:pPr>
                <a:defRPr/>
              </a:pPr>
              <a:t>182</a:t>
            </a:fld>
            <a:endParaRPr lang="en-US" altLang="en-US"/>
          </a:p>
        </p:txBody>
      </p:sp>
    </p:spTree>
    <p:extLst>
      <p:ext uri="{BB962C8B-B14F-4D97-AF65-F5344CB8AC3E}">
        <p14:creationId xmlns:p14="http://schemas.microsoft.com/office/powerpoint/2010/main" val="1785430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39B605-510B-4536-A61B-F1BB14B53082}"/>
              </a:ext>
            </a:extLst>
          </p:cNvPr>
          <p:cNvSpPr>
            <a:spLocks noGrp="1"/>
          </p:cNvSpPr>
          <p:nvPr>
            <p:ph type="sldNum" sz="quarter" idx="12"/>
          </p:nvPr>
        </p:nvSpPr>
        <p:spPr/>
        <p:txBody>
          <a:bodyPr/>
          <a:lstStyle/>
          <a:p>
            <a:pPr>
              <a:defRPr/>
            </a:pPr>
            <a:fld id="{929B999A-5094-460F-9559-0C18CC090D3E}" type="slidenum">
              <a:rPr lang="en-US" altLang="en-US" smtClean="0"/>
              <a:pPr>
                <a:defRPr/>
              </a:pPr>
              <a:t>183</a:t>
            </a:fld>
            <a:endParaRPr lang="en-US" altLang="en-US"/>
          </a:p>
        </p:txBody>
      </p:sp>
      <p:sp>
        <p:nvSpPr>
          <p:cNvPr id="7" name="Content Placeholder 6">
            <a:extLst>
              <a:ext uri="{FF2B5EF4-FFF2-40B4-BE49-F238E27FC236}">
                <a16:creationId xmlns:a16="http://schemas.microsoft.com/office/drawing/2014/main" id="{24CB21EA-3D15-455D-BA4F-415BDDA43F44}"/>
              </a:ext>
            </a:extLst>
          </p:cNvPr>
          <p:cNvSpPr>
            <a:spLocks noGrp="1"/>
          </p:cNvSpPr>
          <p:nvPr>
            <p:ph idx="1"/>
          </p:nvPr>
        </p:nvSpPr>
        <p:spPr>
          <a:xfrm>
            <a:off x="2152650" y="609600"/>
            <a:ext cx="7886700" cy="5567362"/>
          </a:xfrm>
        </p:spPr>
        <p:txBody>
          <a:bodyPr>
            <a:normAutofit fontScale="92500" lnSpcReduction="20000"/>
          </a:bodyPr>
          <a:lstStyle/>
          <a:p>
            <a:pPr marL="0"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main() {</a:t>
            </a:r>
          </a:p>
          <a:p>
            <a:pPr marL="0" indent="0">
              <a:buNone/>
            </a:pPr>
            <a:r>
              <a:rPr lang="en-US" sz="1800" dirty="0">
                <a:solidFill>
                  <a:srgbClr val="008000"/>
                </a:solidFill>
                <a:latin typeface="Consolas" panose="020B0609020204030204" pitchFamily="49" charset="0"/>
              </a:rPr>
              <a:t>// use the following dimensions of an array</a:t>
            </a:r>
            <a:endParaRPr lang="en-US" sz="1800" dirty="0">
              <a:solidFill>
                <a:srgbClr val="00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N = 4;</a:t>
            </a:r>
          </a:p>
          <a:p>
            <a:pPr marL="0"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M = 4;</a:t>
            </a:r>
          </a:p>
          <a:p>
            <a:pPr marL="0" indent="0">
              <a:buNone/>
            </a:pPr>
            <a:r>
              <a:rPr lang="en-US" sz="1800" dirty="0">
                <a:solidFill>
                  <a:srgbClr val="008000"/>
                </a:solidFill>
                <a:latin typeface="Consolas" panose="020B0609020204030204" pitchFamily="49" charset="0"/>
              </a:rPr>
              <a:t>// Write code for dynamic allocation of a 2D array named A, using a double</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pointer[1 marks]</a:t>
            </a:r>
            <a:endParaRPr lang="en-US" sz="1800" dirty="0">
              <a:solidFill>
                <a:srgbClr val="000000"/>
              </a:solidFill>
              <a:latin typeface="Consolas" panose="020B0609020204030204" pitchFamily="49" charset="0"/>
            </a:endParaRPr>
          </a:p>
          <a:p>
            <a:pPr marL="0" indent="0">
              <a:buNone/>
            </a:pPr>
            <a:r>
              <a:rPr lang="en-US" sz="1800" dirty="0">
                <a:solidFill>
                  <a:srgbClr val="FF0000"/>
                </a:solidFill>
                <a:latin typeface="Consolas" panose="020B0609020204030204" pitchFamily="49" charset="0"/>
              </a:rPr>
              <a:t>int** A = new int* [N];</a:t>
            </a:r>
          </a:p>
          <a:p>
            <a:pPr marL="0" indent="0">
              <a:buNone/>
            </a:pPr>
            <a:r>
              <a:rPr lang="nn-NO" sz="1800" dirty="0">
                <a:solidFill>
                  <a:srgbClr val="FF0000"/>
                </a:solidFill>
                <a:latin typeface="Consolas" panose="020B0609020204030204" pitchFamily="49" charset="0"/>
              </a:rPr>
              <a:t>for (int i = 0; i &lt; N; i++) {</a:t>
            </a:r>
          </a:p>
          <a:p>
            <a:pPr marL="0" indent="0">
              <a:buNone/>
            </a:pPr>
            <a:r>
              <a:rPr lang="en-US" sz="1800" dirty="0">
                <a:solidFill>
                  <a:srgbClr val="FF0000"/>
                </a:solidFill>
                <a:latin typeface="Consolas" panose="020B0609020204030204" pitchFamily="49" charset="0"/>
              </a:rPr>
              <a:t>	A[</a:t>
            </a:r>
            <a:r>
              <a:rPr lang="en-US" sz="1800" dirty="0" err="1">
                <a:solidFill>
                  <a:srgbClr val="FF0000"/>
                </a:solidFill>
                <a:latin typeface="Consolas" panose="020B0609020204030204" pitchFamily="49" charset="0"/>
              </a:rPr>
              <a:t>i</a:t>
            </a:r>
            <a:r>
              <a:rPr lang="en-US" sz="1800" dirty="0">
                <a:solidFill>
                  <a:srgbClr val="FF0000"/>
                </a:solidFill>
                <a:latin typeface="Consolas" panose="020B0609020204030204" pitchFamily="49" charset="0"/>
              </a:rPr>
              <a:t>] = new int[M];</a:t>
            </a:r>
          </a:p>
          <a:p>
            <a:pPr marL="0" indent="0">
              <a:buNone/>
            </a:pPr>
            <a:r>
              <a:rPr lang="en-PK" sz="1800" dirty="0">
                <a:solidFill>
                  <a:srgbClr val="FF0000"/>
                </a:solidFill>
                <a:latin typeface="Consolas" panose="020B0609020204030204" pitchFamily="49" charset="0"/>
              </a:rPr>
              <a:t>}</a:t>
            </a:r>
            <a:endParaRPr lang="en-PK" sz="1800" dirty="0">
              <a:solidFill>
                <a:srgbClr val="000000"/>
              </a:solidFill>
              <a:latin typeface="Consolas" panose="020B0609020204030204" pitchFamily="49" charset="0"/>
            </a:endParaRPr>
          </a:p>
          <a:p>
            <a:pPr marL="0" indent="0">
              <a:buNone/>
            </a:pPr>
            <a:r>
              <a:rPr lang="en-US" sz="1800" dirty="0">
                <a:solidFill>
                  <a:srgbClr val="008000"/>
                </a:solidFill>
                <a:latin typeface="Consolas" panose="020B0609020204030204" pitchFamily="49" charset="0"/>
              </a:rPr>
              <a:t>// Assume that you have populated the array as following.</a:t>
            </a:r>
            <a:endParaRPr lang="en-US" sz="1800" dirty="0">
              <a:solidFill>
                <a:srgbClr val="000000"/>
              </a:solidFill>
              <a:latin typeface="Consolas" panose="020B0609020204030204" pitchFamily="49" charset="0"/>
            </a:endParaRPr>
          </a:p>
          <a:p>
            <a:pPr marL="0" indent="0">
              <a:buNone/>
            </a:pPr>
            <a:r>
              <a:rPr lang="nn-NO" sz="1800" dirty="0">
                <a:solidFill>
                  <a:srgbClr val="0000FF"/>
                </a:solidFill>
                <a:latin typeface="Consolas" panose="020B0609020204030204" pitchFamily="49" charset="0"/>
              </a:rPr>
              <a:t>for</a:t>
            </a:r>
            <a:r>
              <a:rPr lang="nn-NO" sz="1800" dirty="0">
                <a:solidFill>
                  <a:srgbClr val="000000"/>
                </a:solidFill>
                <a:latin typeface="Consolas" panose="020B0609020204030204" pitchFamily="49" charset="0"/>
              </a:rPr>
              <a:t> (</a:t>
            </a:r>
            <a:r>
              <a:rPr lang="nn-NO" sz="1800" dirty="0">
                <a:solidFill>
                  <a:srgbClr val="0000FF"/>
                </a:solidFill>
                <a:latin typeface="Consolas" panose="020B0609020204030204" pitchFamily="49" charset="0"/>
              </a:rPr>
              <a:t>int</a:t>
            </a:r>
            <a:r>
              <a:rPr lang="nn-NO" sz="1800" dirty="0">
                <a:solidFill>
                  <a:srgbClr val="000000"/>
                </a:solidFill>
                <a:latin typeface="Consolas" panose="020B0609020204030204" pitchFamily="49" charset="0"/>
              </a:rPr>
              <a:t> i = 0; i &lt; N; ++i) {</a:t>
            </a:r>
          </a:p>
          <a:p>
            <a:pPr marL="0" indent="0">
              <a:buNone/>
            </a:pPr>
            <a:r>
              <a:rPr lang="en-US" sz="1800" dirty="0">
                <a:solidFill>
                  <a:srgbClr val="0000FF"/>
                </a:solidFill>
                <a:latin typeface="Consolas" panose="020B0609020204030204" pitchFamily="49" charset="0"/>
              </a:rPr>
              <a:t>	for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j = 0; j &lt; M; ++j) {</a:t>
            </a:r>
          </a:p>
          <a:p>
            <a:pPr marL="0" indent="0">
              <a:buNone/>
            </a:pPr>
            <a:r>
              <a:rPr lang="en-US" sz="1800" dirty="0">
                <a:solidFill>
                  <a:srgbClr val="000000"/>
                </a:solidFill>
                <a:latin typeface="Consolas" panose="020B0609020204030204" pitchFamily="49" charset="0"/>
              </a:rPr>
              <a:t>		</a:t>
            </a:r>
            <a:r>
              <a:rPr lang="pl-PL" sz="1800" dirty="0">
                <a:solidFill>
                  <a:srgbClr val="000000"/>
                </a:solidFill>
                <a:latin typeface="Consolas" panose="020B0609020204030204" pitchFamily="49" charset="0"/>
              </a:rPr>
              <a:t>A[i][j] = i + 5;</a:t>
            </a:r>
          </a:p>
          <a:p>
            <a:pPr marL="0" indent="0">
              <a:buNone/>
            </a:pPr>
            <a:r>
              <a:rPr lang="en-US" sz="1800" dirty="0">
                <a:solidFill>
                  <a:srgbClr val="000000"/>
                </a:solidFill>
                <a:latin typeface="Consolas" panose="020B0609020204030204" pitchFamily="49" charset="0"/>
              </a:rPr>
              <a:t>	</a:t>
            </a:r>
            <a:r>
              <a:rPr lang="en-PK" sz="1800" dirty="0">
                <a:solidFill>
                  <a:srgbClr val="000000"/>
                </a:solidFill>
                <a:latin typeface="Consolas" panose="020B0609020204030204" pitchFamily="49" charset="0"/>
              </a:rPr>
              <a:t>}</a:t>
            </a:r>
          </a:p>
          <a:p>
            <a:pPr marL="0" indent="0">
              <a:buNone/>
            </a:pPr>
            <a:r>
              <a:rPr lang="en-PK" sz="18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5227457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39B605-510B-4536-A61B-F1BB14B53082}"/>
              </a:ext>
            </a:extLst>
          </p:cNvPr>
          <p:cNvSpPr>
            <a:spLocks noGrp="1"/>
          </p:cNvSpPr>
          <p:nvPr>
            <p:ph type="sldNum" sz="quarter" idx="12"/>
          </p:nvPr>
        </p:nvSpPr>
        <p:spPr/>
        <p:txBody>
          <a:bodyPr/>
          <a:lstStyle/>
          <a:p>
            <a:pPr>
              <a:defRPr/>
            </a:pPr>
            <a:fld id="{929B999A-5094-460F-9559-0C18CC090D3E}" type="slidenum">
              <a:rPr lang="en-US" altLang="en-US" smtClean="0"/>
              <a:pPr>
                <a:defRPr/>
              </a:pPr>
              <a:t>184</a:t>
            </a:fld>
            <a:endParaRPr lang="en-US" altLang="en-US"/>
          </a:p>
        </p:txBody>
      </p:sp>
      <p:sp>
        <p:nvSpPr>
          <p:cNvPr id="7" name="Content Placeholder 6">
            <a:extLst>
              <a:ext uri="{FF2B5EF4-FFF2-40B4-BE49-F238E27FC236}">
                <a16:creationId xmlns:a16="http://schemas.microsoft.com/office/drawing/2014/main" id="{24CB21EA-3D15-455D-BA4F-415BDDA43F44}"/>
              </a:ext>
            </a:extLst>
          </p:cNvPr>
          <p:cNvSpPr>
            <a:spLocks noGrp="1"/>
          </p:cNvSpPr>
          <p:nvPr>
            <p:ph idx="1"/>
          </p:nvPr>
        </p:nvSpPr>
        <p:spPr>
          <a:xfrm>
            <a:off x="1695450" y="315912"/>
            <a:ext cx="8972550" cy="6040438"/>
          </a:xfrm>
        </p:spPr>
        <p:txBody>
          <a:bodyPr>
            <a:normAutofit fontScale="85000" lnSpcReduction="10000"/>
          </a:bodyPr>
          <a:lstStyle/>
          <a:p>
            <a:pPr marL="0" indent="0">
              <a:buNone/>
            </a:pPr>
            <a:r>
              <a:rPr lang="en-US" sz="1800" dirty="0">
                <a:solidFill>
                  <a:srgbClr val="008000"/>
                </a:solidFill>
                <a:latin typeface="Consolas" panose="020B0609020204030204" pitchFamily="49" charset="0"/>
              </a:rPr>
              <a:t>//Use pointer arithmetic and print the output of the following statements [5 marks]</a:t>
            </a:r>
            <a:endParaRPr lang="en-US" sz="1800" dirty="0">
              <a:solidFill>
                <a:srgbClr val="000000"/>
              </a:solidFill>
              <a:latin typeface="Consolas" panose="020B0609020204030204" pitchFamily="49" charset="0"/>
            </a:endParaRPr>
          </a:p>
          <a:p>
            <a:pPr marL="0" indent="0">
              <a:buNone/>
            </a:pPr>
            <a:r>
              <a:rPr lang="en-US" sz="1800" dirty="0">
                <a:solidFill>
                  <a:srgbClr val="008000"/>
                </a:solidFill>
                <a:latin typeface="Consolas" panose="020B0609020204030204" pitchFamily="49" charset="0"/>
              </a:rPr>
              <a:t>//Assume starting address of this dynamically allocated array of pointers is 100</a:t>
            </a:r>
            <a:endParaRPr lang="en-US" sz="1800" dirty="0">
              <a:solidFill>
                <a:srgbClr val="000000"/>
              </a:solidFill>
              <a:latin typeface="Consolas" panose="020B0609020204030204" pitchFamily="49" charset="0"/>
            </a:endParaRPr>
          </a:p>
          <a:p>
            <a:pPr marL="0" indent="0">
              <a:buNone/>
            </a:pPr>
            <a:r>
              <a:rPr lang="en-US" sz="1800" dirty="0" err="1">
                <a:solidFill>
                  <a:srgbClr val="000000"/>
                </a:solidFill>
                <a:latin typeface="Consolas" panose="020B0609020204030204" pitchFamily="49" charset="0"/>
              </a:rPr>
              <a:t>cout</a:t>
            </a:r>
            <a:r>
              <a:rPr lang="en-US" sz="1800" dirty="0">
                <a:solidFill>
                  <a:srgbClr val="000000"/>
                </a:solidFill>
                <a:latin typeface="Consolas" panose="020B0609020204030204" pitchFamily="49" charset="0"/>
              </a:rPr>
              <a:t> &lt;&lt; **A &lt;&lt; </a:t>
            </a:r>
            <a:r>
              <a:rPr lang="en-US" sz="1800" dirty="0" err="1">
                <a:solidFill>
                  <a:srgbClr val="000000"/>
                </a:solidFill>
                <a:latin typeface="Consolas" panose="020B0609020204030204" pitchFamily="49" charset="0"/>
              </a:rPr>
              <a:t>endl</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write your output here: </a:t>
            </a:r>
            <a:r>
              <a:rPr lang="en-US" sz="1800" dirty="0">
                <a:solidFill>
                  <a:srgbClr val="FF0000"/>
                </a:solidFill>
                <a:latin typeface="Consolas" panose="020B0609020204030204" pitchFamily="49" charset="0"/>
              </a:rPr>
              <a:t>5</a:t>
            </a:r>
          </a:p>
          <a:p>
            <a:pPr marL="0" indent="0">
              <a:buNone/>
            </a:pPr>
            <a:r>
              <a:rPr lang="en-US" sz="1800" dirty="0" err="1">
                <a:solidFill>
                  <a:srgbClr val="000000"/>
                </a:solidFill>
                <a:latin typeface="Consolas" panose="020B0609020204030204" pitchFamily="49" charset="0"/>
              </a:rPr>
              <a:t>cout</a:t>
            </a:r>
            <a:r>
              <a:rPr lang="en-US" sz="1800" dirty="0">
                <a:solidFill>
                  <a:srgbClr val="000000"/>
                </a:solidFill>
                <a:latin typeface="Consolas" panose="020B0609020204030204" pitchFamily="49" charset="0"/>
              </a:rPr>
              <a:t> &lt;&lt; *(*A + 2) + 1 &lt;&lt; </a:t>
            </a:r>
            <a:r>
              <a:rPr lang="en-US" sz="1800" dirty="0" err="1">
                <a:solidFill>
                  <a:srgbClr val="000000"/>
                </a:solidFill>
                <a:latin typeface="Consolas" panose="020B0609020204030204" pitchFamily="49" charset="0"/>
              </a:rPr>
              <a:t>endl</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write your output here: </a:t>
            </a:r>
            <a:r>
              <a:rPr lang="en-US" sz="1800" dirty="0">
                <a:solidFill>
                  <a:srgbClr val="FF0000"/>
                </a:solidFill>
                <a:latin typeface="Consolas" panose="020B0609020204030204" pitchFamily="49" charset="0"/>
              </a:rPr>
              <a:t>6</a:t>
            </a:r>
          </a:p>
          <a:p>
            <a:pPr marL="0" indent="0">
              <a:buNone/>
            </a:pPr>
            <a:r>
              <a:rPr lang="en-US" sz="1800" dirty="0" err="1">
                <a:solidFill>
                  <a:srgbClr val="000000"/>
                </a:solidFill>
                <a:latin typeface="Consolas" panose="020B0609020204030204" pitchFamily="49" charset="0"/>
              </a:rPr>
              <a:t>cout</a:t>
            </a:r>
            <a:r>
              <a:rPr lang="en-US" sz="1800" dirty="0">
                <a:solidFill>
                  <a:srgbClr val="000000"/>
                </a:solidFill>
                <a:latin typeface="Consolas" panose="020B0609020204030204" pitchFamily="49" charset="0"/>
              </a:rPr>
              <a:t> &lt;&lt; **A + 100 &lt;&lt; </a:t>
            </a:r>
            <a:r>
              <a:rPr lang="en-US" sz="1800" dirty="0" err="1">
                <a:solidFill>
                  <a:srgbClr val="000000"/>
                </a:solidFill>
                <a:latin typeface="Consolas" panose="020B0609020204030204" pitchFamily="49" charset="0"/>
              </a:rPr>
              <a:t>endl</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write your output here: </a:t>
            </a:r>
            <a:r>
              <a:rPr lang="en-US" sz="1800" dirty="0">
                <a:solidFill>
                  <a:srgbClr val="FF0000"/>
                </a:solidFill>
                <a:latin typeface="Consolas" panose="020B0609020204030204" pitchFamily="49" charset="0"/>
              </a:rPr>
              <a:t>105</a:t>
            </a:r>
          </a:p>
          <a:p>
            <a:pPr marL="0" indent="0">
              <a:buNone/>
            </a:pPr>
            <a:r>
              <a:rPr lang="en-US" sz="1800" dirty="0" err="1">
                <a:solidFill>
                  <a:srgbClr val="000000"/>
                </a:solidFill>
                <a:latin typeface="Consolas" panose="020B0609020204030204" pitchFamily="49" charset="0"/>
              </a:rPr>
              <a:t>cout</a:t>
            </a:r>
            <a:r>
              <a:rPr lang="en-US" sz="1800" dirty="0">
                <a:solidFill>
                  <a:srgbClr val="000000"/>
                </a:solidFill>
                <a:latin typeface="Consolas" panose="020B0609020204030204" pitchFamily="49" charset="0"/>
              </a:rPr>
              <a:t> &lt;&lt; *(*(A + 2) + 3) + 5 &lt;&lt; </a:t>
            </a:r>
            <a:r>
              <a:rPr lang="en-US" sz="1800" dirty="0" err="1">
                <a:solidFill>
                  <a:srgbClr val="000000"/>
                </a:solidFill>
                <a:latin typeface="Consolas" panose="020B0609020204030204" pitchFamily="49" charset="0"/>
              </a:rPr>
              <a:t>endl</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write your output here: </a:t>
            </a:r>
            <a:r>
              <a:rPr lang="en-US" sz="1800" dirty="0">
                <a:solidFill>
                  <a:srgbClr val="FF0000"/>
                </a:solidFill>
                <a:latin typeface="Consolas" panose="020B0609020204030204" pitchFamily="49" charset="0"/>
              </a:rPr>
              <a:t>12</a:t>
            </a:r>
          </a:p>
          <a:p>
            <a:pPr marL="0" indent="0">
              <a:buNone/>
            </a:pPr>
            <a:r>
              <a:rPr lang="en-US" sz="1800" dirty="0" err="1">
                <a:solidFill>
                  <a:srgbClr val="000000"/>
                </a:solidFill>
                <a:latin typeface="Consolas" panose="020B0609020204030204" pitchFamily="49" charset="0"/>
              </a:rPr>
              <a:t>cout</a:t>
            </a:r>
            <a:r>
              <a:rPr lang="en-US" sz="1800" dirty="0">
                <a:solidFill>
                  <a:srgbClr val="000000"/>
                </a:solidFill>
                <a:latin typeface="Consolas" panose="020B0609020204030204" pitchFamily="49" charset="0"/>
              </a:rPr>
              <a:t> &lt;&lt; *A + 3;</a:t>
            </a:r>
            <a:r>
              <a:rPr lang="en-US" sz="1800" dirty="0">
                <a:solidFill>
                  <a:srgbClr val="008000"/>
                </a:solidFill>
                <a:latin typeface="Consolas" panose="020B0609020204030204" pitchFamily="49" charset="0"/>
              </a:rPr>
              <a:t>// write your output here: </a:t>
            </a:r>
            <a:r>
              <a:rPr lang="en-US" sz="1800" dirty="0">
                <a:solidFill>
                  <a:srgbClr val="FF0000"/>
                </a:solidFill>
                <a:latin typeface="Consolas" panose="020B0609020204030204" pitchFamily="49" charset="0"/>
              </a:rPr>
              <a:t>starting address of first integer array + 12 bytes</a:t>
            </a:r>
          </a:p>
          <a:p>
            <a:pPr marL="0" indent="0">
              <a:buNone/>
            </a:pPr>
            <a:endParaRPr lang="en-US" sz="1800" dirty="0">
              <a:solidFill>
                <a:srgbClr val="008000"/>
              </a:solidFill>
              <a:latin typeface="Consolas" panose="020B0609020204030204" pitchFamily="49" charset="0"/>
            </a:endParaRPr>
          </a:p>
          <a:p>
            <a:pPr marL="0" indent="0">
              <a:buNone/>
            </a:pPr>
            <a:r>
              <a:rPr lang="en-US" sz="1800" dirty="0">
                <a:solidFill>
                  <a:srgbClr val="008000"/>
                </a:solidFill>
                <a:latin typeface="Consolas" panose="020B0609020204030204" pitchFamily="49" charset="0"/>
              </a:rPr>
              <a:t>// write your code to De-allocate the dynamic memory of the 2D array A [1 marks]</a:t>
            </a:r>
            <a:endParaRPr lang="en-US" sz="1800" dirty="0">
              <a:solidFill>
                <a:srgbClr val="000000"/>
              </a:solidFill>
              <a:latin typeface="Consolas" panose="020B0609020204030204" pitchFamily="49" charset="0"/>
            </a:endParaRPr>
          </a:p>
          <a:p>
            <a:pPr marL="0" indent="0">
              <a:buNone/>
            </a:pPr>
            <a:r>
              <a:rPr lang="nn-NO" sz="1800" dirty="0">
                <a:solidFill>
                  <a:srgbClr val="FF0000"/>
                </a:solidFill>
                <a:latin typeface="Consolas" panose="020B0609020204030204" pitchFamily="49" charset="0"/>
              </a:rPr>
              <a:t>for (int i = 0; i &lt; N; i++) {</a:t>
            </a:r>
          </a:p>
          <a:p>
            <a:pPr marL="0" indent="0">
              <a:buNone/>
            </a:pPr>
            <a:r>
              <a:rPr lang="en-US" sz="1800" dirty="0">
                <a:solidFill>
                  <a:srgbClr val="FF0000"/>
                </a:solidFill>
                <a:latin typeface="Consolas" panose="020B0609020204030204" pitchFamily="49" charset="0"/>
              </a:rPr>
              <a:t>	delete [] A[</a:t>
            </a:r>
            <a:r>
              <a:rPr lang="en-US" sz="1800" dirty="0" err="1">
                <a:solidFill>
                  <a:srgbClr val="FF0000"/>
                </a:solidFill>
                <a:latin typeface="Consolas" panose="020B0609020204030204" pitchFamily="49" charset="0"/>
              </a:rPr>
              <a:t>i</a:t>
            </a:r>
            <a:r>
              <a:rPr lang="en-US" sz="1800" dirty="0">
                <a:solidFill>
                  <a:srgbClr val="FF0000"/>
                </a:solidFill>
                <a:latin typeface="Consolas" panose="020B0609020204030204" pitchFamily="49" charset="0"/>
              </a:rPr>
              <a:t>];</a:t>
            </a:r>
          </a:p>
          <a:p>
            <a:pPr marL="0" indent="0">
              <a:buNone/>
            </a:pPr>
            <a:r>
              <a:rPr lang="en-PK" sz="1800" dirty="0">
                <a:solidFill>
                  <a:srgbClr val="FF0000"/>
                </a:solidFill>
                <a:latin typeface="Consolas" panose="020B0609020204030204" pitchFamily="49" charset="0"/>
              </a:rPr>
              <a:t>}</a:t>
            </a:r>
          </a:p>
          <a:p>
            <a:pPr marL="0" indent="0">
              <a:buNone/>
            </a:pPr>
            <a:r>
              <a:rPr lang="en-US" sz="1800" dirty="0">
                <a:solidFill>
                  <a:srgbClr val="FF0000"/>
                </a:solidFill>
                <a:latin typeface="Consolas" panose="020B0609020204030204" pitchFamily="49" charset="0"/>
              </a:rPr>
              <a:t>delete[] A;</a:t>
            </a:r>
          </a:p>
          <a:p>
            <a:pPr marL="0" indent="0">
              <a:buNone/>
            </a:pPr>
            <a:r>
              <a:rPr lang="en-US" sz="1800" dirty="0">
                <a:solidFill>
                  <a:srgbClr val="FF0000"/>
                </a:solidFill>
                <a:latin typeface="Consolas" panose="020B0609020204030204" pitchFamily="49" charset="0"/>
              </a:rPr>
              <a:t>A = NULL;</a:t>
            </a:r>
            <a:endParaRPr lang="en-PK" sz="1800" dirty="0">
              <a:solidFill>
                <a:srgbClr val="FF0000"/>
              </a:solidFill>
              <a:latin typeface="Consolas" panose="020B0609020204030204" pitchFamily="49" charset="0"/>
            </a:endParaRPr>
          </a:p>
          <a:p>
            <a:pPr marL="0" indent="0">
              <a:buNone/>
            </a:pPr>
            <a:r>
              <a:rPr lang="en-US" sz="1800" dirty="0">
                <a:solidFill>
                  <a:srgbClr val="0000FF"/>
                </a:solidFill>
                <a:latin typeface="Consolas" panose="020B0609020204030204" pitchFamily="49" charset="0"/>
              </a:rPr>
              <a:t>return</a:t>
            </a:r>
            <a:r>
              <a:rPr lang="en-US" sz="1800" dirty="0">
                <a:solidFill>
                  <a:srgbClr val="000000"/>
                </a:solidFill>
                <a:latin typeface="Consolas" panose="020B0609020204030204" pitchFamily="49" charset="0"/>
              </a:rPr>
              <a:t> 0;</a:t>
            </a:r>
          </a:p>
          <a:p>
            <a:pPr marL="0" indent="0">
              <a:buNone/>
            </a:pPr>
            <a:r>
              <a:rPr lang="en-PK" sz="18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7874829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39B605-510B-4536-A61B-F1BB14B53082}"/>
              </a:ext>
            </a:extLst>
          </p:cNvPr>
          <p:cNvSpPr>
            <a:spLocks noGrp="1"/>
          </p:cNvSpPr>
          <p:nvPr>
            <p:ph type="sldNum" sz="quarter" idx="12"/>
          </p:nvPr>
        </p:nvSpPr>
        <p:spPr/>
        <p:txBody>
          <a:bodyPr/>
          <a:lstStyle/>
          <a:p>
            <a:pPr>
              <a:defRPr/>
            </a:pPr>
            <a:fld id="{929B999A-5094-460F-9559-0C18CC090D3E}" type="slidenum">
              <a:rPr lang="en-US" altLang="en-US" smtClean="0"/>
              <a:pPr>
                <a:defRPr/>
              </a:pPr>
              <a:t>185</a:t>
            </a:fld>
            <a:endParaRPr lang="en-US" altLang="en-US"/>
          </a:p>
        </p:txBody>
      </p:sp>
      <p:sp>
        <p:nvSpPr>
          <p:cNvPr id="7" name="Content Placeholder 6">
            <a:extLst>
              <a:ext uri="{FF2B5EF4-FFF2-40B4-BE49-F238E27FC236}">
                <a16:creationId xmlns:a16="http://schemas.microsoft.com/office/drawing/2014/main" id="{24CB21EA-3D15-455D-BA4F-415BDDA43F44}"/>
              </a:ext>
            </a:extLst>
          </p:cNvPr>
          <p:cNvSpPr>
            <a:spLocks noGrp="1"/>
          </p:cNvSpPr>
          <p:nvPr>
            <p:ph idx="1"/>
          </p:nvPr>
        </p:nvSpPr>
        <p:spPr>
          <a:xfrm>
            <a:off x="2152650" y="381000"/>
            <a:ext cx="8210550" cy="5795963"/>
          </a:xfrm>
        </p:spPr>
        <p:txBody>
          <a:bodyPr>
            <a:normAutofit fontScale="92500" lnSpcReduction="10000"/>
          </a:bodyPr>
          <a:lstStyle/>
          <a:p>
            <a:pPr marL="0" indent="0">
              <a:buNone/>
            </a:pPr>
            <a:r>
              <a:rPr lang="en-US" sz="1800" dirty="0">
                <a:solidFill>
                  <a:srgbClr val="000000"/>
                </a:solidFill>
                <a:latin typeface="Consolas" panose="020B0609020204030204" pitchFamily="49" charset="0"/>
              </a:rPr>
              <a:t>Q2.Write the output of the following code[3 marks]</a:t>
            </a:r>
          </a:p>
          <a:p>
            <a:pPr marL="0" indent="0">
              <a:buNone/>
            </a:pP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funct</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x,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y,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*&amp; z)</a:t>
            </a:r>
          </a:p>
          <a:p>
            <a:pPr marL="0" indent="0">
              <a:buNone/>
            </a:pPr>
            <a:r>
              <a:rPr lang="en-PK"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z = x;</a:t>
            </a:r>
          </a:p>
          <a:p>
            <a:pPr marL="0" indent="0">
              <a:buNone/>
            </a:pPr>
            <a:r>
              <a:rPr lang="en-US" sz="1800" dirty="0">
                <a:solidFill>
                  <a:srgbClr val="000000"/>
                </a:solidFill>
                <a:latin typeface="Consolas" panose="020B0609020204030204" pitchFamily="49" charset="0"/>
              </a:rPr>
              <a:t>x = y;</a:t>
            </a:r>
          </a:p>
          <a:p>
            <a:pPr marL="0" indent="0">
              <a:buNone/>
            </a:pPr>
            <a:r>
              <a:rPr lang="en-US" sz="1800" dirty="0">
                <a:solidFill>
                  <a:srgbClr val="000000"/>
                </a:solidFill>
                <a:latin typeface="Consolas" panose="020B0609020204030204" pitchFamily="49" charset="0"/>
              </a:rPr>
              <a:t>*x = 200;</a:t>
            </a:r>
          </a:p>
          <a:p>
            <a:pPr marL="0" indent="0">
              <a:buNone/>
            </a:pPr>
            <a:r>
              <a:rPr lang="en-PK" sz="1800" dirty="0">
                <a:solidFill>
                  <a:srgbClr val="000000"/>
                </a:solidFill>
                <a:latin typeface="Consolas" panose="020B0609020204030204" pitchFamily="49" charset="0"/>
              </a:rPr>
              <a:t>}</a:t>
            </a:r>
          </a:p>
          <a:p>
            <a:pPr marL="0"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main() {</a:t>
            </a:r>
          </a:p>
          <a:p>
            <a:pPr marL="0"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a:t>
            </a:r>
            <a:r>
              <a:rPr lang="en-US" sz="1800" dirty="0">
                <a:solidFill>
                  <a:srgbClr val="000000"/>
                </a:solidFill>
                <a:latin typeface="Consolas" panose="020B0609020204030204" pitchFamily="49" charset="0"/>
              </a:rPr>
              <a:t> = 10;</a:t>
            </a:r>
          </a:p>
          <a:p>
            <a:pPr marL="0"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j = 20;</a:t>
            </a:r>
          </a:p>
          <a:p>
            <a:pPr marL="0" indent="0">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p = &amp;j;</a:t>
            </a:r>
          </a:p>
          <a:p>
            <a:pPr marL="0" indent="0">
              <a:buNone/>
            </a:pPr>
            <a:r>
              <a:rPr lang="en-US" sz="1800" dirty="0" err="1">
                <a:solidFill>
                  <a:srgbClr val="000000"/>
                </a:solidFill>
                <a:latin typeface="Consolas" panose="020B0609020204030204" pitchFamily="49" charset="0"/>
              </a:rPr>
              <a:t>funct</a:t>
            </a:r>
            <a:r>
              <a:rPr lang="en-US" sz="1800" dirty="0">
                <a:solidFill>
                  <a:srgbClr val="000000"/>
                </a:solidFill>
                <a:latin typeface="Consolas" panose="020B0609020204030204" pitchFamily="49" charset="0"/>
              </a:rPr>
              <a:t>(&amp;</a:t>
            </a:r>
            <a:r>
              <a:rPr lang="en-US" sz="1800" dirty="0" err="1">
                <a:solidFill>
                  <a:srgbClr val="000000"/>
                </a:solidFill>
                <a:latin typeface="Consolas" panose="020B0609020204030204" pitchFamily="49" charset="0"/>
              </a:rPr>
              <a:t>i</a:t>
            </a:r>
            <a:r>
              <a:rPr lang="en-US" sz="1800" dirty="0">
                <a:solidFill>
                  <a:srgbClr val="000000"/>
                </a:solidFill>
                <a:latin typeface="Consolas" panose="020B0609020204030204" pitchFamily="49" charset="0"/>
              </a:rPr>
              <a:t>, &amp;j, p);</a:t>
            </a:r>
          </a:p>
          <a:p>
            <a:pPr marL="0" indent="0">
              <a:buNone/>
            </a:pPr>
            <a:r>
              <a:rPr lang="en-US" sz="1800" dirty="0" err="1">
                <a:solidFill>
                  <a:srgbClr val="000000"/>
                </a:solidFill>
                <a:latin typeface="Consolas" panose="020B0609020204030204" pitchFamily="49" charset="0"/>
              </a:rPr>
              <a:t>cout</a:t>
            </a:r>
            <a:r>
              <a:rPr lang="en-US" sz="1800" dirty="0">
                <a:solidFill>
                  <a:srgbClr val="000000"/>
                </a:solidFill>
                <a:latin typeface="Consolas" panose="020B0609020204030204" pitchFamily="49" charset="0"/>
              </a:rPr>
              <a:t> &lt;&lt; </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i</a:t>
            </a:r>
            <a:r>
              <a:rPr lang="en-US" sz="1800" dirty="0">
                <a:solidFill>
                  <a:srgbClr val="A31515"/>
                </a:solidFill>
                <a:latin typeface="Consolas" panose="020B0609020204030204" pitchFamily="49" charset="0"/>
              </a:rPr>
              <a:t> is = "</a:t>
            </a:r>
            <a:r>
              <a:rPr lang="en-US" sz="1800" dirty="0">
                <a:solidFill>
                  <a:srgbClr val="000000"/>
                </a:solidFill>
                <a:latin typeface="Consolas" panose="020B0609020204030204" pitchFamily="49" charset="0"/>
              </a:rPr>
              <a:t> &lt;&lt; </a:t>
            </a:r>
            <a:r>
              <a:rPr lang="en-US" sz="1800" dirty="0" err="1">
                <a:solidFill>
                  <a:srgbClr val="000000"/>
                </a:solidFill>
                <a:latin typeface="Consolas" panose="020B0609020204030204" pitchFamily="49" charset="0"/>
              </a:rPr>
              <a:t>i</a:t>
            </a:r>
            <a:r>
              <a:rPr lang="en-US" sz="1800" dirty="0">
                <a:solidFill>
                  <a:srgbClr val="000000"/>
                </a:solidFill>
                <a:latin typeface="Consolas" panose="020B0609020204030204" pitchFamily="49" charset="0"/>
              </a:rPr>
              <a:t> &lt;&lt; </a:t>
            </a:r>
            <a:r>
              <a:rPr lang="en-US" sz="1800" dirty="0" err="1">
                <a:solidFill>
                  <a:srgbClr val="000000"/>
                </a:solidFill>
                <a:latin typeface="Consolas" panose="020B0609020204030204" pitchFamily="49" charset="0"/>
              </a:rPr>
              <a:t>endl</a:t>
            </a:r>
            <a:r>
              <a:rPr lang="en-US" sz="1800" dirty="0">
                <a:solidFill>
                  <a:srgbClr val="000000"/>
                </a:solidFill>
                <a:latin typeface="Consolas" panose="020B0609020204030204" pitchFamily="49" charset="0"/>
              </a:rPr>
              <a:t>;</a:t>
            </a:r>
            <a:r>
              <a:rPr lang="en-US" sz="1800" dirty="0">
                <a:solidFill>
                  <a:srgbClr val="008000"/>
                </a:solidFill>
                <a:latin typeface="Consolas" panose="020B0609020204030204" pitchFamily="49" charset="0"/>
              </a:rPr>
              <a:t>// write your output here: </a:t>
            </a:r>
            <a:r>
              <a:rPr lang="en-US" sz="1800" dirty="0">
                <a:solidFill>
                  <a:srgbClr val="FF0000"/>
                </a:solidFill>
                <a:latin typeface="Consolas" panose="020B0609020204030204" pitchFamily="49" charset="0"/>
              </a:rPr>
              <a:t>10</a:t>
            </a:r>
          </a:p>
          <a:p>
            <a:pPr marL="0" indent="0">
              <a:buNone/>
            </a:pPr>
            <a:r>
              <a:rPr lang="en-US" sz="1800" dirty="0" err="1">
                <a:solidFill>
                  <a:srgbClr val="000000"/>
                </a:solidFill>
                <a:latin typeface="Consolas" panose="020B0609020204030204" pitchFamily="49" charset="0"/>
              </a:rPr>
              <a:t>cout</a:t>
            </a:r>
            <a:r>
              <a:rPr lang="en-US" sz="1800" dirty="0">
                <a:solidFill>
                  <a:srgbClr val="000000"/>
                </a:solidFill>
                <a:latin typeface="Consolas" panose="020B0609020204030204" pitchFamily="49" charset="0"/>
              </a:rPr>
              <a:t> &lt;&lt; </a:t>
            </a:r>
            <a:r>
              <a:rPr lang="en-US" sz="1800" dirty="0">
                <a:solidFill>
                  <a:srgbClr val="A31515"/>
                </a:solidFill>
                <a:latin typeface="Consolas" panose="020B0609020204030204" pitchFamily="49" charset="0"/>
              </a:rPr>
              <a:t>"j is = "</a:t>
            </a:r>
            <a:r>
              <a:rPr lang="en-US" sz="1800" dirty="0">
                <a:solidFill>
                  <a:srgbClr val="000000"/>
                </a:solidFill>
                <a:latin typeface="Consolas" panose="020B0609020204030204" pitchFamily="49" charset="0"/>
              </a:rPr>
              <a:t> &lt;&lt; j &lt;&lt; </a:t>
            </a:r>
            <a:r>
              <a:rPr lang="en-US" sz="1800" dirty="0" err="1">
                <a:solidFill>
                  <a:srgbClr val="000000"/>
                </a:solidFill>
                <a:latin typeface="Consolas" panose="020B0609020204030204" pitchFamily="49" charset="0"/>
              </a:rPr>
              <a:t>endl</a:t>
            </a:r>
            <a:r>
              <a:rPr lang="en-US" sz="1800" dirty="0">
                <a:solidFill>
                  <a:srgbClr val="000000"/>
                </a:solidFill>
                <a:latin typeface="Consolas" panose="020B0609020204030204" pitchFamily="49" charset="0"/>
              </a:rPr>
              <a:t>;</a:t>
            </a:r>
            <a:r>
              <a:rPr lang="en-US" sz="1800" dirty="0">
                <a:solidFill>
                  <a:srgbClr val="008000"/>
                </a:solidFill>
                <a:latin typeface="Consolas" panose="020B0609020204030204" pitchFamily="49" charset="0"/>
              </a:rPr>
              <a:t>// write your output here: </a:t>
            </a:r>
            <a:r>
              <a:rPr lang="en-US" sz="1800" dirty="0">
                <a:solidFill>
                  <a:srgbClr val="FF0000"/>
                </a:solidFill>
                <a:latin typeface="Consolas" panose="020B0609020204030204" pitchFamily="49" charset="0"/>
              </a:rPr>
              <a:t>200</a:t>
            </a:r>
          </a:p>
          <a:p>
            <a:pPr marL="0" indent="0">
              <a:buNone/>
            </a:pPr>
            <a:r>
              <a:rPr lang="en-US" sz="1800" dirty="0" err="1">
                <a:solidFill>
                  <a:srgbClr val="000000"/>
                </a:solidFill>
                <a:latin typeface="Consolas" panose="020B0609020204030204" pitchFamily="49" charset="0"/>
              </a:rPr>
              <a:t>cout</a:t>
            </a:r>
            <a:r>
              <a:rPr lang="en-US" sz="1800" dirty="0">
                <a:solidFill>
                  <a:srgbClr val="000000"/>
                </a:solidFill>
                <a:latin typeface="Consolas" panose="020B0609020204030204" pitchFamily="49" charset="0"/>
              </a:rPr>
              <a:t> &lt;&lt; </a:t>
            </a:r>
            <a:r>
              <a:rPr lang="en-US" sz="1800" dirty="0">
                <a:solidFill>
                  <a:srgbClr val="A31515"/>
                </a:solidFill>
                <a:latin typeface="Consolas" panose="020B0609020204030204" pitchFamily="49" charset="0"/>
              </a:rPr>
              <a:t>"p is = "</a:t>
            </a:r>
            <a:r>
              <a:rPr lang="en-US" sz="1800" dirty="0">
                <a:solidFill>
                  <a:srgbClr val="000000"/>
                </a:solidFill>
                <a:latin typeface="Consolas" panose="020B0609020204030204" pitchFamily="49" charset="0"/>
              </a:rPr>
              <a:t> &lt;&lt; --(*p) &lt;&lt; </a:t>
            </a:r>
            <a:r>
              <a:rPr lang="en-US" sz="1800" dirty="0" err="1">
                <a:solidFill>
                  <a:srgbClr val="000000"/>
                </a:solidFill>
                <a:latin typeface="Consolas" panose="020B0609020204030204" pitchFamily="49" charset="0"/>
              </a:rPr>
              <a:t>endl</a:t>
            </a:r>
            <a:r>
              <a:rPr lang="en-US" sz="1800" dirty="0">
                <a:solidFill>
                  <a:srgbClr val="000000"/>
                </a:solidFill>
                <a:latin typeface="Consolas" panose="020B0609020204030204" pitchFamily="49" charset="0"/>
              </a:rPr>
              <a:t>;</a:t>
            </a:r>
            <a:r>
              <a:rPr lang="en-US" sz="1800" dirty="0">
                <a:solidFill>
                  <a:srgbClr val="008000"/>
                </a:solidFill>
                <a:latin typeface="Consolas" panose="020B0609020204030204" pitchFamily="49" charset="0"/>
              </a:rPr>
              <a:t>// write your output here: </a:t>
            </a:r>
            <a:r>
              <a:rPr lang="en-US" sz="1800" dirty="0">
                <a:solidFill>
                  <a:srgbClr val="FF0000"/>
                </a:solidFill>
                <a:latin typeface="Consolas" panose="020B0609020204030204" pitchFamily="49" charset="0"/>
              </a:rPr>
              <a:t>9</a:t>
            </a:r>
          </a:p>
          <a:p>
            <a:pPr marL="0" indent="0">
              <a:buNone/>
            </a:pPr>
            <a:r>
              <a:rPr lang="en-PK" sz="1800" dirty="0">
                <a:solidFill>
                  <a:srgbClr val="000000"/>
                </a:solidFill>
                <a:latin typeface="Consolas" panose="020B0609020204030204" pitchFamily="49" charset="0"/>
              </a:rPr>
              <a:t>}</a:t>
            </a:r>
            <a:endParaRPr lang="en-PK" dirty="0"/>
          </a:p>
        </p:txBody>
      </p:sp>
    </p:spTree>
    <p:extLst>
      <p:ext uri="{BB962C8B-B14F-4D97-AF65-F5344CB8AC3E}">
        <p14:creationId xmlns:p14="http://schemas.microsoft.com/office/powerpoint/2010/main" val="40561401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39B605-510B-4536-A61B-F1BB14B53082}"/>
              </a:ext>
            </a:extLst>
          </p:cNvPr>
          <p:cNvSpPr>
            <a:spLocks noGrp="1"/>
          </p:cNvSpPr>
          <p:nvPr>
            <p:ph type="sldNum" sz="quarter" idx="12"/>
          </p:nvPr>
        </p:nvSpPr>
        <p:spPr/>
        <p:txBody>
          <a:bodyPr/>
          <a:lstStyle/>
          <a:p>
            <a:pPr>
              <a:defRPr/>
            </a:pPr>
            <a:fld id="{929B999A-5094-460F-9559-0C18CC090D3E}" type="slidenum">
              <a:rPr lang="en-US" altLang="en-US" smtClean="0"/>
              <a:pPr>
                <a:defRPr/>
              </a:pPr>
              <a:t>186</a:t>
            </a:fld>
            <a:endParaRPr lang="en-US" altLang="en-US"/>
          </a:p>
        </p:txBody>
      </p:sp>
      <p:sp>
        <p:nvSpPr>
          <p:cNvPr id="7" name="Content Placeholder 6">
            <a:extLst>
              <a:ext uri="{FF2B5EF4-FFF2-40B4-BE49-F238E27FC236}">
                <a16:creationId xmlns:a16="http://schemas.microsoft.com/office/drawing/2014/main" id="{24CB21EA-3D15-455D-BA4F-415BDDA43F44}"/>
              </a:ext>
            </a:extLst>
          </p:cNvPr>
          <p:cNvSpPr>
            <a:spLocks noGrp="1"/>
          </p:cNvSpPr>
          <p:nvPr>
            <p:ph idx="1"/>
          </p:nvPr>
        </p:nvSpPr>
        <p:spPr>
          <a:xfrm>
            <a:off x="1752600" y="136526"/>
            <a:ext cx="8686800" cy="5959475"/>
          </a:xfrm>
        </p:spPr>
        <p:txBody>
          <a:bodyPr>
            <a:normAutofit fontScale="85000" lnSpcReduction="20000"/>
          </a:bodyPr>
          <a:lstStyle/>
          <a:p>
            <a:pPr marL="0" indent="0">
              <a:lnSpc>
                <a:spcPct val="107000"/>
              </a:lnSpc>
              <a:spcAft>
                <a:spcPts val="800"/>
              </a:spcAft>
              <a:buNone/>
            </a:pPr>
            <a:r>
              <a:rPr lang="en-PK" sz="1800" b="1" dirty="0">
                <a:latin typeface="Consolas" panose="020B0609020204030204" pitchFamily="49" charset="0"/>
                <a:ea typeface="Calibri" panose="020F0502020204030204" pitchFamily="34" charset="0"/>
                <a:cs typeface="Arial" panose="020B0604020202020204" pitchFamily="34" charset="0"/>
              </a:rPr>
              <a:t>(a) Given the following code snippet, create a pointer to the given pointer (</a:t>
            </a:r>
            <a:r>
              <a:rPr lang="en-PK" sz="1800" b="1" dirty="0" err="1">
                <a:latin typeface="Consolas" panose="020B0609020204030204" pitchFamily="49" charset="0"/>
                <a:ea typeface="Calibri" panose="020F0502020204030204" pitchFamily="34" charset="0"/>
                <a:cs typeface="Arial" panose="020B0604020202020204" pitchFamily="34" charset="0"/>
              </a:rPr>
              <a:t>ptr</a:t>
            </a:r>
            <a:r>
              <a:rPr lang="en-PK" sz="1800" b="1" dirty="0">
                <a:latin typeface="Consolas" panose="020B0609020204030204" pitchFamily="49" charset="0"/>
                <a:ea typeface="Calibri" panose="020F0502020204030204" pitchFamily="34" charset="0"/>
                <a:cs typeface="Arial" panose="020B0604020202020204" pitchFamily="34" charset="0"/>
              </a:rPr>
              <a:t>) named </a:t>
            </a:r>
            <a:r>
              <a:rPr lang="en-PK" sz="1800" b="1" dirty="0" err="1">
                <a:latin typeface="Consolas" panose="020B0609020204030204" pitchFamily="49" charset="0"/>
                <a:ea typeface="Calibri" panose="020F0502020204030204" pitchFamily="34" charset="0"/>
                <a:cs typeface="Arial" panose="020B0604020202020204" pitchFamily="34" charset="0"/>
              </a:rPr>
              <a:t>ptr_to_ptr</a:t>
            </a:r>
            <a:r>
              <a:rPr lang="en-PK" sz="1800" b="1" dirty="0">
                <a:latin typeface="Consolas" panose="020B0609020204030204" pitchFamily="49" charset="0"/>
                <a:ea typeface="Calibri" panose="020F0502020204030204" pitchFamily="34" charset="0"/>
                <a:cs typeface="Arial" panose="020B0604020202020204" pitchFamily="34" charset="0"/>
              </a:rPr>
              <a:t>, then print the value stored in variable ‘x’ using this newly created </a:t>
            </a:r>
            <a:r>
              <a:rPr lang="en-PK" sz="1800" b="1" dirty="0" err="1">
                <a:latin typeface="Consolas" panose="020B0609020204030204" pitchFamily="49" charset="0"/>
                <a:ea typeface="Calibri" panose="020F0502020204030204" pitchFamily="34" charset="0"/>
                <a:cs typeface="Arial" panose="020B0604020202020204" pitchFamily="34" charset="0"/>
              </a:rPr>
              <a:t>ptr_to_ptr</a:t>
            </a:r>
            <a:r>
              <a:rPr lang="en-PK" sz="1800" b="1" dirty="0">
                <a:latin typeface="Consolas" panose="020B0609020204030204" pitchFamily="49" charset="0"/>
                <a:ea typeface="Calibri" panose="020F0502020204030204" pitchFamily="34" charset="0"/>
                <a:cs typeface="Arial" panose="020B0604020202020204" pitchFamily="34" charset="0"/>
              </a:rPr>
              <a:t>: [1 Mark]</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int x = 10;</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int* </a:t>
            </a:r>
            <a:r>
              <a:rPr lang="en-PK" sz="1800" dirty="0" err="1">
                <a:latin typeface="Consolas" panose="020B0609020204030204" pitchFamily="49" charset="0"/>
                <a:ea typeface="Calibri" panose="020F0502020204030204" pitchFamily="34" charset="0"/>
                <a:cs typeface="Arial" panose="020B0604020202020204" pitchFamily="34" charset="0"/>
              </a:rPr>
              <a:t>ptr</a:t>
            </a:r>
            <a:r>
              <a:rPr lang="en-PK" sz="1800" dirty="0">
                <a:latin typeface="Consolas" panose="020B0609020204030204" pitchFamily="49" charset="0"/>
                <a:ea typeface="Calibri" panose="020F0502020204030204" pitchFamily="34" charset="0"/>
                <a:cs typeface="Arial" panose="020B0604020202020204" pitchFamily="34" charset="0"/>
              </a:rPr>
              <a:t> = &amp;x;</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solidFill>
                  <a:srgbClr val="FF0000"/>
                </a:solidFill>
                <a:latin typeface="Consolas" panose="020B0609020204030204" pitchFamily="49" charset="0"/>
                <a:ea typeface="Calibri" panose="020F0502020204030204" pitchFamily="34" charset="0"/>
                <a:cs typeface="Arial" panose="020B0604020202020204" pitchFamily="34" charset="0"/>
              </a:rPr>
              <a:t>int **</a:t>
            </a:r>
            <a:r>
              <a:rPr lang="en-US" sz="1800" dirty="0" err="1">
                <a:solidFill>
                  <a:srgbClr val="FF0000"/>
                </a:solidFill>
                <a:latin typeface="Consolas" panose="020B0609020204030204" pitchFamily="49" charset="0"/>
                <a:ea typeface="Calibri" panose="020F0502020204030204" pitchFamily="34" charset="0"/>
                <a:cs typeface="Arial" panose="020B0604020202020204" pitchFamily="34" charset="0"/>
              </a:rPr>
              <a:t>ptr_to_ptr</a:t>
            </a:r>
            <a:r>
              <a:rPr lang="en-US" sz="1800" dirty="0">
                <a:solidFill>
                  <a:srgbClr val="FF0000"/>
                </a:solidFill>
                <a:latin typeface="Consolas" panose="020B0609020204030204" pitchFamily="49" charset="0"/>
                <a:ea typeface="Calibri" panose="020F0502020204030204" pitchFamily="34" charset="0"/>
                <a:cs typeface="Arial" panose="020B0604020202020204" pitchFamily="34" charset="0"/>
              </a:rPr>
              <a:t>=&amp;</a:t>
            </a:r>
            <a:r>
              <a:rPr lang="en-US" sz="1800" dirty="0" err="1">
                <a:solidFill>
                  <a:srgbClr val="FF0000"/>
                </a:solidFill>
                <a:latin typeface="Consolas" panose="020B0609020204030204" pitchFamily="49" charset="0"/>
                <a:ea typeface="Calibri" panose="020F0502020204030204" pitchFamily="34" charset="0"/>
                <a:cs typeface="Arial" panose="020B0604020202020204" pitchFamily="34" charset="0"/>
              </a:rPr>
              <a:t>ptr</a:t>
            </a:r>
            <a:r>
              <a:rPr lang="en-US" sz="1800" dirty="0">
                <a:solidFill>
                  <a:srgbClr val="FF0000"/>
                </a:solidFill>
                <a:latin typeface="Consolas" panose="020B0609020204030204" pitchFamily="49" charset="0"/>
                <a:ea typeface="Calibri" panose="020F0502020204030204" pitchFamily="34" charset="0"/>
                <a:cs typeface="Arial" panose="020B0604020202020204" pitchFamily="34" charset="0"/>
              </a:rPr>
              <a:t>;</a:t>
            </a:r>
          </a:p>
          <a:p>
            <a:pPr marL="0" indent="0">
              <a:lnSpc>
                <a:spcPct val="107000"/>
              </a:lnSpc>
              <a:spcAft>
                <a:spcPts val="800"/>
              </a:spcAft>
              <a:buNone/>
            </a:pPr>
            <a:r>
              <a:rPr lang="en-US" sz="1800" dirty="0" err="1">
                <a:solidFill>
                  <a:srgbClr val="FF0000"/>
                </a:solidFill>
                <a:latin typeface="Consolas" panose="020B0609020204030204" pitchFamily="49" charset="0"/>
                <a:ea typeface="Calibri" panose="020F0502020204030204" pitchFamily="34" charset="0"/>
                <a:cs typeface="Arial" panose="020B0604020202020204" pitchFamily="34" charset="0"/>
              </a:rPr>
              <a:t>cout</a:t>
            </a:r>
            <a:r>
              <a:rPr lang="en-US" sz="1800" dirty="0">
                <a:solidFill>
                  <a:srgbClr val="FF0000"/>
                </a:solidFill>
                <a:latin typeface="Consolas" panose="020B0609020204030204" pitchFamily="49" charset="0"/>
                <a:ea typeface="Calibri" panose="020F0502020204030204" pitchFamily="34" charset="0"/>
                <a:cs typeface="Arial" panose="020B0604020202020204" pitchFamily="34" charset="0"/>
              </a:rPr>
              <a:t>&lt;&lt;**</a:t>
            </a:r>
            <a:r>
              <a:rPr lang="en-US" sz="1800" dirty="0" err="1">
                <a:solidFill>
                  <a:srgbClr val="FF0000"/>
                </a:solidFill>
                <a:latin typeface="Consolas" panose="020B0609020204030204" pitchFamily="49" charset="0"/>
                <a:ea typeface="Calibri" panose="020F0502020204030204" pitchFamily="34" charset="0"/>
                <a:cs typeface="Arial" panose="020B0604020202020204" pitchFamily="34" charset="0"/>
              </a:rPr>
              <a:t>ptr_to_ptr</a:t>
            </a:r>
            <a:r>
              <a:rPr lang="en-US" sz="1800" dirty="0">
                <a:solidFill>
                  <a:srgbClr val="FF0000"/>
                </a:solidFill>
                <a:latin typeface="Consolas" panose="020B0609020204030204" pitchFamily="49" charset="0"/>
                <a:ea typeface="Calibri" panose="020F0502020204030204" pitchFamily="34" charset="0"/>
                <a:cs typeface="Arial" panose="020B0604020202020204" pitchFamily="34" charset="0"/>
              </a:rPr>
              <a:t>;</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b="1" dirty="0">
                <a:latin typeface="Consolas" panose="020B0609020204030204" pitchFamily="49" charset="0"/>
                <a:ea typeface="Calibri" panose="020F0502020204030204" pitchFamily="34" charset="0"/>
                <a:cs typeface="Arial" panose="020B0604020202020204" pitchFamily="34" charset="0"/>
              </a:rPr>
              <a:t>(b) Given the following code snippet, what will be the output? [1 Marks]</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int x = 100;</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int y = 200;</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int *p = &amp;x, *q = &amp;y;</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p = q;</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err="1">
                <a:latin typeface="Consolas" panose="020B0609020204030204" pitchFamily="49" charset="0"/>
                <a:ea typeface="Calibri" panose="020F0502020204030204" pitchFamily="34" charset="0"/>
                <a:cs typeface="Arial" panose="020B0604020202020204" pitchFamily="34" charset="0"/>
              </a:rPr>
              <a:t>cout</a:t>
            </a:r>
            <a:r>
              <a:rPr lang="en-PK" sz="1800" dirty="0">
                <a:latin typeface="Consolas" panose="020B0609020204030204" pitchFamily="49" charset="0"/>
                <a:ea typeface="Calibri" panose="020F0502020204030204" pitchFamily="34" charset="0"/>
                <a:cs typeface="Arial" panose="020B0604020202020204" pitchFamily="34" charset="0"/>
              </a:rPr>
              <a:t>&lt;&lt;*p;</a:t>
            </a:r>
            <a:r>
              <a:rPr lang="en-US" sz="1800" dirty="0">
                <a:latin typeface="Consolas" panose="020B0609020204030204" pitchFamily="49" charset="0"/>
                <a:ea typeface="Calibri" panose="020F0502020204030204" pitchFamily="34" charset="0"/>
                <a:cs typeface="Arial" panose="020B0604020202020204" pitchFamily="34" charset="0"/>
              </a:rPr>
              <a:t>	</a:t>
            </a:r>
            <a:r>
              <a:rPr lang="en-US" sz="1800" dirty="0">
                <a:solidFill>
                  <a:srgbClr val="FF0000"/>
                </a:solidFill>
                <a:latin typeface="Consolas" panose="020B0609020204030204" pitchFamily="49" charset="0"/>
                <a:ea typeface="Calibri" panose="020F0502020204030204" pitchFamily="34" charset="0"/>
                <a:cs typeface="Arial" panose="020B0604020202020204" pitchFamily="34" charset="0"/>
              </a:rPr>
              <a:t>200</a:t>
            </a:r>
            <a:endParaRPr lang="en-PK" sz="1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 </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 </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PK" dirty="0"/>
          </a:p>
        </p:txBody>
      </p:sp>
    </p:spTree>
    <p:extLst>
      <p:ext uri="{BB962C8B-B14F-4D97-AF65-F5344CB8AC3E}">
        <p14:creationId xmlns:p14="http://schemas.microsoft.com/office/powerpoint/2010/main" val="7105479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39B605-510B-4536-A61B-F1BB14B53082}"/>
              </a:ext>
            </a:extLst>
          </p:cNvPr>
          <p:cNvSpPr>
            <a:spLocks noGrp="1"/>
          </p:cNvSpPr>
          <p:nvPr>
            <p:ph type="sldNum" sz="quarter" idx="12"/>
          </p:nvPr>
        </p:nvSpPr>
        <p:spPr/>
        <p:txBody>
          <a:bodyPr/>
          <a:lstStyle/>
          <a:p>
            <a:pPr>
              <a:defRPr/>
            </a:pPr>
            <a:fld id="{929B999A-5094-460F-9559-0C18CC090D3E}" type="slidenum">
              <a:rPr lang="en-US" altLang="en-US" smtClean="0"/>
              <a:pPr>
                <a:defRPr/>
              </a:pPr>
              <a:t>187</a:t>
            </a:fld>
            <a:endParaRPr lang="en-US" altLang="en-US"/>
          </a:p>
        </p:txBody>
      </p:sp>
      <p:sp>
        <p:nvSpPr>
          <p:cNvPr id="7" name="Content Placeholder 6">
            <a:extLst>
              <a:ext uri="{FF2B5EF4-FFF2-40B4-BE49-F238E27FC236}">
                <a16:creationId xmlns:a16="http://schemas.microsoft.com/office/drawing/2014/main" id="{24CB21EA-3D15-455D-BA4F-415BDDA43F44}"/>
              </a:ext>
            </a:extLst>
          </p:cNvPr>
          <p:cNvSpPr>
            <a:spLocks noGrp="1"/>
          </p:cNvSpPr>
          <p:nvPr>
            <p:ph idx="1"/>
          </p:nvPr>
        </p:nvSpPr>
        <p:spPr>
          <a:xfrm>
            <a:off x="1752600" y="914400"/>
            <a:ext cx="8686800" cy="5181600"/>
          </a:xfrm>
        </p:spPr>
        <p:txBody>
          <a:bodyPr>
            <a:normAutofit lnSpcReduction="10000"/>
          </a:bodyPr>
          <a:lstStyle/>
          <a:p>
            <a:pPr marL="0" indent="0">
              <a:lnSpc>
                <a:spcPct val="107000"/>
              </a:lnSpc>
              <a:spcAft>
                <a:spcPts val="800"/>
              </a:spcAft>
              <a:buNone/>
            </a:pPr>
            <a:r>
              <a:rPr lang="en-PK" sz="1800" b="1" dirty="0">
                <a:latin typeface="Consolas" panose="020B0609020204030204" pitchFamily="49" charset="0"/>
                <a:ea typeface="Calibri" panose="020F0502020204030204" pitchFamily="34" charset="0"/>
                <a:cs typeface="Arial" panose="020B0604020202020204" pitchFamily="34" charset="0"/>
              </a:rPr>
              <a:t>(c) Given the following code snippet, what will be the output? [</a:t>
            </a:r>
            <a:r>
              <a:rPr lang="en-US" sz="1800" b="1" dirty="0">
                <a:latin typeface="Consolas" panose="020B0609020204030204" pitchFamily="49" charset="0"/>
                <a:ea typeface="Calibri" panose="020F0502020204030204" pitchFamily="34" charset="0"/>
                <a:cs typeface="Arial" panose="020B0604020202020204" pitchFamily="34" charset="0"/>
              </a:rPr>
              <a:t>1</a:t>
            </a:r>
            <a:r>
              <a:rPr lang="en-PK" sz="1800" b="1" dirty="0">
                <a:latin typeface="Consolas" panose="020B0609020204030204" pitchFamily="49" charset="0"/>
                <a:ea typeface="Calibri" panose="020F0502020204030204" pitchFamily="34" charset="0"/>
                <a:cs typeface="Arial" panose="020B0604020202020204" pitchFamily="34" charset="0"/>
              </a:rPr>
              <a:t> Marks]</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char </a:t>
            </a:r>
            <a:r>
              <a:rPr lang="en-PK" sz="1800" dirty="0" err="1">
                <a:latin typeface="Consolas" panose="020B0609020204030204" pitchFamily="49" charset="0"/>
                <a:ea typeface="Calibri" panose="020F0502020204030204" pitchFamily="34" charset="0"/>
                <a:cs typeface="Arial" panose="020B0604020202020204" pitchFamily="34" charset="0"/>
              </a:rPr>
              <a:t>arr</a:t>
            </a:r>
            <a:r>
              <a:rPr lang="en-PK" sz="1800" dirty="0">
                <a:latin typeface="Consolas" panose="020B0609020204030204" pitchFamily="49" charset="0"/>
                <a:ea typeface="Calibri" panose="020F0502020204030204" pitchFamily="34" charset="0"/>
                <a:cs typeface="Arial" panose="020B0604020202020204" pitchFamily="34" charset="0"/>
              </a:rPr>
              <a:t>[20];</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int </a:t>
            </a:r>
            <a:r>
              <a:rPr lang="en-PK" sz="1800" dirty="0" err="1">
                <a:latin typeface="Consolas" panose="020B0609020204030204" pitchFamily="49" charset="0"/>
                <a:ea typeface="Calibri" panose="020F0502020204030204" pitchFamily="34" charset="0"/>
                <a:cs typeface="Arial" panose="020B0604020202020204" pitchFamily="34" charset="0"/>
              </a:rPr>
              <a:t>i</a:t>
            </a:r>
            <a:r>
              <a:rPr lang="en-PK" sz="1800" dirty="0">
                <a:latin typeface="Consolas" panose="020B0609020204030204" pitchFamily="49" charset="0"/>
                <a:ea typeface="Calibri" panose="020F0502020204030204" pitchFamily="34" charset="0"/>
                <a:cs typeface="Arial" panose="020B0604020202020204" pitchFamily="34" charset="0"/>
              </a:rPr>
              <a:t>;</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for ( </a:t>
            </a:r>
            <a:r>
              <a:rPr lang="en-PK" sz="1800" dirty="0" err="1">
                <a:latin typeface="Consolas" panose="020B0609020204030204" pitchFamily="49" charset="0"/>
                <a:ea typeface="Calibri" panose="020F0502020204030204" pitchFamily="34" charset="0"/>
                <a:cs typeface="Arial" panose="020B0604020202020204" pitchFamily="34" charset="0"/>
              </a:rPr>
              <a:t>i</a:t>
            </a:r>
            <a:r>
              <a:rPr lang="en-PK" sz="1800" dirty="0">
                <a:latin typeface="Consolas" panose="020B0609020204030204" pitchFamily="49" charset="0"/>
                <a:ea typeface="Calibri" panose="020F0502020204030204" pitchFamily="34" charset="0"/>
                <a:cs typeface="Arial" panose="020B0604020202020204" pitchFamily="34" charset="0"/>
              </a:rPr>
              <a:t> = 0; </a:t>
            </a:r>
            <a:r>
              <a:rPr lang="en-PK" sz="1800" dirty="0" err="1">
                <a:latin typeface="Consolas" panose="020B0609020204030204" pitchFamily="49" charset="0"/>
                <a:ea typeface="Calibri" panose="020F0502020204030204" pitchFamily="34" charset="0"/>
                <a:cs typeface="Arial" panose="020B0604020202020204" pitchFamily="34" charset="0"/>
              </a:rPr>
              <a:t>i</a:t>
            </a:r>
            <a:r>
              <a:rPr lang="en-PK" sz="1800" dirty="0">
                <a:latin typeface="Consolas" panose="020B0609020204030204" pitchFamily="49" charset="0"/>
                <a:ea typeface="Calibri" panose="020F0502020204030204" pitchFamily="34" charset="0"/>
                <a:cs typeface="Arial" panose="020B0604020202020204" pitchFamily="34" charset="0"/>
              </a:rPr>
              <a:t> &lt; 10; </a:t>
            </a:r>
            <a:r>
              <a:rPr lang="en-PK" sz="1800" dirty="0" err="1">
                <a:latin typeface="Consolas" panose="020B0609020204030204" pitchFamily="49" charset="0"/>
                <a:ea typeface="Calibri" panose="020F0502020204030204" pitchFamily="34" charset="0"/>
                <a:cs typeface="Arial" panose="020B0604020202020204" pitchFamily="34" charset="0"/>
              </a:rPr>
              <a:t>i</a:t>
            </a:r>
            <a:r>
              <a:rPr lang="en-PK" sz="1800" dirty="0">
                <a:latin typeface="Consolas" panose="020B0609020204030204" pitchFamily="49" charset="0"/>
                <a:ea typeface="Calibri" panose="020F0502020204030204" pitchFamily="34" charset="0"/>
                <a:cs typeface="Arial" panose="020B0604020202020204" pitchFamily="34" charset="0"/>
              </a:rPr>
              <a:t>++ )</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latin typeface="Consolas" panose="020B0609020204030204" pitchFamily="49" charset="0"/>
                <a:ea typeface="Calibri" panose="020F0502020204030204" pitchFamily="34" charset="0"/>
                <a:cs typeface="Arial" panose="020B0604020202020204" pitchFamily="34" charset="0"/>
              </a:rPr>
              <a:t>	</a:t>
            </a:r>
            <a:r>
              <a:rPr lang="en-PK" sz="1800" dirty="0">
                <a:latin typeface="Consolas" panose="020B0609020204030204" pitchFamily="49" charset="0"/>
                <a:ea typeface="Calibri" panose="020F0502020204030204" pitchFamily="34" charset="0"/>
                <a:cs typeface="Arial" panose="020B0604020202020204" pitchFamily="34" charset="0"/>
              </a:rPr>
              <a:t>*(</a:t>
            </a:r>
            <a:r>
              <a:rPr lang="en-PK" sz="1800" dirty="0" err="1">
                <a:latin typeface="Consolas" panose="020B0609020204030204" pitchFamily="49" charset="0"/>
                <a:ea typeface="Calibri" panose="020F0502020204030204" pitchFamily="34" charset="0"/>
                <a:cs typeface="Arial" panose="020B0604020202020204" pitchFamily="34" charset="0"/>
              </a:rPr>
              <a:t>arr</a:t>
            </a:r>
            <a:r>
              <a:rPr lang="en-PK" sz="1800" dirty="0">
                <a:latin typeface="Consolas" panose="020B0609020204030204" pitchFamily="49" charset="0"/>
                <a:ea typeface="Calibri" panose="020F0502020204030204" pitchFamily="34" charset="0"/>
                <a:cs typeface="Arial" panose="020B0604020202020204" pitchFamily="34" charset="0"/>
              </a:rPr>
              <a:t> + </a:t>
            </a:r>
            <a:r>
              <a:rPr lang="en-PK" sz="1800" dirty="0" err="1">
                <a:latin typeface="Consolas" panose="020B0609020204030204" pitchFamily="49" charset="0"/>
                <a:ea typeface="Calibri" panose="020F0502020204030204" pitchFamily="34" charset="0"/>
                <a:cs typeface="Arial" panose="020B0604020202020204" pitchFamily="34" charset="0"/>
              </a:rPr>
              <a:t>i</a:t>
            </a:r>
            <a:r>
              <a:rPr lang="en-PK" sz="1800" dirty="0">
                <a:latin typeface="Consolas" panose="020B0609020204030204" pitchFamily="49" charset="0"/>
                <a:ea typeface="Calibri" panose="020F0502020204030204" pitchFamily="34" charset="0"/>
                <a:cs typeface="Arial" panose="020B0604020202020204" pitchFamily="34" charset="0"/>
              </a:rPr>
              <a:t>) = 65 + </a:t>
            </a:r>
            <a:r>
              <a:rPr lang="en-PK" sz="1800" dirty="0" err="1">
                <a:latin typeface="Consolas" panose="020B0609020204030204" pitchFamily="49" charset="0"/>
                <a:ea typeface="Calibri" panose="020F0502020204030204" pitchFamily="34" charset="0"/>
                <a:cs typeface="Arial" panose="020B0604020202020204" pitchFamily="34" charset="0"/>
              </a:rPr>
              <a:t>i</a:t>
            </a:r>
            <a:r>
              <a:rPr lang="en-PK" sz="1800" dirty="0">
                <a:latin typeface="Consolas" panose="020B0609020204030204" pitchFamily="49" charset="0"/>
                <a:ea typeface="Calibri" panose="020F0502020204030204" pitchFamily="34" charset="0"/>
                <a:cs typeface="Arial" panose="020B0604020202020204" pitchFamily="34" charset="0"/>
              </a:rPr>
              <a:t>; // ‘65’ is ASCII code of ‘A’</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a:t>
            </a:r>
            <a:r>
              <a:rPr lang="en-PK" sz="1800" dirty="0" err="1">
                <a:latin typeface="Consolas" panose="020B0609020204030204" pitchFamily="49" charset="0"/>
                <a:ea typeface="Calibri" panose="020F0502020204030204" pitchFamily="34" charset="0"/>
                <a:cs typeface="Arial" panose="020B0604020202020204" pitchFamily="34" charset="0"/>
              </a:rPr>
              <a:t>arr</a:t>
            </a:r>
            <a:r>
              <a:rPr lang="en-PK" sz="1800" dirty="0">
                <a:latin typeface="Consolas" panose="020B0609020204030204" pitchFamily="49" charset="0"/>
                <a:ea typeface="Calibri" panose="020F0502020204030204" pitchFamily="34" charset="0"/>
                <a:cs typeface="Arial" panose="020B0604020202020204" pitchFamily="34" charset="0"/>
              </a:rPr>
              <a:t> + </a:t>
            </a:r>
            <a:r>
              <a:rPr lang="en-PK" sz="1800" dirty="0" err="1">
                <a:latin typeface="Consolas" panose="020B0609020204030204" pitchFamily="49" charset="0"/>
                <a:ea typeface="Calibri" panose="020F0502020204030204" pitchFamily="34" charset="0"/>
                <a:cs typeface="Arial" panose="020B0604020202020204" pitchFamily="34" charset="0"/>
              </a:rPr>
              <a:t>i</a:t>
            </a:r>
            <a:r>
              <a:rPr lang="en-PK" sz="1800" dirty="0">
                <a:latin typeface="Consolas" panose="020B0609020204030204" pitchFamily="49" charset="0"/>
                <a:ea typeface="Calibri" panose="020F0502020204030204" pitchFamily="34" charset="0"/>
                <a:cs typeface="Arial" panose="020B0604020202020204" pitchFamily="34" charset="0"/>
              </a:rPr>
              <a:t>) = ‘\0’;</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err="1">
                <a:latin typeface="Consolas" panose="020B0609020204030204" pitchFamily="49" charset="0"/>
                <a:ea typeface="Calibri" panose="020F0502020204030204" pitchFamily="34" charset="0"/>
                <a:cs typeface="Arial" panose="020B0604020202020204" pitchFamily="34" charset="0"/>
              </a:rPr>
              <a:t>cout</a:t>
            </a:r>
            <a:r>
              <a:rPr lang="en-PK" sz="1800" dirty="0">
                <a:latin typeface="Consolas" panose="020B0609020204030204" pitchFamily="49" charset="0"/>
                <a:ea typeface="Calibri" panose="020F0502020204030204" pitchFamily="34" charset="0"/>
                <a:cs typeface="Arial" panose="020B0604020202020204" pitchFamily="34" charset="0"/>
              </a:rPr>
              <a:t> &lt;&lt; </a:t>
            </a:r>
            <a:r>
              <a:rPr lang="en-PK" sz="1800" dirty="0" err="1">
                <a:latin typeface="Consolas" panose="020B0609020204030204" pitchFamily="49" charset="0"/>
                <a:ea typeface="Calibri" panose="020F0502020204030204" pitchFamily="34" charset="0"/>
                <a:cs typeface="Arial" panose="020B0604020202020204" pitchFamily="34" charset="0"/>
              </a:rPr>
              <a:t>arr</a:t>
            </a:r>
            <a:r>
              <a:rPr lang="en-PK" sz="1800" dirty="0">
                <a:latin typeface="Consolas" panose="020B0609020204030204" pitchFamily="49" charset="0"/>
                <a:ea typeface="Calibri" panose="020F0502020204030204" pitchFamily="34" charset="0"/>
                <a:cs typeface="Arial" panose="020B0604020202020204" pitchFamily="34" charset="0"/>
              </a:rPr>
              <a:t>;</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solidFill>
                  <a:srgbClr val="FF0000"/>
                </a:solidFill>
                <a:latin typeface="Consolas" panose="020B0609020204030204" pitchFamily="49" charset="0"/>
                <a:ea typeface="Calibri" panose="020F0502020204030204" pitchFamily="34" charset="0"/>
                <a:cs typeface="Arial" panose="020B0604020202020204" pitchFamily="34" charset="0"/>
              </a:rPr>
              <a:t> </a:t>
            </a:r>
            <a:r>
              <a:rPr lang="en-US" sz="18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ABCDEFGHIJ</a:t>
            </a:r>
            <a:endParaRPr lang="en-PK" sz="1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b="1" dirty="0">
                <a:latin typeface="Consolas" panose="020B0609020204030204" pitchFamily="49" charset="0"/>
                <a:ea typeface="Calibri" panose="020F0502020204030204" pitchFamily="34" charset="0"/>
                <a:cs typeface="Arial" panose="020B0604020202020204" pitchFamily="34" charset="0"/>
              </a:rPr>
              <a:t> </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 </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PK" dirty="0"/>
          </a:p>
        </p:txBody>
      </p:sp>
    </p:spTree>
    <p:extLst>
      <p:ext uri="{BB962C8B-B14F-4D97-AF65-F5344CB8AC3E}">
        <p14:creationId xmlns:p14="http://schemas.microsoft.com/office/powerpoint/2010/main" val="33275346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39B605-510B-4536-A61B-F1BB14B53082}"/>
              </a:ext>
            </a:extLst>
          </p:cNvPr>
          <p:cNvSpPr>
            <a:spLocks noGrp="1"/>
          </p:cNvSpPr>
          <p:nvPr>
            <p:ph type="sldNum" sz="quarter" idx="12"/>
          </p:nvPr>
        </p:nvSpPr>
        <p:spPr/>
        <p:txBody>
          <a:bodyPr/>
          <a:lstStyle/>
          <a:p>
            <a:pPr>
              <a:defRPr/>
            </a:pPr>
            <a:fld id="{929B999A-5094-460F-9559-0C18CC090D3E}" type="slidenum">
              <a:rPr lang="en-US" altLang="en-US" smtClean="0"/>
              <a:pPr>
                <a:defRPr/>
              </a:pPr>
              <a:t>188</a:t>
            </a:fld>
            <a:endParaRPr lang="en-US" altLang="en-US"/>
          </a:p>
        </p:txBody>
      </p:sp>
      <p:sp>
        <p:nvSpPr>
          <p:cNvPr id="7" name="Content Placeholder 6">
            <a:extLst>
              <a:ext uri="{FF2B5EF4-FFF2-40B4-BE49-F238E27FC236}">
                <a16:creationId xmlns:a16="http://schemas.microsoft.com/office/drawing/2014/main" id="{24CB21EA-3D15-455D-BA4F-415BDDA43F44}"/>
              </a:ext>
            </a:extLst>
          </p:cNvPr>
          <p:cNvSpPr>
            <a:spLocks noGrp="1"/>
          </p:cNvSpPr>
          <p:nvPr>
            <p:ph idx="1"/>
          </p:nvPr>
        </p:nvSpPr>
        <p:spPr>
          <a:xfrm>
            <a:off x="1752600" y="136526"/>
            <a:ext cx="8686800" cy="5959475"/>
          </a:xfrm>
        </p:spPr>
        <p:txBody>
          <a:bodyPr>
            <a:normAutofit fontScale="85000" lnSpcReduction="20000"/>
          </a:bodyPr>
          <a:lstStyle/>
          <a:p>
            <a:pPr marL="0" indent="0">
              <a:lnSpc>
                <a:spcPct val="107000"/>
              </a:lnSpc>
              <a:spcAft>
                <a:spcPts val="800"/>
              </a:spcAft>
              <a:buNone/>
            </a:pPr>
            <a:r>
              <a:rPr lang="en-PK" sz="1800" b="1" dirty="0">
                <a:latin typeface="Consolas" panose="020B0609020204030204" pitchFamily="49" charset="0"/>
                <a:ea typeface="Calibri" panose="020F0502020204030204" pitchFamily="34" charset="0"/>
                <a:cs typeface="Arial" panose="020B0604020202020204" pitchFamily="34" charset="0"/>
              </a:rPr>
              <a:t>(d) Given the following code snippet, what will be the output? [2 Marks]</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char *</a:t>
            </a:r>
            <a:r>
              <a:rPr lang="en-PK" sz="1800" dirty="0" err="1">
                <a:latin typeface="Consolas" panose="020B0609020204030204" pitchFamily="49" charset="0"/>
                <a:ea typeface="Calibri" panose="020F0502020204030204" pitchFamily="34" charset="0"/>
                <a:cs typeface="Arial" panose="020B0604020202020204" pitchFamily="34" charset="0"/>
              </a:rPr>
              <a:t>ptr</a:t>
            </a:r>
            <a:r>
              <a:rPr lang="en-PK" sz="1800" dirty="0">
                <a:latin typeface="Consolas" panose="020B0609020204030204" pitchFamily="49" charset="0"/>
                <a:ea typeface="Calibri" panose="020F0502020204030204" pitchFamily="34" charset="0"/>
                <a:cs typeface="Arial" panose="020B0604020202020204" pitchFamily="34" charset="0"/>
              </a:rPr>
              <a:t>;</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char </a:t>
            </a:r>
            <a:r>
              <a:rPr lang="en-PK" sz="1800" dirty="0" err="1">
                <a:latin typeface="Consolas" panose="020B0609020204030204" pitchFamily="49" charset="0"/>
                <a:ea typeface="Calibri" panose="020F0502020204030204" pitchFamily="34" charset="0"/>
                <a:cs typeface="Arial" panose="020B0604020202020204" pitchFamily="34" charset="0"/>
              </a:rPr>
              <a:t>arr</a:t>
            </a:r>
            <a:r>
              <a:rPr lang="en-PK" sz="1800" dirty="0">
                <a:latin typeface="Consolas" panose="020B0609020204030204" pitchFamily="49" charset="0"/>
                <a:ea typeface="Calibri" panose="020F0502020204030204" pitchFamily="34" charset="0"/>
                <a:cs typeface="Arial" panose="020B0604020202020204" pitchFamily="34" charset="0"/>
              </a:rPr>
              <a:t>[ ] = “</a:t>
            </a:r>
            <a:r>
              <a:rPr lang="en-PK" sz="1800" dirty="0" err="1">
                <a:latin typeface="Consolas" panose="020B0609020204030204" pitchFamily="49" charset="0"/>
                <a:ea typeface="Calibri" panose="020F0502020204030204" pitchFamily="34" charset="0"/>
                <a:cs typeface="Arial" panose="020B0604020202020204" pitchFamily="34" charset="0"/>
              </a:rPr>
              <a:t>abcdefgh</a:t>
            </a:r>
            <a:r>
              <a:rPr lang="en-PK" sz="1800" dirty="0">
                <a:latin typeface="Consolas" panose="020B0609020204030204" pitchFamily="49" charset="0"/>
                <a:ea typeface="Calibri" panose="020F0502020204030204" pitchFamily="34" charset="0"/>
                <a:cs typeface="Arial" panose="020B0604020202020204" pitchFamily="34" charset="0"/>
              </a:rPr>
              <a:t>”;</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err="1">
                <a:latin typeface="Consolas" panose="020B0609020204030204" pitchFamily="49" charset="0"/>
                <a:ea typeface="Calibri" panose="020F0502020204030204" pitchFamily="34" charset="0"/>
                <a:cs typeface="Arial" panose="020B0604020202020204" pitchFamily="34" charset="0"/>
              </a:rPr>
              <a:t>ptr</a:t>
            </a:r>
            <a:r>
              <a:rPr lang="en-PK" sz="1800" dirty="0">
                <a:latin typeface="Consolas" panose="020B0609020204030204" pitchFamily="49" charset="0"/>
                <a:ea typeface="Calibri" panose="020F0502020204030204" pitchFamily="34" charset="0"/>
                <a:cs typeface="Arial" panose="020B0604020202020204" pitchFamily="34" charset="0"/>
              </a:rPr>
              <a:t> = </a:t>
            </a:r>
            <a:r>
              <a:rPr lang="en-PK" sz="1800" dirty="0" err="1">
                <a:latin typeface="Consolas" panose="020B0609020204030204" pitchFamily="49" charset="0"/>
                <a:ea typeface="Calibri" panose="020F0502020204030204" pitchFamily="34" charset="0"/>
                <a:cs typeface="Arial" panose="020B0604020202020204" pitchFamily="34" charset="0"/>
              </a:rPr>
              <a:t>arr</a:t>
            </a:r>
            <a:r>
              <a:rPr lang="en-PK" sz="1800" dirty="0">
                <a:latin typeface="Consolas" panose="020B0609020204030204" pitchFamily="49" charset="0"/>
                <a:ea typeface="Calibri" panose="020F0502020204030204" pitchFamily="34" charset="0"/>
                <a:cs typeface="Arial" panose="020B0604020202020204" pitchFamily="34" charset="0"/>
              </a:rPr>
              <a:t>;</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err="1">
                <a:latin typeface="Consolas" panose="020B0609020204030204" pitchFamily="49" charset="0"/>
                <a:ea typeface="Calibri" panose="020F0502020204030204" pitchFamily="34" charset="0"/>
                <a:cs typeface="Arial" panose="020B0604020202020204" pitchFamily="34" charset="0"/>
              </a:rPr>
              <a:t>ptr</a:t>
            </a:r>
            <a:r>
              <a:rPr lang="en-PK" sz="1800" dirty="0">
                <a:latin typeface="Consolas" panose="020B0609020204030204" pitchFamily="49" charset="0"/>
                <a:ea typeface="Calibri" panose="020F0502020204030204" pitchFamily="34" charset="0"/>
                <a:cs typeface="Arial" panose="020B0604020202020204" pitchFamily="34" charset="0"/>
              </a:rPr>
              <a:t> + = 5;</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err="1">
                <a:latin typeface="Consolas" panose="020B0609020204030204" pitchFamily="49" charset="0"/>
                <a:ea typeface="Calibri" panose="020F0502020204030204" pitchFamily="34" charset="0"/>
                <a:cs typeface="Arial" panose="020B0604020202020204" pitchFamily="34" charset="0"/>
              </a:rPr>
              <a:t>cout</a:t>
            </a:r>
            <a:r>
              <a:rPr lang="en-PK" sz="1800" dirty="0">
                <a:latin typeface="Consolas" panose="020B0609020204030204" pitchFamily="49" charset="0"/>
                <a:ea typeface="Calibri" panose="020F0502020204030204" pitchFamily="34" charset="0"/>
                <a:cs typeface="Arial" panose="020B0604020202020204" pitchFamily="34" charset="0"/>
              </a:rPr>
              <a:t> &lt;&lt; </a:t>
            </a:r>
            <a:r>
              <a:rPr lang="en-PK" sz="1800" dirty="0" err="1">
                <a:latin typeface="Consolas" panose="020B0609020204030204" pitchFamily="49" charset="0"/>
                <a:ea typeface="Calibri" panose="020F0502020204030204" pitchFamily="34" charset="0"/>
                <a:cs typeface="Arial" panose="020B0604020202020204" pitchFamily="34" charset="0"/>
              </a:rPr>
              <a:t>ptr</a:t>
            </a:r>
            <a:r>
              <a:rPr lang="en-PK" sz="1800" dirty="0">
                <a:latin typeface="Consolas" panose="020B0609020204030204" pitchFamily="49" charset="0"/>
                <a:ea typeface="Calibri" panose="020F0502020204030204" pitchFamily="34" charset="0"/>
                <a:cs typeface="Arial" panose="020B0604020202020204" pitchFamily="34" charset="0"/>
              </a:rPr>
              <a:t>;</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solidFill>
                  <a:srgbClr val="FF0000"/>
                </a:solidFill>
                <a:latin typeface="Consolas" panose="020B0609020204030204" pitchFamily="49" charset="0"/>
                <a:ea typeface="Calibri" panose="020F0502020204030204" pitchFamily="34" charset="0"/>
                <a:cs typeface="Arial" panose="020B0604020202020204" pitchFamily="34" charset="0"/>
              </a:rPr>
              <a:t> </a:t>
            </a:r>
            <a:r>
              <a:rPr lang="en-US" sz="1800" dirty="0" err="1">
                <a:solidFill>
                  <a:srgbClr val="FF0000"/>
                </a:solidFill>
                <a:latin typeface="Consolas" panose="020B0609020204030204" pitchFamily="49" charset="0"/>
                <a:ea typeface="Calibri" panose="020F0502020204030204" pitchFamily="34" charset="0"/>
                <a:cs typeface="Arial" panose="020B0604020202020204" pitchFamily="34" charset="0"/>
              </a:rPr>
              <a:t>fgh</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b="1" dirty="0">
                <a:latin typeface="Consolas" panose="020B0609020204030204" pitchFamily="49" charset="0"/>
                <a:ea typeface="Calibri" panose="020F0502020204030204" pitchFamily="34" charset="0"/>
                <a:cs typeface="Arial" panose="020B0604020202020204" pitchFamily="34" charset="0"/>
              </a:rPr>
              <a:t>(e) Given the following code snippet, what will be the output? (Assuming memory address of variable ‘x’ is 01434CC3.) [2 Marks]</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int x = 50;</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int *</a:t>
            </a:r>
            <a:r>
              <a:rPr lang="en-PK" sz="1800" dirty="0" err="1">
                <a:latin typeface="Consolas" panose="020B0609020204030204" pitchFamily="49" charset="0"/>
                <a:ea typeface="Calibri" panose="020F0502020204030204" pitchFamily="34" charset="0"/>
                <a:cs typeface="Arial" panose="020B0604020202020204" pitchFamily="34" charset="0"/>
              </a:rPr>
              <a:t>ptr</a:t>
            </a:r>
            <a:r>
              <a:rPr lang="en-PK" sz="1800" dirty="0">
                <a:latin typeface="Consolas" panose="020B0609020204030204" pitchFamily="49" charset="0"/>
                <a:ea typeface="Calibri" panose="020F0502020204030204" pitchFamily="34" charset="0"/>
                <a:cs typeface="Arial" panose="020B0604020202020204" pitchFamily="34" charset="0"/>
              </a:rPr>
              <a:t> = &amp;x;</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err="1">
                <a:latin typeface="Consolas" panose="020B0609020204030204" pitchFamily="49" charset="0"/>
                <a:ea typeface="Calibri" panose="020F0502020204030204" pitchFamily="34" charset="0"/>
                <a:cs typeface="Arial" panose="020B0604020202020204" pitchFamily="34" charset="0"/>
              </a:rPr>
              <a:t>ptr</a:t>
            </a:r>
            <a:r>
              <a:rPr lang="en-PK" sz="1800" dirty="0">
                <a:latin typeface="Consolas" panose="020B0609020204030204" pitchFamily="49" charset="0"/>
                <a:ea typeface="Calibri" panose="020F0502020204030204" pitchFamily="34" charset="0"/>
                <a:cs typeface="Arial" panose="020B0604020202020204" pitchFamily="34" charset="0"/>
              </a:rPr>
              <a:t> = </a:t>
            </a:r>
            <a:r>
              <a:rPr lang="en-PK" sz="1800" dirty="0" err="1">
                <a:latin typeface="Consolas" panose="020B0609020204030204" pitchFamily="49" charset="0"/>
                <a:ea typeface="Calibri" panose="020F0502020204030204" pitchFamily="34" charset="0"/>
                <a:cs typeface="Arial" panose="020B0604020202020204" pitchFamily="34" charset="0"/>
              </a:rPr>
              <a:t>ptr</a:t>
            </a:r>
            <a:r>
              <a:rPr lang="en-PK" sz="1800" dirty="0">
                <a:latin typeface="Consolas" panose="020B0609020204030204" pitchFamily="49" charset="0"/>
                <a:ea typeface="Calibri" panose="020F0502020204030204" pitchFamily="34" charset="0"/>
                <a:cs typeface="Arial" panose="020B0604020202020204" pitchFamily="34" charset="0"/>
              </a:rPr>
              <a:t> + 1;</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err="1">
                <a:latin typeface="Consolas" panose="020B0609020204030204" pitchFamily="49" charset="0"/>
                <a:ea typeface="Calibri" panose="020F0502020204030204" pitchFamily="34" charset="0"/>
                <a:cs typeface="Arial" panose="020B0604020202020204" pitchFamily="34" charset="0"/>
              </a:rPr>
              <a:t>cout</a:t>
            </a:r>
            <a:r>
              <a:rPr lang="en-PK" sz="1800" dirty="0">
                <a:latin typeface="Consolas" panose="020B0609020204030204" pitchFamily="49" charset="0"/>
                <a:ea typeface="Calibri" panose="020F0502020204030204" pitchFamily="34" charset="0"/>
                <a:cs typeface="Arial" panose="020B0604020202020204" pitchFamily="34" charset="0"/>
              </a:rPr>
              <a:t> &lt;&lt; </a:t>
            </a:r>
            <a:r>
              <a:rPr lang="en-PK" sz="1800" dirty="0" err="1">
                <a:latin typeface="Consolas" panose="020B0609020204030204" pitchFamily="49" charset="0"/>
                <a:ea typeface="Calibri" panose="020F0502020204030204" pitchFamily="34" charset="0"/>
                <a:cs typeface="Arial" panose="020B0604020202020204" pitchFamily="34" charset="0"/>
              </a:rPr>
              <a:t>ptr</a:t>
            </a:r>
            <a:r>
              <a:rPr lang="en-PK" sz="1800" dirty="0">
                <a:latin typeface="Consolas" panose="020B0609020204030204" pitchFamily="49" charset="0"/>
                <a:ea typeface="Calibri" panose="020F0502020204030204" pitchFamily="34" charset="0"/>
                <a:cs typeface="Arial" panose="020B0604020202020204" pitchFamily="34" charset="0"/>
              </a:rPr>
              <a:t>;</a:t>
            </a:r>
            <a:r>
              <a:rPr lang="en-US" sz="1800" dirty="0">
                <a:latin typeface="Consolas" panose="020B0609020204030204" pitchFamily="49" charset="0"/>
                <a:ea typeface="Calibri" panose="020F0502020204030204" pitchFamily="34" charset="0"/>
                <a:cs typeface="Arial" panose="020B0604020202020204" pitchFamily="34" charset="0"/>
              </a:rPr>
              <a:t>	</a:t>
            </a:r>
            <a:r>
              <a:rPr lang="en-US" sz="1800" dirty="0">
                <a:solidFill>
                  <a:srgbClr val="FF0000"/>
                </a:solidFill>
                <a:latin typeface="Consolas" panose="020B0609020204030204" pitchFamily="49" charset="0"/>
                <a:ea typeface="Calibri" panose="020F0502020204030204" pitchFamily="34" charset="0"/>
                <a:cs typeface="Arial" panose="020B0604020202020204" pitchFamily="34" charset="0"/>
              </a:rPr>
              <a:t>01434CC7</a:t>
            </a:r>
            <a:endParaRPr lang="en-PK" sz="1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PK" sz="1800" dirty="0">
                <a:latin typeface="Consolas" panose="020B0609020204030204" pitchFamily="49" charset="0"/>
                <a:ea typeface="Calibri" panose="020F0502020204030204" pitchFamily="34" charset="0"/>
                <a:cs typeface="Arial" panose="020B0604020202020204" pitchFamily="34" charset="0"/>
              </a:rPr>
              <a:t> </a:t>
            </a:r>
            <a:endParaRPr lang="en-PK"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PK" dirty="0"/>
          </a:p>
        </p:txBody>
      </p:sp>
    </p:spTree>
    <p:extLst>
      <p:ext uri="{BB962C8B-B14F-4D97-AF65-F5344CB8AC3E}">
        <p14:creationId xmlns:p14="http://schemas.microsoft.com/office/powerpoint/2010/main" val="1498684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FC89-BA35-E0C6-797F-48E46AB95C65}"/>
              </a:ext>
            </a:extLst>
          </p:cNvPr>
          <p:cNvSpPr>
            <a:spLocks noGrp="1"/>
          </p:cNvSpPr>
          <p:nvPr>
            <p:ph type="title"/>
          </p:nvPr>
        </p:nvSpPr>
        <p:spPr/>
        <p:txBody>
          <a:bodyPr/>
          <a:lstStyle/>
          <a:p>
            <a:r>
              <a:rPr lang="en-US" altLang="en-PK" dirty="0"/>
              <a:t>Array Access</a:t>
            </a:r>
            <a:endParaRPr lang="en-PK" dirty="0"/>
          </a:p>
        </p:txBody>
      </p:sp>
      <p:sp>
        <p:nvSpPr>
          <p:cNvPr id="3" name="Content Placeholder 2">
            <a:extLst>
              <a:ext uri="{FF2B5EF4-FFF2-40B4-BE49-F238E27FC236}">
                <a16:creationId xmlns:a16="http://schemas.microsoft.com/office/drawing/2014/main" id="{633646D6-6F78-1D3A-8BB0-C0F49331511B}"/>
              </a:ext>
            </a:extLst>
          </p:cNvPr>
          <p:cNvSpPr>
            <a:spLocks noGrp="1"/>
          </p:cNvSpPr>
          <p:nvPr>
            <p:ph idx="1"/>
          </p:nvPr>
        </p:nvSpPr>
        <p:spPr/>
        <p:txBody>
          <a:bodyPr>
            <a:normAutofit/>
          </a:bodyPr>
          <a:lstStyle/>
          <a:p>
            <a:r>
              <a:rPr lang="en-US" altLang="en-PK" sz="2400" dirty="0"/>
              <a:t>Array elements can be accessed in many ways:</a:t>
            </a:r>
          </a:p>
          <a:p>
            <a:pPr marL="0" indent="0">
              <a:buNone/>
            </a:pPr>
            <a:endParaRPr lang="en-PK" sz="2400" dirty="0"/>
          </a:p>
        </p:txBody>
      </p:sp>
      <p:sp>
        <p:nvSpPr>
          <p:cNvPr id="4" name="Footer Placeholder 3">
            <a:extLst>
              <a:ext uri="{FF2B5EF4-FFF2-40B4-BE49-F238E27FC236}">
                <a16:creationId xmlns:a16="http://schemas.microsoft.com/office/drawing/2014/main" id="{0A085D41-5FE8-1C8D-B262-C99C31732C4E}"/>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E163A640-75E7-FDD7-EAF8-65D268E77E79}"/>
              </a:ext>
            </a:extLst>
          </p:cNvPr>
          <p:cNvSpPr>
            <a:spLocks noGrp="1"/>
          </p:cNvSpPr>
          <p:nvPr>
            <p:ph type="sldNum" sz="quarter" idx="12"/>
          </p:nvPr>
        </p:nvSpPr>
        <p:spPr/>
        <p:txBody>
          <a:bodyPr/>
          <a:lstStyle/>
          <a:p>
            <a:fld id="{51845F5A-061D-4825-9AE9-D7794091C6CF}" type="slidenum">
              <a:rPr lang="en-US" smtClean="0"/>
              <a:t>19</a:t>
            </a:fld>
            <a:endParaRPr lang="en-US" dirty="0"/>
          </a:p>
        </p:txBody>
      </p:sp>
      <p:graphicFrame>
        <p:nvGraphicFramePr>
          <p:cNvPr id="6" name="Group 4">
            <a:extLst>
              <a:ext uri="{FF2B5EF4-FFF2-40B4-BE49-F238E27FC236}">
                <a16:creationId xmlns:a16="http://schemas.microsoft.com/office/drawing/2014/main" id="{72A351CC-947A-561E-BB78-12DD6393CCF3}"/>
              </a:ext>
            </a:extLst>
          </p:cNvPr>
          <p:cNvGraphicFramePr>
            <a:graphicFrameLocks noGrp="1"/>
          </p:cNvGraphicFramePr>
          <p:nvPr>
            <p:extLst>
              <p:ext uri="{D42A27DB-BD31-4B8C-83A1-F6EECF244321}">
                <p14:modId xmlns:p14="http://schemas.microsoft.com/office/powerpoint/2010/main" val="2068995004"/>
              </p:ext>
            </p:extLst>
          </p:nvPr>
        </p:nvGraphicFramePr>
        <p:xfrm>
          <a:off x="3529446" y="2683452"/>
          <a:ext cx="6629400" cy="3381376"/>
        </p:xfrm>
        <a:graphic>
          <a:graphicData uri="http://schemas.openxmlformats.org/drawingml/2006/table">
            <a:tbl>
              <a:tblPr/>
              <a:tblGrid>
                <a:gridCol w="30480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711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ヒラギノ角ゴ Pro W3" pitchFamily="112" charset="-128"/>
                        </a:rPr>
                        <a:t>Array access method</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ヒラギノ角ゴ Pro W3" pitchFamily="112" charset="-128"/>
                        </a:rPr>
                        <a:t>Example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5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ヒラギノ角ゴ Pro W3" pitchFamily="112" charset="-128"/>
                        </a:rPr>
                        <a:t>array name and </a:t>
                      </a: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vals[2] = 17;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5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ヒラギノ角ゴ Pro W3" pitchFamily="112" charset="-128"/>
                        </a:rPr>
                        <a:t>pointer to array and </a:t>
                      </a: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valptr[2] = 17;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00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ヒラギノ角ゴ Pro W3" pitchFamily="112" charset="-128"/>
                        </a:rPr>
                        <a:t>array name and subscript arithmetic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*(vals + 2) = 17;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00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ヒラギノ角ゴ Pro W3" pitchFamily="112" charset="-128"/>
                        </a:rPr>
                        <a:t>pointer to array and subscript arithmetic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a:t>
                      </a:r>
                      <a:r>
                        <a:rPr kumimoji="0" lang="en-US" sz="1800" b="0" i="0" u="none" strike="noStrike" cap="none" normalizeH="0" baseline="0" dirty="0" err="1">
                          <a:ln>
                            <a:noFill/>
                          </a:ln>
                          <a:solidFill>
                            <a:schemeClr val="tx1"/>
                          </a:solidFill>
                          <a:effectLst/>
                          <a:latin typeface="Courier New" pitchFamily="112" charset="0"/>
                          <a:ea typeface="ヒラギノ角ゴ Pro W3" pitchFamily="112" charset="-128"/>
                        </a:rPr>
                        <a:t>valptr</a:t>
                      </a: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 + 2) = 17;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38484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507-0DDE-A0EF-26F3-0D29DD0F49F5}"/>
              </a:ext>
            </a:extLst>
          </p:cNvPr>
          <p:cNvSpPr>
            <a:spLocks noGrp="1"/>
          </p:cNvSpPr>
          <p:nvPr>
            <p:ph type="title"/>
          </p:nvPr>
        </p:nvSpPr>
        <p:spPr/>
        <p:txBody>
          <a:bodyPr/>
          <a:lstStyle/>
          <a:p>
            <a:r>
              <a:rPr lang="en-US" altLang="en-PK" dirty="0"/>
              <a:t>Getting the Address of a Variable</a:t>
            </a:r>
            <a:endParaRPr lang="en-PK" dirty="0"/>
          </a:p>
        </p:txBody>
      </p:sp>
      <p:sp>
        <p:nvSpPr>
          <p:cNvPr id="3" name="Content Placeholder 2">
            <a:extLst>
              <a:ext uri="{FF2B5EF4-FFF2-40B4-BE49-F238E27FC236}">
                <a16:creationId xmlns:a16="http://schemas.microsoft.com/office/drawing/2014/main" id="{57EF3CA4-3168-7DAF-6246-48D5229E6497}"/>
              </a:ext>
            </a:extLst>
          </p:cNvPr>
          <p:cNvSpPr>
            <a:spLocks noGrp="1"/>
          </p:cNvSpPr>
          <p:nvPr>
            <p:ph idx="1"/>
          </p:nvPr>
        </p:nvSpPr>
        <p:spPr/>
        <p:txBody>
          <a:bodyPr>
            <a:normAutofit/>
          </a:bodyPr>
          <a:lstStyle/>
          <a:p>
            <a:pPr eaLnBrk="1" hangingPunct="1"/>
            <a:r>
              <a:rPr lang="en-US" altLang="en-PK" sz="2400" dirty="0"/>
              <a:t>Each  variable in program is stored at a </a:t>
            </a:r>
            <a:r>
              <a:rPr lang="en-US" altLang="en-PK" sz="2400" dirty="0">
                <a:solidFill>
                  <a:srgbClr val="FF0000"/>
                </a:solidFill>
              </a:rPr>
              <a:t>unique address</a:t>
            </a:r>
          </a:p>
          <a:p>
            <a:pPr eaLnBrk="1" hangingPunct="1"/>
            <a:r>
              <a:rPr lang="en-US" altLang="en-PK" sz="2400" dirty="0"/>
              <a:t>Use address operator </a:t>
            </a:r>
            <a:r>
              <a:rPr lang="en-US" altLang="en-PK" sz="2400" b="1" dirty="0">
                <a:solidFill>
                  <a:srgbClr val="FF0000"/>
                </a:solidFill>
                <a:latin typeface="Courier New" panose="02070309020205020404" pitchFamily="49" charset="0"/>
              </a:rPr>
              <a:t>&amp;</a:t>
            </a:r>
            <a:r>
              <a:rPr lang="en-US" altLang="en-PK" sz="2400" dirty="0"/>
              <a:t> to get address of a variable:</a:t>
            </a:r>
          </a:p>
          <a:p>
            <a:pPr lvl="1" eaLnBrk="1" hangingPunct="1">
              <a:buFontTx/>
              <a:buNone/>
            </a:pPr>
            <a:r>
              <a:rPr lang="en-US" altLang="en-PK" sz="2000" dirty="0"/>
              <a:t>	</a:t>
            </a:r>
            <a:r>
              <a:rPr lang="en-US" altLang="en-PK" sz="2000" dirty="0">
                <a:latin typeface="Courier New" panose="02070309020205020404" pitchFamily="49" charset="0"/>
              </a:rPr>
              <a:t>int num = -99;</a:t>
            </a:r>
          </a:p>
          <a:p>
            <a:pPr lvl="1" eaLnBrk="1" hangingPunct="1">
              <a:buFontTx/>
              <a:buNone/>
            </a:pPr>
            <a:r>
              <a:rPr lang="en-US" altLang="en-PK" sz="2000" dirty="0">
                <a:latin typeface="Courier New" panose="02070309020205020404" pitchFamily="49" charset="0"/>
              </a:rPr>
              <a:t>	</a:t>
            </a:r>
            <a:r>
              <a:rPr lang="en-US" altLang="en-PK" sz="2000" dirty="0" err="1">
                <a:latin typeface="Courier New" panose="02070309020205020404" pitchFamily="49" charset="0"/>
              </a:rPr>
              <a:t>cout</a:t>
            </a:r>
            <a:r>
              <a:rPr lang="en-US" altLang="en-PK" sz="2000" dirty="0">
                <a:latin typeface="Courier New" panose="02070309020205020404" pitchFamily="49" charset="0"/>
              </a:rPr>
              <a:t> &lt;&lt; &amp;num; // prints address</a:t>
            </a:r>
          </a:p>
          <a:p>
            <a:pPr lvl="1" eaLnBrk="1" hangingPunct="1">
              <a:buFontTx/>
              <a:buNone/>
            </a:pPr>
            <a:r>
              <a:rPr lang="en-US" altLang="en-PK" sz="2000" dirty="0">
                <a:latin typeface="Courier New" panose="02070309020205020404" pitchFamily="49" charset="0"/>
              </a:rPr>
              <a:t>				// in hexadecimal</a:t>
            </a:r>
            <a:endParaRPr lang="en-US" altLang="en-PK" sz="2000" dirty="0"/>
          </a:p>
          <a:p>
            <a:endParaRPr lang="en-PK" sz="2400" dirty="0"/>
          </a:p>
        </p:txBody>
      </p:sp>
      <p:sp>
        <p:nvSpPr>
          <p:cNvPr id="4" name="Footer Placeholder 3">
            <a:extLst>
              <a:ext uri="{FF2B5EF4-FFF2-40B4-BE49-F238E27FC236}">
                <a16:creationId xmlns:a16="http://schemas.microsoft.com/office/drawing/2014/main" id="{9EE5394F-DCA6-8A81-8FFC-82C633FA1FA8}"/>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4CC1EE1E-142E-52B0-2489-6EE2AD4984F3}"/>
              </a:ext>
            </a:extLst>
          </p:cNvPr>
          <p:cNvSpPr>
            <a:spLocks noGrp="1"/>
          </p:cNvSpPr>
          <p:nvPr>
            <p:ph type="sldNum" sz="quarter" idx="12"/>
          </p:nvPr>
        </p:nvSpPr>
        <p:spPr/>
        <p:txBody>
          <a:bodyPr/>
          <a:lstStyle/>
          <a:p>
            <a:fld id="{51845F5A-061D-4825-9AE9-D7794091C6CF}" type="slidenum">
              <a:rPr lang="en-US" smtClean="0"/>
              <a:t>2</a:t>
            </a:fld>
            <a:endParaRPr lang="en-US" dirty="0"/>
          </a:p>
        </p:txBody>
      </p:sp>
    </p:spTree>
    <p:extLst>
      <p:ext uri="{BB962C8B-B14F-4D97-AF65-F5344CB8AC3E}">
        <p14:creationId xmlns:p14="http://schemas.microsoft.com/office/powerpoint/2010/main" val="3694211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20FB-27E9-DA33-4FEC-62B578092C41}"/>
              </a:ext>
            </a:extLst>
          </p:cNvPr>
          <p:cNvSpPr>
            <a:spLocks noGrp="1"/>
          </p:cNvSpPr>
          <p:nvPr>
            <p:ph type="title"/>
          </p:nvPr>
        </p:nvSpPr>
        <p:spPr/>
        <p:txBody>
          <a:bodyPr/>
          <a:lstStyle/>
          <a:p>
            <a:r>
              <a:rPr lang="en-US" altLang="en-PK" dirty="0"/>
              <a:t>Array Access</a:t>
            </a:r>
            <a:endParaRPr lang="en-PK" dirty="0"/>
          </a:p>
        </p:txBody>
      </p:sp>
      <p:sp>
        <p:nvSpPr>
          <p:cNvPr id="3" name="Content Placeholder 2">
            <a:extLst>
              <a:ext uri="{FF2B5EF4-FFF2-40B4-BE49-F238E27FC236}">
                <a16:creationId xmlns:a16="http://schemas.microsoft.com/office/drawing/2014/main" id="{3EE3A79A-0FC0-E838-86A5-571844FB3285}"/>
              </a:ext>
            </a:extLst>
          </p:cNvPr>
          <p:cNvSpPr>
            <a:spLocks noGrp="1"/>
          </p:cNvSpPr>
          <p:nvPr>
            <p:ph idx="1"/>
          </p:nvPr>
        </p:nvSpPr>
        <p:spPr/>
        <p:txBody>
          <a:bodyPr>
            <a:normAutofit/>
          </a:bodyPr>
          <a:lstStyle/>
          <a:p>
            <a:pPr eaLnBrk="1" hangingPunct="1">
              <a:spcBef>
                <a:spcPct val="50000"/>
              </a:spcBef>
            </a:pPr>
            <a:r>
              <a:rPr lang="en-US" altLang="en-PK" sz="2400" dirty="0"/>
              <a:t>Conversion:  </a:t>
            </a:r>
            <a:r>
              <a:rPr lang="en-US" altLang="en-PK" sz="2400" dirty="0" err="1">
                <a:latin typeface="Courier New" panose="02070309020205020404" pitchFamily="49" charset="0"/>
              </a:rPr>
              <a:t>vals</a:t>
            </a:r>
            <a:r>
              <a:rPr lang="en-US" altLang="en-PK" sz="2400" dirty="0">
                <a:latin typeface="Courier New" panose="02070309020205020404" pitchFamily="49" charset="0"/>
              </a:rPr>
              <a:t>[</a:t>
            </a:r>
            <a:r>
              <a:rPr lang="en-US" altLang="en-PK" sz="2400" dirty="0" err="1">
                <a:latin typeface="Courier New" panose="02070309020205020404" pitchFamily="49" charset="0"/>
              </a:rPr>
              <a:t>i</a:t>
            </a:r>
            <a:r>
              <a:rPr lang="en-US" altLang="en-PK" sz="2400" dirty="0">
                <a:latin typeface="Courier New" panose="02070309020205020404" pitchFamily="49" charset="0"/>
              </a:rPr>
              <a:t>]</a:t>
            </a:r>
            <a:r>
              <a:rPr lang="en-US" altLang="en-PK" sz="2400" dirty="0"/>
              <a:t> is equivalent to </a:t>
            </a:r>
            <a:r>
              <a:rPr lang="en-US" altLang="en-PK" sz="2400" dirty="0">
                <a:latin typeface="Courier New" panose="02070309020205020404" pitchFamily="49" charset="0"/>
              </a:rPr>
              <a:t>*(</a:t>
            </a:r>
            <a:r>
              <a:rPr lang="en-US" altLang="en-PK" sz="2400" dirty="0" err="1">
                <a:latin typeface="Courier New" panose="02070309020205020404" pitchFamily="49" charset="0"/>
              </a:rPr>
              <a:t>vals</a:t>
            </a:r>
            <a:r>
              <a:rPr lang="en-US" altLang="en-PK" sz="2400" dirty="0">
                <a:latin typeface="Courier New" panose="02070309020205020404" pitchFamily="49" charset="0"/>
              </a:rPr>
              <a:t> + </a:t>
            </a:r>
            <a:r>
              <a:rPr lang="en-US" altLang="en-PK" sz="2400" dirty="0" err="1">
                <a:latin typeface="Courier New" panose="02070309020205020404" pitchFamily="49" charset="0"/>
              </a:rPr>
              <a:t>i</a:t>
            </a:r>
            <a:r>
              <a:rPr lang="en-US" altLang="en-PK" sz="2400" dirty="0">
                <a:latin typeface="Courier New" panose="02070309020205020404" pitchFamily="49" charset="0"/>
              </a:rPr>
              <a:t>)</a:t>
            </a:r>
            <a:endParaRPr lang="en-US" altLang="en-PK" sz="2400" dirty="0"/>
          </a:p>
          <a:p>
            <a:pPr eaLnBrk="1" hangingPunct="1">
              <a:spcBef>
                <a:spcPct val="50000"/>
              </a:spcBef>
            </a:pPr>
            <a:r>
              <a:rPr lang="en-US" altLang="en-PK" sz="2400" dirty="0"/>
              <a:t>No bounds checking performed on array access, whether using array name or a pointer</a:t>
            </a:r>
          </a:p>
          <a:p>
            <a:endParaRPr lang="en-PK" sz="2400" dirty="0"/>
          </a:p>
        </p:txBody>
      </p:sp>
      <p:sp>
        <p:nvSpPr>
          <p:cNvPr id="4" name="Footer Placeholder 3">
            <a:extLst>
              <a:ext uri="{FF2B5EF4-FFF2-40B4-BE49-F238E27FC236}">
                <a16:creationId xmlns:a16="http://schemas.microsoft.com/office/drawing/2014/main" id="{85148DF6-EEAD-D90C-F774-9D2D35D68EC8}"/>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68A6EAE1-D996-3A23-5EF4-EC85D0F32009}"/>
              </a:ext>
            </a:extLst>
          </p:cNvPr>
          <p:cNvSpPr>
            <a:spLocks noGrp="1"/>
          </p:cNvSpPr>
          <p:nvPr>
            <p:ph type="sldNum" sz="quarter" idx="12"/>
          </p:nvPr>
        </p:nvSpPr>
        <p:spPr/>
        <p:txBody>
          <a:bodyPr/>
          <a:lstStyle/>
          <a:p>
            <a:fld id="{51845F5A-061D-4825-9AE9-D7794091C6CF}" type="slidenum">
              <a:rPr lang="en-US" smtClean="0"/>
              <a:t>20</a:t>
            </a:fld>
            <a:endParaRPr lang="en-US" dirty="0"/>
          </a:p>
        </p:txBody>
      </p:sp>
    </p:spTree>
    <p:extLst>
      <p:ext uri="{BB962C8B-B14F-4D97-AF65-F5344CB8AC3E}">
        <p14:creationId xmlns:p14="http://schemas.microsoft.com/office/powerpoint/2010/main" val="178826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7F48B-38E2-BFA2-D804-674C3ADE5316}"/>
              </a:ext>
            </a:extLst>
          </p:cNvPr>
          <p:cNvSpPr>
            <a:spLocks noGrp="1"/>
          </p:cNvSpPr>
          <p:nvPr>
            <p:ph type="title"/>
          </p:nvPr>
        </p:nvSpPr>
        <p:spPr/>
        <p:txBody>
          <a:bodyPr/>
          <a:lstStyle/>
          <a:p>
            <a:r>
              <a:rPr lang="en-US" dirty="0"/>
              <a:t>Example</a:t>
            </a:r>
            <a:endParaRPr lang="en-PK" dirty="0"/>
          </a:p>
        </p:txBody>
      </p:sp>
      <p:sp>
        <p:nvSpPr>
          <p:cNvPr id="4" name="Footer Placeholder 3">
            <a:extLst>
              <a:ext uri="{FF2B5EF4-FFF2-40B4-BE49-F238E27FC236}">
                <a16:creationId xmlns:a16="http://schemas.microsoft.com/office/drawing/2014/main" id="{52BC2D1C-A759-AC88-CFCA-0A92F5E25162}"/>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1FC58256-91CC-BAD2-4C37-4DCD95CAB912}"/>
              </a:ext>
            </a:extLst>
          </p:cNvPr>
          <p:cNvSpPr>
            <a:spLocks noGrp="1"/>
          </p:cNvSpPr>
          <p:nvPr>
            <p:ph type="sldNum" sz="quarter" idx="12"/>
          </p:nvPr>
        </p:nvSpPr>
        <p:spPr/>
        <p:txBody>
          <a:bodyPr/>
          <a:lstStyle/>
          <a:p>
            <a:fld id="{51845F5A-061D-4825-9AE9-D7794091C6CF}" type="slidenum">
              <a:rPr lang="en-US" smtClean="0"/>
              <a:t>21</a:t>
            </a:fld>
            <a:endParaRPr lang="en-US" dirty="0"/>
          </a:p>
        </p:txBody>
      </p:sp>
      <p:grpSp>
        <p:nvGrpSpPr>
          <p:cNvPr id="6" name="Group 5">
            <a:extLst>
              <a:ext uri="{FF2B5EF4-FFF2-40B4-BE49-F238E27FC236}">
                <a16:creationId xmlns:a16="http://schemas.microsoft.com/office/drawing/2014/main" id="{262A494C-3136-5AFF-F638-2168229FD752}"/>
              </a:ext>
            </a:extLst>
          </p:cNvPr>
          <p:cNvGrpSpPr>
            <a:grpSpLocks/>
          </p:cNvGrpSpPr>
          <p:nvPr/>
        </p:nvGrpSpPr>
        <p:grpSpPr bwMode="auto">
          <a:xfrm>
            <a:off x="2886075" y="1690690"/>
            <a:ext cx="6419850" cy="4567238"/>
            <a:chOff x="432" y="625"/>
            <a:chExt cx="4800" cy="3415"/>
          </a:xfrm>
        </p:grpSpPr>
        <p:pic>
          <p:nvPicPr>
            <p:cNvPr id="7" name="Picture 3">
              <a:extLst>
                <a:ext uri="{FF2B5EF4-FFF2-40B4-BE49-F238E27FC236}">
                  <a16:creationId xmlns:a16="http://schemas.microsoft.com/office/drawing/2014/main" id="{F927868E-35EF-D590-A172-8417CED4B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625"/>
              <a:ext cx="4334" cy="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DE849F39-FD13-9C26-2635-5088219B7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3286"/>
              <a:ext cx="4752"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56162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1E61-BF4D-FD1F-A627-0EBCA0C565B2}"/>
              </a:ext>
            </a:extLst>
          </p:cNvPr>
          <p:cNvSpPr>
            <a:spLocks noGrp="1"/>
          </p:cNvSpPr>
          <p:nvPr>
            <p:ph type="title"/>
          </p:nvPr>
        </p:nvSpPr>
        <p:spPr/>
        <p:txBody>
          <a:bodyPr/>
          <a:lstStyle/>
          <a:p>
            <a:r>
              <a:rPr lang="en-US" altLang="en-PK" dirty="0"/>
              <a:t>Pointer Arithmetic</a:t>
            </a:r>
            <a:endParaRPr lang="en-PK" dirty="0"/>
          </a:p>
        </p:txBody>
      </p:sp>
      <p:sp>
        <p:nvSpPr>
          <p:cNvPr id="3" name="Content Placeholder 2">
            <a:extLst>
              <a:ext uri="{FF2B5EF4-FFF2-40B4-BE49-F238E27FC236}">
                <a16:creationId xmlns:a16="http://schemas.microsoft.com/office/drawing/2014/main" id="{1633B5D1-D513-7B57-FD5F-0EA4839064DE}"/>
              </a:ext>
            </a:extLst>
          </p:cNvPr>
          <p:cNvSpPr>
            <a:spLocks noGrp="1"/>
          </p:cNvSpPr>
          <p:nvPr>
            <p:ph idx="1"/>
          </p:nvPr>
        </p:nvSpPr>
        <p:spPr/>
        <p:txBody>
          <a:bodyPr>
            <a:normAutofit/>
          </a:bodyPr>
          <a:lstStyle/>
          <a:p>
            <a:r>
              <a:rPr lang="en-US" altLang="en-PK" sz="2400" dirty="0"/>
              <a:t>Operations on pointer variables</a:t>
            </a:r>
            <a:endParaRPr lang="en-PK" sz="2400" dirty="0"/>
          </a:p>
        </p:txBody>
      </p:sp>
      <p:sp>
        <p:nvSpPr>
          <p:cNvPr id="4" name="Footer Placeholder 3">
            <a:extLst>
              <a:ext uri="{FF2B5EF4-FFF2-40B4-BE49-F238E27FC236}">
                <a16:creationId xmlns:a16="http://schemas.microsoft.com/office/drawing/2014/main" id="{1C987856-A150-0529-3BC8-958E2AA4137D}"/>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B810C614-A076-BEA6-12A2-128AF7500401}"/>
              </a:ext>
            </a:extLst>
          </p:cNvPr>
          <p:cNvSpPr>
            <a:spLocks noGrp="1"/>
          </p:cNvSpPr>
          <p:nvPr>
            <p:ph type="sldNum" sz="quarter" idx="12"/>
          </p:nvPr>
        </p:nvSpPr>
        <p:spPr/>
        <p:txBody>
          <a:bodyPr/>
          <a:lstStyle/>
          <a:p>
            <a:fld id="{51845F5A-061D-4825-9AE9-D7794091C6CF}" type="slidenum">
              <a:rPr lang="en-US" smtClean="0"/>
              <a:t>22</a:t>
            </a:fld>
            <a:endParaRPr lang="en-US" dirty="0"/>
          </a:p>
        </p:txBody>
      </p:sp>
      <p:graphicFrame>
        <p:nvGraphicFramePr>
          <p:cNvPr id="6" name="Group 4">
            <a:extLst>
              <a:ext uri="{FF2B5EF4-FFF2-40B4-BE49-F238E27FC236}">
                <a16:creationId xmlns:a16="http://schemas.microsoft.com/office/drawing/2014/main" id="{8C131B07-F277-510C-BF6A-2F5B9033AB14}"/>
              </a:ext>
            </a:extLst>
          </p:cNvPr>
          <p:cNvGraphicFramePr>
            <a:graphicFrameLocks noGrp="1"/>
          </p:cNvGraphicFramePr>
          <p:nvPr>
            <p:extLst>
              <p:ext uri="{D42A27DB-BD31-4B8C-83A1-F6EECF244321}">
                <p14:modId xmlns:p14="http://schemas.microsoft.com/office/powerpoint/2010/main" val="1176783068"/>
              </p:ext>
            </p:extLst>
          </p:nvPr>
        </p:nvGraphicFramePr>
        <p:xfrm>
          <a:off x="2376055" y="2496129"/>
          <a:ext cx="8382000" cy="3732068"/>
        </p:xfrm>
        <a:graphic>
          <a:graphicData uri="http://schemas.openxmlformats.org/drawingml/2006/table">
            <a:tbl>
              <a:tblPr/>
              <a:tblGrid>
                <a:gridCol w="3163888">
                  <a:extLst>
                    <a:ext uri="{9D8B030D-6E8A-4147-A177-3AD203B41FA5}">
                      <a16:colId xmlns:a16="http://schemas.microsoft.com/office/drawing/2014/main" val="20000"/>
                    </a:ext>
                  </a:extLst>
                </a:gridCol>
                <a:gridCol w="5218112">
                  <a:extLst>
                    <a:ext uri="{9D8B030D-6E8A-4147-A177-3AD203B41FA5}">
                      <a16:colId xmlns:a16="http://schemas.microsoft.com/office/drawing/2014/main" val="20001"/>
                    </a:ext>
                  </a:extLst>
                </a:gridCol>
              </a:tblGrid>
              <a:tr h="880917">
                <a:tc>
                  <a:txBody>
                    <a:body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ヒラギノ角ゴ Pro W3" pitchFamily="112" charset="-128"/>
                        </a:rPr>
                        <a:t>Operation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ヒラギノ角ゴ Pro W3" pitchFamily="112" charset="-128"/>
                        </a:rPr>
                        <a:t>Example</a:t>
                      </a:r>
                    </a:p>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int </a:t>
                      </a:r>
                      <a:r>
                        <a:rPr kumimoji="0" lang="en-US" sz="1800" b="0" i="0" u="none" strike="noStrike" cap="none" normalizeH="0" baseline="0" dirty="0" err="1">
                          <a:ln>
                            <a:noFill/>
                          </a:ln>
                          <a:solidFill>
                            <a:schemeClr val="tx1"/>
                          </a:solidFill>
                          <a:effectLst/>
                          <a:latin typeface="Courier New" pitchFamily="112" charset="0"/>
                          <a:ea typeface="ヒラギノ角ゴ Pro W3" pitchFamily="112" charset="-128"/>
                        </a:rPr>
                        <a:t>vals</a:t>
                      </a: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[]={4,7,11}; </a:t>
                      </a:r>
                    </a:p>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int *</a:t>
                      </a:r>
                      <a:r>
                        <a:rPr kumimoji="0" lang="en-US" sz="1800" b="0" i="0" u="none" strike="noStrike" cap="none" normalizeH="0" baseline="0" dirty="0" err="1">
                          <a:ln>
                            <a:noFill/>
                          </a:ln>
                          <a:solidFill>
                            <a:schemeClr val="tx1"/>
                          </a:solidFill>
                          <a:effectLst/>
                          <a:latin typeface="Courier New" pitchFamily="112" charset="0"/>
                          <a:ea typeface="ヒラギノ角ゴ Pro W3" pitchFamily="112" charset="-128"/>
                        </a:rPr>
                        <a:t>valptr</a:t>
                      </a: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 = </a:t>
                      </a:r>
                      <a:r>
                        <a:rPr kumimoji="0" lang="en-US" sz="1800" b="0" i="0" u="none" strike="noStrike" cap="none" normalizeH="0" baseline="0" dirty="0" err="1">
                          <a:ln>
                            <a:noFill/>
                          </a:ln>
                          <a:solidFill>
                            <a:schemeClr val="tx1"/>
                          </a:solidFill>
                          <a:effectLst/>
                          <a:latin typeface="Courier New" pitchFamily="112" charset="0"/>
                          <a:ea typeface="ヒラギノ角ゴ Pro W3" pitchFamily="112" charset="-128"/>
                        </a:rPr>
                        <a:t>vals</a:t>
                      </a: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833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valptr++; // points at 7</a:t>
                      </a:r>
                    </a:p>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valptr--; // now points at 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050">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 - </a:t>
                      </a:r>
                      <a:r>
                        <a:rPr kumimoji="0" lang="en-US" sz="1800" b="0" i="0" u="none" strike="noStrike" cap="none" normalizeH="0" baseline="0">
                          <a:ln>
                            <a:noFill/>
                          </a:ln>
                          <a:solidFill>
                            <a:schemeClr val="tx1"/>
                          </a:solidFill>
                          <a:effectLst/>
                          <a:latin typeface="Arial" charset="0"/>
                          <a:ea typeface="ヒラギノ角ゴ Pro W3" pitchFamily="112" charset="-128"/>
                        </a:rPr>
                        <a:t>(pointer and </a:t>
                      </a: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int</a:t>
                      </a:r>
                      <a:r>
                        <a:rPr kumimoji="0" lang="en-US" sz="1800" b="0" i="0" u="none" strike="noStrike" cap="none" normalizeH="0" baseline="0">
                          <a:ln>
                            <a:noFill/>
                          </a:ln>
                          <a:solidFill>
                            <a:schemeClr val="tx1"/>
                          </a:solidFill>
                          <a:effectLst/>
                          <a:latin typeface="Arial" charset="0"/>
                          <a:ea typeface="ヒラギノ角ゴ Pro W3" pitchFamily="112" charset="-128"/>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cout &lt;&lt; *(valptr + 2); // 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8338">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 -= </a:t>
                      </a:r>
                      <a:r>
                        <a:rPr kumimoji="0" lang="en-US" sz="1800" b="0" i="0" u="none" strike="noStrike" cap="none" normalizeH="0" baseline="0" dirty="0">
                          <a:ln>
                            <a:noFill/>
                          </a:ln>
                          <a:solidFill>
                            <a:schemeClr val="tx1"/>
                          </a:solidFill>
                          <a:effectLst/>
                          <a:latin typeface="Arial" charset="0"/>
                          <a:ea typeface="ヒラギノ角ゴ Pro W3" pitchFamily="112" charset="-128"/>
                        </a:rPr>
                        <a:t>(pointer and </a:t>
                      </a: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int</a:t>
                      </a:r>
                      <a:r>
                        <a:rPr kumimoji="0" lang="en-US" sz="1800" b="0" i="0" u="none" strike="noStrike" cap="none" normalizeH="0" baseline="0" dirty="0">
                          <a:ln>
                            <a:noFill/>
                          </a:ln>
                          <a:solidFill>
                            <a:schemeClr val="tx1"/>
                          </a:solidFill>
                          <a:effectLst/>
                          <a:latin typeface="Arial" charset="0"/>
                          <a:ea typeface="ヒラギノ角ゴ Pro W3" pitchFamily="112" charset="-128"/>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valptr = vals; // points at 4</a:t>
                      </a:r>
                    </a:p>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valptr += 2;   // points at 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7425">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urier New" pitchFamily="112" charset="0"/>
                          <a:ea typeface="ヒラギノ角ゴ Pro W3" pitchFamily="112" charset="-128"/>
                        </a:rPr>
                        <a:t>- </a:t>
                      </a:r>
                      <a:r>
                        <a:rPr kumimoji="0" lang="en-US" sz="1800" b="0" i="0" u="none" strike="noStrike" cap="none" normalizeH="0" baseline="0">
                          <a:ln>
                            <a:noFill/>
                          </a:ln>
                          <a:solidFill>
                            <a:schemeClr val="tx1"/>
                          </a:solidFill>
                          <a:effectLst/>
                          <a:latin typeface="Arial" charset="0"/>
                          <a:ea typeface="ヒラギノ角ゴ Pro W3" pitchFamily="112" charset="-128"/>
                        </a:rPr>
                        <a:t>(pointer from pointer)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Courier New" pitchFamily="112" charset="0"/>
                          <a:ea typeface="ヒラギノ角ゴ Pro W3" pitchFamily="112" charset="-128"/>
                        </a:rPr>
                        <a:t>cout</a:t>
                      </a: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 &lt;&lt; </a:t>
                      </a:r>
                      <a:r>
                        <a:rPr kumimoji="0" lang="en-US" sz="1800" b="0" i="0" u="none" strike="noStrike" cap="none" normalizeH="0" baseline="0" dirty="0" err="1">
                          <a:ln>
                            <a:noFill/>
                          </a:ln>
                          <a:solidFill>
                            <a:schemeClr val="tx1"/>
                          </a:solidFill>
                          <a:effectLst/>
                          <a:latin typeface="Courier New" pitchFamily="112" charset="0"/>
                          <a:ea typeface="ヒラギノ角ゴ Pro W3" pitchFamily="112" charset="-128"/>
                        </a:rPr>
                        <a:t>valptr</a:t>
                      </a: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a:t>
                      </a:r>
                      <a:r>
                        <a:rPr kumimoji="0" lang="en-US" sz="1800" b="0" i="0" u="none" strike="noStrike" cap="none" normalizeH="0" baseline="0" dirty="0" err="1">
                          <a:ln>
                            <a:noFill/>
                          </a:ln>
                          <a:solidFill>
                            <a:schemeClr val="tx1"/>
                          </a:solidFill>
                          <a:effectLst/>
                          <a:latin typeface="Courier New" pitchFamily="112" charset="0"/>
                          <a:ea typeface="ヒラギノ角ゴ Pro W3" pitchFamily="112" charset="-128"/>
                        </a:rPr>
                        <a:t>val</a:t>
                      </a: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 // difference</a:t>
                      </a:r>
                    </a:p>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//(number of </a:t>
                      </a:r>
                      <a:r>
                        <a:rPr kumimoji="0" lang="en-US" sz="1800" b="0" i="0" u="none" strike="noStrike" cap="none" normalizeH="0" baseline="0" dirty="0" err="1">
                          <a:ln>
                            <a:noFill/>
                          </a:ln>
                          <a:solidFill>
                            <a:schemeClr val="tx1"/>
                          </a:solidFill>
                          <a:effectLst/>
                          <a:latin typeface="Courier New" pitchFamily="112" charset="0"/>
                          <a:ea typeface="ヒラギノ角ゴ Pro W3" pitchFamily="112" charset="-128"/>
                        </a:rPr>
                        <a:t>ints</a:t>
                      </a: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 between </a:t>
                      </a:r>
                      <a:r>
                        <a:rPr kumimoji="0" lang="en-US" sz="1800" b="0" i="0" u="none" strike="noStrike" cap="none" normalizeH="0" baseline="0" dirty="0" err="1">
                          <a:ln>
                            <a:noFill/>
                          </a:ln>
                          <a:solidFill>
                            <a:schemeClr val="tx1"/>
                          </a:solidFill>
                          <a:effectLst/>
                          <a:latin typeface="Courier New" pitchFamily="112" charset="0"/>
                          <a:ea typeface="ヒラギノ角ゴ Pro W3" pitchFamily="112" charset="-128"/>
                        </a:rPr>
                        <a:t>valptr</a:t>
                      </a:r>
                      <a:endParaRPr kumimoji="0" lang="en-US" sz="1800" b="0" i="0" u="none" strike="noStrike" cap="none" normalizeH="0" baseline="0" dirty="0">
                        <a:ln>
                          <a:noFill/>
                        </a:ln>
                        <a:solidFill>
                          <a:schemeClr val="tx1"/>
                        </a:solidFill>
                        <a:effectLst/>
                        <a:latin typeface="Courier New" pitchFamily="112" charset="0"/>
                        <a:ea typeface="ヒラギノ角ゴ Pro W3" pitchFamily="112" charset="-128"/>
                      </a:endParaRPr>
                    </a:p>
                    <a:p>
                      <a:pPr marL="0" marR="0" lvl="0" indent="0" algn="l" defTabSz="914400" rtl="0" eaLnBrk="1" fontAlgn="base" latinLnBrk="0" hangingPunct="1">
                        <a:lnSpc>
                          <a:spcPct val="85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 and </a:t>
                      </a:r>
                      <a:r>
                        <a:rPr kumimoji="0" lang="en-US" sz="1800" b="0" i="0" u="none" strike="noStrike" cap="none" normalizeH="0" baseline="0" dirty="0" err="1">
                          <a:ln>
                            <a:noFill/>
                          </a:ln>
                          <a:solidFill>
                            <a:schemeClr val="tx1"/>
                          </a:solidFill>
                          <a:effectLst/>
                          <a:latin typeface="Courier New" pitchFamily="112" charset="0"/>
                          <a:ea typeface="ヒラギノ角ゴ Pro W3" pitchFamily="112" charset="-128"/>
                        </a:rPr>
                        <a:t>val</a:t>
                      </a:r>
                      <a:r>
                        <a:rPr kumimoji="0" lang="en-US" sz="1800" b="0" i="0" u="none" strike="noStrike" cap="none" normalizeH="0" baseline="0" dirty="0">
                          <a:ln>
                            <a:noFill/>
                          </a:ln>
                          <a:solidFill>
                            <a:schemeClr val="tx1"/>
                          </a:solidFill>
                          <a:effectLst/>
                          <a:latin typeface="Courier New" pitchFamily="112" charset="0"/>
                          <a:ea typeface="ヒラギノ角ゴ Pro W3" pitchFamily="112" charset="-128"/>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04654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B751-068E-9497-C132-B3EC182DFE19}"/>
              </a:ext>
            </a:extLst>
          </p:cNvPr>
          <p:cNvSpPr>
            <a:spLocks noGrp="1"/>
          </p:cNvSpPr>
          <p:nvPr>
            <p:ph type="title"/>
          </p:nvPr>
        </p:nvSpPr>
        <p:spPr/>
        <p:txBody>
          <a:bodyPr/>
          <a:lstStyle/>
          <a:p>
            <a:r>
              <a:rPr lang="en-US" dirty="0"/>
              <a:t>Example</a:t>
            </a:r>
            <a:endParaRPr lang="en-PK" dirty="0"/>
          </a:p>
        </p:txBody>
      </p:sp>
      <p:sp>
        <p:nvSpPr>
          <p:cNvPr id="4" name="Footer Placeholder 3">
            <a:extLst>
              <a:ext uri="{FF2B5EF4-FFF2-40B4-BE49-F238E27FC236}">
                <a16:creationId xmlns:a16="http://schemas.microsoft.com/office/drawing/2014/main" id="{A40B73FB-A0FE-492D-9B05-7EA4071843F0}"/>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20D03CE5-AA1A-045C-DEB9-77339084F5DE}"/>
              </a:ext>
            </a:extLst>
          </p:cNvPr>
          <p:cNvSpPr>
            <a:spLocks noGrp="1"/>
          </p:cNvSpPr>
          <p:nvPr>
            <p:ph type="sldNum" sz="quarter" idx="12"/>
          </p:nvPr>
        </p:nvSpPr>
        <p:spPr/>
        <p:txBody>
          <a:bodyPr/>
          <a:lstStyle/>
          <a:p>
            <a:fld id="{51845F5A-061D-4825-9AE9-D7794091C6CF}" type="slidenum">
              <a:rPr lang="en-US" smtClean="0"/>
              <a:t>23</a:t>
            </a:fld>
            <a:endParaRPr lang="en-US" dirty="0"/>
          </a:p>
        </p:txBody>
      </p:sp>
      <p:grpSp>
        <p:nvGrpSpPr>
          <p:cNvPr id="6" name="Group 5">
            <a:extLst>
              <a:ext uri="{FF2B5EF4-FFF2-40B4-BE49-F238E27FC236}">
                <a16:creationId xmlns:a16="http://schemas.microsoft.com/office/drawing/2014/main" id="{C7AF44B8-134C-AE11-DFAA-48DFBC31D904}"/>
              </a:ext>
            </a:extLst>
          </p:cNvPr>
          <p:cNvGrpSpPr>
            <a:grpSpLocks/>
          </p:cNvGrpSpPr>
          <p:nvPr/>
        </p:nvGrpSpPr>
        <p:grpSpPr bwMode="auto">
          <a:xfrm>
            <a:off x="3467100" y="1461655"/>
            <a:ext cx="5257800" cy="4746625"/>
            <a:chOff x="1143000" y="1066800"/>
            <a:chExt cx="5257800" cy="4746625"/>
          </a:xfrm>
        </p:grpSpPr>
        <p:pic>
          <p:nvPicPr>
            <p:cNvPr id="7" name="Picture 2">
              <a:extLst>
                <a:ext uri="{FF2B5EF4-FFF2-40B4-BE49-F238E27FC236}">
                  <a16:creationId xmlns:a16="http://schemas.microsoft.com/office/drawing/2014/main" id="{68770FE8-3C99-6560-72B9-4CA7E4999415}"/>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1143000" y="1066800"/>
              <a:ext cx="4648200" cy="378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C576098E-3B79-5D5D-C298-AFC6EA711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873625"/>
              <a:ext cx="5257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9411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33BBD-3B4D-2F11-86DC-250153B0B267}"/>
              </a:ext>
            </a:extLst>
          </p:cNvPr>
          <p:cNvSpPr>
            <a:spLocks noGrp="1"/>
          </p:cNvSpPr>
          <p:nvPr>
            <p:ph type="title"/>
          </p:nvPr>
        </p:nvSpPr>
        <p:spPr/>
        <p:txBody>
          <a:bodyPr/>
          <a:lstStyle/>
          <a:p>
            <a:r>
              <a:rPr lang="en-US" altLang="en-PK" dirty="0"/>
              <a:t>Initializing Pointers</a:t>
            </a:r>
            <a:endParaRPr lang="en-PK" dirty="0"/>
          </a:p>
        </p:txBody>
      </p:sp>
      <p:sp>
        <p:nvSpPr>
          <p:cNvPr id="3" name="Content Placeholder 2">
            <a:extLst>
              <a:ext uri="{FF2B5EF4-FFF2-40B4-BE49-F238E27FC236}">
                <a16:creationId xmlns:a16="http://schemas.microsoft.com/office/drawing/2014/main" id="{9D272F4A-4619-0AB9-50D1-C2CC4CDFA1B7}"/>
              </a:ext>
            </a:extLst>
          </p:cNvPr>
          <p:cNvSpPr>
            <a:spLocks noGrp="1"/>
          </p:cNvSpPr>
          <p:nvPr>
            <p:ph idx="1"/>
          </p:nvPr>
        </p:nvSpPr>
        <p:spPr/>
        <p:txBody>
          <a:bodyPr>
            <a:normAutofit/>
          </a:bodyPr>
          <a:lstStyle/>
          <a:p>
            <a:pPr eaLnBrk="1" hangingPunct="1">
              <a:lnSpc>
                <a:spcPct val="90000"/>
              </a:lnSpc>
            </a:pPr>
            <a:r>
              <a:rPr lang="en-US" altLang="en-PK" sz="2400" dirty="0"/>
              <a:t>Can initialize at definition time:</a:t>
            </a:r>
          </a:p>
          <a:p>
            <a:pPr lvl="1" eaLnBrk="1" hangingPunct="1">
              <a:lnSpc>
                <a:spcPct val="90000"/>
              </a:lnSpc>
              <a:buClr>
                <a:srgbClr val="3333CC"/>
              </a:buClr>
              <a:buFontTx/>
              <a:buNone/>
            </a:pPr>
            <a:r>
              <a:rPr lang="en-US" altLang="en-PK" sz="2000" dirty="0"/>
              <a:t>	</a:t>
            </a:r>
            <a:r>
              <a:rPr lang="en-US" altLang="en-PK" sz="2000" dirty="0">
                <a:latin typeface="Courier New" panose="02070309020205020404" pitchFamily="49" charset="0"/>
              </a:rPr>
              <a:t>int num, *</a:t>
            </a:r>
            <a:r>
              <a:rPr lang="en-US" altLang="en-PK" sz="2000" dirty="0" err="1">
                <a:latin typeface="Courier New" panose="02070309020205020404" pitchFamily="49" charset="0"/>
              </a:rPr>
              <a:t>numptr</a:t>
            </a:r>
            <a:r>
              <a:rPr lang="en-US" altLang="en-PK" sz="2000" dirty="0">
                <a:latin typeface="Courier New" panose="02070309020205020404" pitchFamily="49" charset="0"/>
              </a:rPr>
              <a:t> = &amp;num;</a:t>
            </a:r>
          </a:p>
          <a:p>
            <a:pPr lvl="1" eaLnBrk="1" hangingPunct="1">
              <a:lnSpc>
                <a:spcPct val="90000"/>
              </a:lnSpc>
              <a:buClr>
                <a:srgbClr val="3333CC"/>
              </a:buClr>
              <a:buFontTx/>
              <a:buNone/>
            </a:pPr>
            <a:r>
              <a:rPr lang="en-US" altLang="en-PK" sz="2000" dirty="0">
                <a:latin typeface="Courier New" panose="02070309020205020404" pitchFamily="49" charset="0"/>
              </a:rPr>
              <a:t>	int </a:t>
            </a:r>
            <a:r>
              <a:rPr lang="en-US" altLang="en-PK" sz="2000" dirty="0" err="1">
                <a:latin typeface="Courier New" panose="02070309020205020404" pitchFamily="49" charset="0"/>
              </a:rPr>
              <a:t>val</a:t>
            </a:r>
            <a:r>
              <a:rPr lang="en-US" altLang="en-PK" sz="2000" dirty="0">
                <a:latin typeface="Courier New" panose="02070309020205020404" pitchFamily="49" charset="0"/>
              </a:rPr>
              <a:t>[3], *</a:t>
            </a:r>
            <a:r>
              <a:rPr lang="en-US" altLang="en-PK" sz="2000" dirty="0" err="1">
                <a:latin typeface="Courier New" panose="02070309020205020404" pitchFamily="49" charset="0"/>
              </a:rPr>
              <a:t>valptr</a:t>
            </a:r>
            <a:r>
              <a:rPr lang="en-US" altLang="en-PK" sz="2000" dirty="0">
                <a:latin typeface="Courier New" panose="02070309020205020404" pitchFamily="49" charset="0"/>
              </a:rPr>
              <a:t> = </a:t>
            </a:r>
            <a:r>
              <a:rPr lang="en-US" altLang="en-PK" sz="2000" dirty="0" err="1">
                <a:latin typeface="Courier New" panose="02070309020205020404" pitchFamily="49" charset="0"/>
              </a:rPr>
              <a:t>val</a:t>
            </a:r>
            <a:r>
              <a:rPr lang="en-US" altLang="en-PK" sz="2000" dirty="0">
                <a:latin typeface="Courier New" panose="02070309020205020404" pitchFamily="49" charset="0"/>
              </a:rPr>
              <a:t>;</a:t>
            </a:r>
          </a:p>
          <a:p>
            <a:pPr lvl="1" eaLnBrk="1" hangingPunct="1">
              <a:lnSpc>
                <a:spcPct val="90000"/>
              </a:lnSpc>
              <a:buClr>
                <a:srgbClr val="3333CC"/>
              </a:buClr>
              <a:buFontTx/>
              <a:buNone/>
            </a:pPr>
            <a:endParaRPr lang="en-US" altLang="en-PK" sz="2000" dirty="0">
              <a:latin typeface="Courier New" panose="02070309020205020404" pitchFamily="49" charset="0"/>
            </a:endParaRPr>
          </a:p>
          <a:p>
            <a:pPr eaLnBrk="1" hangingPunct="1">
              <a:lnSpc>
                <a:spcPct val="90000"/>
              </a:lnSpc>
            </a:pPr>
            <a:r>
              <a:rPr lang="en-US" altLang="en-PK" sz="2400" dirty="0"/>
              <a:t>Cannot mix data types:</a:t>
            </a:r>
          </a:p>
          <a:p>
            <a:pPr lvl="1" eaLnBrk="1" hangingPunct="1">
              <a:lnSpc>
                <a:spcPct val="90000"/>
              </a:lnSpc>
              <a:buClr>
                <a:srgbClr val="3333CC"/>
              </a:buClr>
              <a:buFontTx/>
              <a:buNone/>
            </a:pPr>
            <a:r>
              <a:rPr lang="en-US" altLang="en-PK" sz="2000" dirty="0"/>
              <a:t>	</a:t>
            </a:r>
            <a:r>
              <a:rPr lang="en-US" altLang="en-PK" sz="2000" dirty="0">
                <a:latin typeface="Courier New" panose="02070309020205020404" pitchFamily="49" charset="0"/>
              </a:rPr>
              <a:t>double cost;</a:t>
            </a:r>
          </a:p>
          <a:p>
            <a:pPr lvl="1" eaLnBrk="1" hangingPunct="1">
              <a:lnSpc>
                <a:spcPct val="90000"/>
              </a:lnSpc>
              <a:buClr>
                <a:srgbClr val="3333CC"/>
              </a:buClr>
              <a:buFontTx/>
              <a:buNone/>
            </a:pPr>
            <a:r>
              <a:rPr lang="en-US" altLang="en-PK" sz="2000" dirty="0">
                <a:latin typeface="Courier New" panose="02070309020205020404" pitchFamily="49" charset="0"/>
              </a:rPr>
              <a:t>	int *</a:t>
            </a:r>
            <a:r>
              <a:rPr lang="en-US" altLang="en-PK" sz="2000" dirty="0" err="1">
                <a:latin typeface="Courier New" panose="02070309020205020404" pitchFamily="49" charset="0"/>
              </a:rPr>
              <a:t>ptr</a:t>
            </a:r>
            <a:r>
              <a:rPr lang="en-US" altLang="en-PK" sz="2000" dirty="0">
                <a:latin typeface="Courier New" panose="02070309020205020404" pitchFamily="49" charset="0"/>
              </a:rPr>
              <a:t> = &amp;cost; // won</a:t>
            </a:r>
            <a:r>
              <a:rPr lang="en-US" altLang="en-PK" sz="2000" dirty="0"/>
              <a:t>’</a:t>
            </a:r>
            <a:r>
              <a:rPr lang="en-US" altLang="en-PK" sz="2000" dirty="0">
                <a:latin typeface="Courier New" panose="02070309020205020404" pitchFamily="49" charset="0"/>
              </a:rPr>
              <a:t>t work</a:t>
            </a:r>
          </a:p>
          <a:p>
            <a:pPr lvl="1" eaLnBrk="1" hangingPunct="1">
              <a:lnSpc>
                <a:spcPct val="90000"/>
              </a:lnSpc>
              <a:buClr>
                <a:srgbClr val="3333CC"/>
              </a:buClr>
              <a:buFontTx/>
              <a:buNone/>
            </a:pPr>
            <a:endParaRPr lang="en-US" altLang="en-PK" sz="2000" dirty="0">
              <a:latin typeface="Courier New" panose="02070309020205020404" pitchFamily="49" charset="0"/>
            </a:endParaRPr>
          </a:p>
          <a:p>
            <a:pPr eaLnBrk="1" hangingPunct="1">
              <a:lnSpc>
                <a:spcPct val="90000"/>
              </a:lnSpc>
            </a:pPr>
            <a:r>
              <a:rPr lang="en-US" altLang="en-PK" sz="2400" dirty="0"/>
              <a:t>Can test for an invalid address for </a:t>
            </a:r>
            <a:r>
              <a:rPr lang="en-US" altLang="en-PK" sz="2400" dirty="0" err="1">
                <a:latin typeface="Courier New" panose="02070309020205020404" pitchFamily="49" charset="0"/>
              </a:rPr>
              <a:t>ptr</a:t>
            </a:r>
            <a:r>
              <a:rPr lang="en-US" altLang="en-PK" sz="2400" dirty="0"/>
              <a:t> with:</a:t>
            </a:r>
          </a:p>
          <a:p>
            <a:pPr lvl="1" eaLnBrk="1" hangingPunct="1">
              <a:lnSpc>
                <a:spcPct val="90000"/>
              </a:lnSpc>
              <a:buClr>
                <a:srgbClr val="3333CC"/>
              </a:buClr>
              <a:buFontTx/>
              <a:buNone/>
            </a:pPr>
            <a:r>
              <a:rPr lang="en-US" altLang="en-PK" sz="2000" dirty="0"/>
              <a:t>	</a:t>
            </a:r>
            <a:r>
              <a:rPr lang="en-US" altLang="en-PK" sz="2000" dirty="0">
                <a:latin typeface="Courier New" panose="02070309020205020404" pitchFamily="49" charset="0"/>
              </a:rPr>
              <a:t>if (!</a:t>
            </a:r>
            <a:r>
              <a:rPr lang="en-US" altLang="en-PK" sz="2000" dirty="0" err="1">
                <a:latin typeface="Courier New" panose="02070309020205020404" pitchFamily="49" charset="0"/>
              </a:rPr>
              <a:t>ptr</a:t>
            </a:r>
            <a:r>
              <a:rPr lang="en-US" altLang="en-PK" sz="2000" dirty="0">
                <a:latin typeface="Courier New" panose="02070309020205020404" pitchFamily="49" charset="0"/>
              </a:rPr>
              <a:t>) ...</a:t>
            </a:r>
            <a:endParaRPr lang="en-US" altLang="en-PK" sz="2000" dirty="0"/>
          </a:p>
          <a:p>
            <a:endParaRPr lang="en-PK" sz="2400" dirty="0"/>
          </a:p>
        </p:txBody>
      </p:sp>
      <p:sp>
        <p:nvSpPr>
          <p:cNvPr id="4" name="Footer Placeholder 3">
            <a:extLst>
              <a:ext uri="{FF2B5EF4-FFF2-40B4-BE49-F238E27FC236}">
                <a16:creationId xmlns:a16="http://schemas.microsoft.com/office/drawing/2014/main" id="{F75C9452-44D7-B21B-DFFC-04D9FE86677A}"/>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32AEABDC-2BFC-FF0D-1D2C-18E4F4757F81}"/>
              </a:ext>
            </a:extLst>
          </p:cNvPr>
          <p:cNvSpPr>
            <a:spLocks noGrp="1"/>
          </p:cNvSpPr>
          <p:nvPr>
            <p:ph type="sldNum" sz="quarter" idx="12"/>
          </p:nvPr>
        </p:nvSpPr>
        <p:spPr/>
        <p:txBody>
          <a:bodyPr/>
          <a:lstStyle/>
          <a:p>
            <a:fld id="{51845F5A-061D-4825-9AE9-D7794091C6CF}" type="slidenum">
              <a:rPr lang="en-US" smtClean="0"/>
              <a:t>24</a:t>
            </a:fld>
            <a:endParaRPr lang="en-US" dirty="0"/>
          </a:p>
        </p:txBody>
      </p:sp>
    </p:spTree>
    <p:extLst>
      <p:ext uri="{BB962C8B-B14F-4D97-AF65-F5344CB8AC3E}">
        <p14:creationId xmlns:p14="http://schemas.microsoft.com/office/powerpoint/2010/main" val="3611406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E0A9-A29E-5F6F-246A-CFA625E8508E}"/>
              </a:ext>
            </a:extLst>
          </p:cNvPr>
          <p:cNvSpPr>
            <a:spLocks noGrp="1"/>
          </p:cNvSpPr>
          <p:nvPr>
            <p:ph type="title"/>
          </p:nvPr>
        </p:nvSpPr>
        <p:spPr/>
        <p:txBody>
          <a:bodyPr/>
          <a:lstStyle/>
          <a:p>
            <a:r>
              <a:rPr lang="en-US" altLang="en-PK" dirty="0"/>
              <a:t>Comparing Pointers</a:t>
            </a:r>
            <a:endParaRPr lang="en-PK" dirty="0"/>
          </a:p>
        </p:txBody>
      </p:sp>
      <p:sp>
        <p:nvSpPr>
          <p:cNvPr id="3" name="Content Placeholder 2">
            <a:extLst>
              <a:ext uri="{FF2B5EF4-FFF2-40B4-BE49-F238E27FC236}">
                <a16:creationId xmlns:a16="http://schemas.microsoft.com/office/drawing/2014/main" id="{CDDFB17D-15C5-514A-6A6B-B63B105B98F2}"/>
              </a:ext>
            </a:extLst>
          </p:cNvPr>
          <p:cNvSpPr>
            <a:spLocks noGrp="1"/>
          </p:cNvSpPr>
          <p:nvPr>
            <p:ph idx="1"/>
          </p:nvPr>
        </p:nvSpPr>
        <p:spPr/>
        <p:txBody>
          <a:bodyPr>
            <a:normAutofit/>
          </a:bodyPr>
          <a:lstStyle/>
          <a:p>
            <a:pPr eaLnBrk="1" hangingPunct="1">
              <a:lnSpc>
                <a:spcPct val="85000"/>
              </a:lnSpc>
            </a:pPr>
            <a:r>
              <a:rPr lang="en-US" altLang="en-PK" sz="2400" dirty="0"/>
              <a:t>Relational operators (</a:t>
            </a:r>
            <a:r>
              <a:rPr lang="en-US" altLang="en-PK" sz="2400" dirty="0">
                <a:latin typeface="Courier New" panose="02070309020205020404" pitchFamily="49" charset="0"/>
              </a:rPr>
              <a:t>&lt;</a:t>
            </a:r>
            <a:r>
              <a:rPr lang="en-US" altLang="en-PK" sz="2400" dirty="0"/>
              <a:t>, </a:t>
            </a:r>
            <a:r>
              <a:rPr lang="en-US" altLang="en-PK" sz="2400" dirty="0">
                <a:latin typeface="Courier New" panose="02070309020205020404" pitchFamily="49" charset="0"/>
              </a:rPr>
              <a:t>&gt;=</a:t>
            </a:r>
            <a:r>
              <a:rPr lang="en-US" altLang="en-PK" sz="2400" dirty="0"/>
              <a:t>, etc.) can be used to compare addresses in pointers</a:t>
            </a:r>
          </a:p>
          <a:p>
            <a:pPr eaLnBrk="1" hangingPunct="1">
              <a:lnSpc>
                <a:spcPct val="85000"/>
              </a:lnSpc>
            </a:pPr>
            <a:r>
              <a:rPr lang="en-US" altLang="en-PK" sz="2400" dirty="0"/>
              <a:t>Comparing addresses </a:t>
            </a:r>
            <a:r>
              <a:rPr lang="en-US" altLang="en-PK" sz="2400" u="sng" dirty="0"/>
              <a:t>in</a:t>
            </a:r>
            <a:r>
              <a:rPr lang="en-US" altLang="en-PK" sz="2400" dirty="0"/>
              <a:t> pointers is </a:t>
            </a:r>
            <a:r>
              <a:rPr lang="en-US" altLang="en-PK" sz="2400" dirty="0">
                <a:solidFill>
                  <a:srgbClr val="FF0000"/>
                </a:solidFill>
              </a:rPr>
              <a:t>not the same as comparing contents </a:t>
            </a:r>
            <a:r>
              <a:rPr lang="en-US" altLang="en-PK" sz="2400" u="sng" dirty="0">
                <a:solidFill>
                  <a:srgbClr val="FF0000"/>
                </a:solidFill>
              </a:rPr>
              <a:t>pointed at by</a:t>
            </a:r>
            <a:r>
              <a:rPr lang="en-US" altLang="en-PK" sz="2400" dirty="0">
                <a:solidFill>
                  <a:srgbClr val="FF0000"/>
                </a:solidFill>
              </a:rPr>
              <a:t> </a:t>
            </a:r>
            <a:r>
              <a:rPr lang="en-US" altLang="en-PK" sz="2400" dirty="0"/>
              <a:t>pointers:</a:t>
            </a:r>
          </a:p>
          <a:p>
            <a:pPr lvl="1" eaLnBrk="1" hangingPunct="1">
              <a:lnSpc>
                <a:spcPct val="85000"/>
              </a:lnSpc>
              <a:buFontTx/>
              <a:buNone/>
            </a:pPr>
            <a:r>
              <a:rPr lang="en-US" altLang="en-PK" sz="2000" dirty="0"/>
              <a:t>	</a:t>
            </a:r>
          </a:p>
          <a:p>
            <a:pPr lvl="1">
              <a:lnSpc>
                <a:spcPct val="85000"/>
              </a:lnSpc>
              <a:buNone/>
            </a:pPr>
            <a:r>
              <a:rPr lang="en-US" altLang="en-PK" sz="2000" dirty="0">
                <a:latin typeface="Courier New" panose="02070309020205020404" pitchFamily="49" charset="0"/>
              </a:rPr>
              <a:t>if (ptr1 == ptr2)   // compares addresses</a:t>
            </a:r>
          </a:p>
          <a:p>
            <a:pPr lvl="1" eaLnBrk="1" hangingPunct="1">
              <a:lnSpc>
                <a:spcPct val="85000"/>
              </a:lnSpc>
              <a:buFontTx/>
              <a:buNone/>
            </a:pPr>
            <a:endParaRPr lang="en-US" altLang="en-PK" sz="2000" dirty="0">
              <a:latin typeface="Courier New" panose="02070309020205020404" pitchFamily="49" charset="0"/>
            </a:endParaRPr>
          </a:p>
          <a:p>
            <a:pPr lvl="1">
              <a:lnSpc>
                <a:spcPct val="85000"/>
              </a:lnSpc>
              <a:buNone/>
            </a:pPr>
            <a:r>
              <a:rPr lang="en-US" altLang="en-PK" sz="2000" dirty="0">
                <a:latin typeface="Courier New" panose="02070309020205020404" pitchFamily="49" charset="0"/>
              </a:rPr>
              <a:t>if (*ptr1 == *ptr2) // compares contents</a:t>
            </a:r>
            <a:endParaRPr lang="en-US" altLang="en-PK" sz="2000" dirty="0"/>
          </a:p>
          <a:p>
            <a:pPr lvl="1" eaLnBrk="1" hangingPunct="1">
              <a:lnSpc>
                <a:spcPct val="85000"/>
              </a:lnSpc>
              <a:buFontTx/>
              <a:buNone/>
            </a:pPr>
            <a:endParaRPr lang="en-US" altLang="en-PK" sz="2000" dirty="0">
              <a:latin typeface="Courier New" panose="02070309020205020404" pitchFamily="49" charset="0"/>
            </a:endParaRPr>
          </a:p>
          <a:p>
            <a:pPr lvl="1" eaLnBrk="1" hangingPunct="1">
              <a:lnSpc>
                <a:spcPct val="85000"/>
              </a:lnSpc>
              <a:buFontTx/>
              <a:buNone/>
            </a:pPr>
            <a:r>
              <a:rPr lang="en-US" altLang="en-PK" sz="2000" dirty="0">
                <a:latin typeface="Courier New" panose="02070309020205020404" pitchFamily="49" charset="0"/>
              </a:rPr>
              <a:t>					      </a:t>
            </a:r>
            <a:endParaRPr lang="en-PK" sz="2400" dirty="0"/>
          </a:p>
        </p:txBody>
      </p:sp>
      <p:sp>
        <p:nvSpPr>
          <p:cNvPr id="4" name="Footer Placeholder 3">
            <a:extLst>
              <a:ext uri="{FF2B5EF4-FFF2-40B4-BE49-F238E27FC236}">
                <a16:creationId xmlns:a16="http://schemas.microsoft.com/office/drawing/2014/main" id="{CB739455-143B-70DE-D364-3F5DADAC6AA5}"/>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F0C66F0A-6C9F-A489-89B5-881062393A15}"/>
              </a:ext>
            </a:extLst>
          </p:cNvPr>
          <p:cNvSpPr>
            <a:spLocks noGrp="1"/>
          </p:cNvSpPr>
          <p:nvPr>
            <p:ph type="sldNum" sz="quarter" idx="12"/>
          </p:nvPr>
        </p:nvSpPr>
        <p:spPr/>
        <p:txBody>
          <a:bodyPr/>
          <a:lstStyle/>
          <a:p>
            <a:fld id="{51845F5A-061D-4825-9AE9-D7794091C6CF}" type="slidenum">
              <a:rPr lang="en-US" smtClean="0"/>
              <a:t>25</a:t>
            </a:fld>
            <a:endParaRPr lang="en-US" dirty="0"/>
          </a:p>
        </p:txBody>
      </p:sp>
    </p:spTree>
    <p:extLst>
      <p:ext uri="{BB962C8B-B14F-4D97-AF65-F5344CB8AC3E}">
        <p14:creationId xmlns:p14="http://schemas.microsoft.com/office/powerpoint/2010/main" val="513989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E265-8F8B-0713-0F9A-91A067D71969}"/>
              </a:ext>
            </a:extLst>
          </p:cNvPr>
          <p:cNvSpPr>
            <a:spLocks noGrp="1"/>
          </p:cNvSpPr>
          <p:nvPr>
            <p:ph type="title"/>
          </p:nvPr>
        </p:nvSpPr>
        <p:spPr/>
        <p:txBody>
          <a:bodyPr/>
          <a:lstStyle/>
          <a:p>
            <a:r>
              <a:rPr lang="en-US" altLang="en-PK" dirty="0"/>
              <a:t>Pointers as Function Parameters</a:t>
            </a:r>
            <a:endParaRPr lang="en-PK" dirty="0"/>
          </a:p>
        </p:txBody>
      </p:sp>
      <p:sp>
        <p:nvSpPr>
          <p:cNvPr id="3" name="Content Placeholder 2">
            <a:extLst>
              <a:ext uri="{FF2B5EF4-FFF2-40B4-BE49-F238E27FC236}">
                <a16:creationId xmlns:a16="http://schemas.microsoft.com/office/drawing/2014/main" id="{9B39FE71-6D10-477B-F402-32F1054F6275}"/>
              </a:ext>
            </a:extLst>
          </p:cNvPr>
          <p:cNvSpPr>
            <a:spLocks noGrp="1"/>
          </p:cNvSpPr>
          <p:nvPr>
            <p:ph idx="1"/>
          </p:nvPr>
        </p:nvSpPr>
        <p:spPr/>
        <p:txBody>
          <a:bodyPr>
            <a:normAutofit lnSpcReduction="10000"/>
          </a:bodyPr>
          <a:lstStyle/>
          <a:p>
            <a:pPr marL="533400" indent="-533400" eaLnBrk="1" hangingPunct="1">
              <a:lnSpc>
                <a:spcPct val="85000"/>
              </a:lnSpc>
            </a:pPr>
            <a:r>
              <a:rPr lang="en-US" altLang="en-PK" sz="2400" dirty="0"/>
              <a:t>A pointer can be a parameter</a:t>
            </a:r>
          </a:p>
          <a:p>
            <a:pPr marL="533400" indent="-533400" eaLnBrk="1" hangingPunct="1">
              <a:lnSpc>
                <a:spcPct val="85000"/>
              </a:lnSpc>
            </a:pPr>
            <a:r>
              <a:rPr lang="en-US" altLang="en-PK" sz="2400" dirty="0"/>
              <a:t>Works like reference variable to allow change to argument from within function</a:t>
            </a:r>
          </a:p>
          <a:p>
            <a:pPr marL="533400" indent="-533400" eaLnBrk="1" hangingPunct="1">
              <a:lnSpc>
                <a:spcPct val="85000"/>
              </a:lnSpc>
            </a:pPr>
            <a:r>
              <a:rPr lang="en-US" altLang="en-PK" sz="2400" dirty="0"/>
              <a:t>Requires:</a:t>
            </a:r>
          </a:p>
          <a:p>
            <a:pPr marL="939800" lvl="1" indent="-533400" eaLnBrk="1" hangingPunct="1">
              <a:lnSpc>
                <a:spcPct val="85000"/>
              </a:lnSpc>
              <a:buClr>
                <a:schemeClr val="tx1"/>
              </a:buClr>
              <a:buSzPct val="80000"/>
              <a:buFontTx/>
              <a:buAutoNum type="arabicParenR"/>
            </a:pPr>
            <a:r>
              <a:rPr lang="en-US" altLang="en-PK" sz="2000" dirty="0"/>
              <a:t> asterisk * on parameter in prototype and heading</a:t>
            </a:r>
          </a:p>
          <a:p>
            <a:pPr marL="939800" lvl="1" indent="-533400" eaLnBrk="1" hangingPunct="1">
              <a:lnSpc>
                <a:spcPct val="85000"/>
              </a:lnSpc>
              <a:buFontTx/>
              <a:buNone/>
            </a:pPr>
            <a:r>
              <a:rPr lang="en-US" altLang="en-PK" sz="2000" dirty="0">
                <a:latin typeface="Courier New" panose="02070309020205020404" pitchFamily="49" charset="0"/>
              </a:rPr>
              <a:t>void </a:t>
            </a:r>
            <a:r>
              <a:rPr lang="en-US" altLang="en-PK" sz="2000" dirty="0" err="1">
                <a:latin typeface="Courier New" panose="02070309020205020404" pitchFamily="49" charset="0"/>
              </a:rPr>
              <a:t>getNum</a:t>
            </a:r>
            <a:r>
              <a:rPr lang="en-US" altLang="en-PK" sz="2000" dirty="0">
                <a:latin typeface="Courier New" panose="02070309020205020404" pitchFamily="49" charset="0"/>
              </a:rPr>
              <a:t>(int *</a:t>
            </a:r>
            <a:r>
              <a:rPr lang="en-US" altLang="en-PK" sz="2000" dirty="0" err="1">
                <a:latin typeface="Courier New" panose="02070309020205020404" pitchFamily="49" charset="0"/>
              </a:rPr>
              <a:t>ptr</a:t>
            </a:r>
            <a:r>
              <a:rPr lang="en-US" altLang="en-PK" sz="2000" dirty="0">
                <a:latin typeface="Courier New" panose="02070309020205020404" pitchFamily="49" charset="0"/>
              </a:rPr>
              <a:t>); // </a:t>
            </a:r>
            <a:r>
              <a:rPr lang="en-US" altLang="en-PK" sz="2000" dirty="0" err="1">
                <a:latin typeface="Courier New" panose="02070309020205020404" pitchFamily="49" charset="0"/>
              </a:rPr>
              <a:t>ptr</a:t>
            </a:r>
            <a:r>
              <a:rPr lang="en-US" altLang="en-PK" sz="2000" dirty="0">
                <a:latin typeface="Courier New" panose="02070309020205020404" pitchFamily="49" charset="0"/>
              </a:rPr>
              <a:t> is pointer to an int </a:t>
            </a:r>
          </a:p>
          <a:p>
            <a:pPr marL="939800" lvl="1" indent="-533400" eaLnBrk="1" hangingPunct="1">
              <a:lnSpc>
                <a:spcPct val="85000"/>
              </a:lnSpc>
              <a:buFontTx/>
              <a:buNone/>
            </a:pPr>
            <a:endParaRPr lang="en-US" altLang="en-PK" sz="2000" dirty="0">
              <a:latin typeface="Courier New" panose="02070309020205020404" pitchFamily="49" charset="0"/>
            </a:endParaRPr>
          </a:p>
          <a:p>
            <a:pPr marL="939800" lvl="1" indent="-533400" eaLnBrk="1" hangingPunct="1">
              <a:lnSpc>
                <a:spcPct val="85000"/>
              </a:lnSpc>
              <a:buClr>
                <a:schemeClr val="tx1"/>
              </a:buClr>
              <a:buSzPct val="80000"/>
              <a:buFontTx/>
              <a:buAutoNum type="arabicParenR" startAt="2"/>
            </a:pPr>
            <a:r>
              <a:rPr lang="en-US" altLang="en-PK" sz="2000" dirty="0"/>
              <a:t> asterisk </a:t>
            </a:r>
            <a:r>
              <a:rPr lang="en-US" altLang="en-PK" sz="2000" b="1" dirty="0">
                <a:latin typeface="Courier New" panose="02070309020205020404" pitchFamily="49" charset="0"/>
              </a:rPr>
              <a:t>*</a:t>
            </a:r>
            <a:r>
              <a:rPr lang="en-US" altLang="en-PK" sz="2000" b="1" dirty="0"/>
              <a:t> </a:t>
            </a:r>
            <a:r>
              <a:rPr lang="en-US" altLang="en-PK" sz="2000" dirty="0"/>
              <a:t>in body to dereference the pointer</a:t>
            </a:r>
          </a:p>
          <a:p>
            <a:pPr marL="533400" indent="-533400" eaLnBrk="1" hangingPunct="1">
              <a:lnSpc>
                <a:spcPct val="85000"/>
              </a:lnSpc>
              <a:buFont typeface="Times" panose="02020603050405020304" pitchFamily="18" charset="0"/>
              <a:buNone/>
            </a:pPr>
            <a:r>
              <a:rPr lang="en-US" altLang="en-PK" sz="2400" dirty="0"/>
              <a:t>	</a:t>
            </a:r>
            <a:r>
              <a:rPr lang="en-US" altLang="en-PK" sz="2400" dirty="0" err="1">
                <a:latin typeface="Courier New" panose="02070309020205020404" pitchFamily="49" charset="0"/>
              </a:rPr>
              <a:t>cin</a:t>
            </a:r>
            <a:r>
              <a:rPr lang="en-US" altLang="en-PK" sz="2400" dirty="0">
                <a:latin typeface="Courier New" panose="02070309020205020404" pitchFamily="49" charset="0"/>
              </a:rPr>
              <a:t> &gt;&gt; *</a:t>
            </a:r>
            <a:r>
              <a:rPr lang="en-US" altLang="en-PK" sz="2400" dirty="0" err="1">
                <a:latin typeface="Courier New" panose="02070309020205020404" pitchFamily="49" charset="0"/>
              </a:rPr>
              <a:t>ptr</a:t>
            </a:r>
            <a:r>
              <a:rPr lang="en-US" altLang="en-PK" sz="2400" dirty="0">
                <a:latin typeface="Courier New" panose="02070309020205020404" pitchFamily="49" charset="0"/>
              </a:rPr>
              <a:t>;     </a:t>
            </a:r>
          </a:p>
          <a:p>
            <a:pPr marL="533400" indent="-533400" eaLnBrk="1" hangingPunct="1">
              <a:lnSpc>
                <a:spcPct val="85000"/>
              </a:lnSpc>
              <a:buFont typeface="Times" panose="02020603050405020304" pitchFamily="18" charset="0"/>
              <a:buNone/>
            </a:pPr>
            <a:endParaRPr lang="en-US" altLang="en-PK" sz="2400" dirty="0">
              <a:latin typeface="Courier New" panose="02070309020205020404" pitchFamily="49" charset="0"/>
            </a:endParaRPr>
          </a:p>
          <a:p>
            <a:pPr marL="939800" lvl="1" indent="-533400" eaLnBrk="1" hangingPunct="1">
              <a:lnSpc>
                <a:spcPct val="85000"/>
              </a:lnSpc>
              <a:buClr>
                <a:schemeClr val="tx1"/>
              </a:buClr>
              <a:buSzPct val="80000"/>
              <a:buFontTx/>
              <a:buAutoNum type="arabicParenR" startAt="3"/>
            </a:pPr>
            <a:r>
              <a:rPr lang="en-US" altLang="en-PK" sz="2000" dirty="0"/>
              <a:t> address as argument to the function</a:t>
            </a:r>
            <a:endParaRPr lang="en-US" altLang="en-PK" sz="2000" dirty="0">
              <a:latin typeface="Courier New" panose="02070309020205020404" pitchFamily="49" charset="0"/>
            </a:endParaRPr>
          </a:p>
          <a:p>
            <a:pPr marL="939800" lvl="1" indent="-533400" eaLnBrk="1" hangingPunct="1">
              <a:lnSpc>
                <a:spcPct val="85000"/>
              </a:lnSpc>
              <a:buClr>
                <a:schemeClr val="tx1"/>
              </a:buClr>
              <a:buFontTx/>
              <a:buNone/>
            </a:pPr>
            <a:r>
              <a:rPr lang="en-US" altLang="en-PK" sz="2000" dirty="0" err="1">
                <a:latin typeface="Courier New" panose="02070309020205020404" pitchFamily="49" charset="0"/>
              </a:rPr>
              <a:t>getNum</a:t>
            </a:r>
            <a:r>
              <a:rPr lang="en-US" altLang="en-PK" sz="2000" dirty="0">
                <a:latin typeface="Courier New" panose="02070309020205020404" pitchFamily="49" charset="0"/>
              </a:rPr>
              <a:t>(&amp;num);     // pass address of num to </a:t>
            </a:r>
            <a:r>
              <a:rPr lang="en-US" altLang="en-PK" sz="2000" dirty="0" err="1">
                <a:latin typeface="Courier New" panose="02070309020205020404" pitchFamily="49" charset="0"/>
              </a:rPr>
              <a:t>getNum</a:t>
            </a:r>
            <a:r>
              <a:rPr lang="en-US" altLang="en-PK" sz="2000" dirty="0">
                <a:latin typeface="Courier New" panose="02070309020205020404" pitchFamily="49" charset="0"/>
              </a:rPr>
              <a:t>  </a:t>
            </a:r>
            <a:endParaRPr lang="en-US" altLang="en-PK" sz="2000" dirty="0"/>
          </a:p>
          <a:p>
            <a:endParaRPr lang="en-PK" sz="2400" dirty="0"/>
          </a:p>
        </p:txBody>
      </p:sp>
      <p:sp>
        <p:nvSpPr>
          <p:cNvPr id="4" name="Footer Placeholder 3">
            <a:extLst>
              <a:ext uri="{FF2B5EF4-FFF2-40B4-BE49-F238E27FC236}">
                <a16:creationId xmlns:a16="http://schemas.microsoft.com/office/drawing/2014/main" id="{2986B069-1BD6-6BD1-C453-68ECE3F0F6EF}"/>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72370248-FBF9-2454-E887-EABA7324A3EE}"/>
              </a:ext>
            </a:extLst>
          </p:cNvPr>
          <p:cNvSpPr>
            <a:spLocks noGrp="1"/>
          </p:cNvSpPr>
          <p:nvPr>
            <p:ph type="sldNum" sz="quarter" idx="12"/>
          </p:nvPr>
        </p:nvSpPr>
        <p:spPr/>
        <p:txBody>
          <a:bodyPr/>
          <a:lstStyle/>
          <a:p>
            <a:fld id="{51845F5A-061D-4825-9AE9-D7794091C6CF}" type="slidenum">
              <a:rPr lang="en-US" smtClean="0"/>
              <a:t>26</a:t>
            </a:fld>
            <a:endParaRPr lang="en-US" dirty="0"/>
          </a:p>
        </p:txBody>
      </p:sp>
    </p:spTree>
    <p:extLst>
      <p:ext uri="{BB962C8B-B14F-4D97-AF65-F5344CB8AC3E}">
        <p14:creationId xmlns:p14="http://schemas.microsoft.com/office/powerpoint/2010/main" val="1650129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D956-0B8D-5800-6C78-4BF7C32E6951}"/>
              </a:ext>
            </a:extLst>
          </p:cNvPr>
          <p:cNvSpPr>
            <a:spLocks noGrp="1"/>
          </p:cNvSpPr>
          <p:nvPr>
            <p:ph type="title"/>
          </p:nvPr>
        </p:nvSpPr>
        <p:spPr/>
        <p:txBody>
          <a:bodyPr/>
          <a:lstStyle/>
          <a:p>
            <a:r>
              <a:rPr lang="en-US" altLang="en-PK" dirty="0"/>
              <a:t>Example</a:t>
            </a:r>
            <a:endParaRPr lang="en-PK" dirty="0"/>
          </a:p>
        </p:txBody>
      </p:sp>
      <p:sp>
        <p:nvSpPr>
          <p:cNvPr id="3" name="Content Placeholder 2">
            <a:extLst>
              <a:ext uri="{FF2B5EF4-FFF2-40B4-BE49-F238E27FC236}">
                <a16:creationId xmlns:a16="http://schemas.microsoft.com/office/drawing/2014/main" id="{E14D3FD6-5F1C-0DD6-51E3-3EBC13F82415}"/>
              </a:ext>
            </a:extLst>
          </p:cNvPr>
          <p:cNvSpPr>
            <a:spLocks noGrp="1"/>
          </p:cNvSpPr>
          <p:nvPr>
            <p:ph idx="1"/>
          </p:nvPr>
        </p:nvSpPr>
        <p:spPr/>
        <p:txBody>
          <a:bodyPr>
            <a:normAutofit/>
          </a:bodyPr>
          <a:lstStyle/>
          <a:p>
            <a:pPr eaLnBrk="1" hangingPunct="1">
              <a:lnSpc>
                <a:spcPct val="85000"/>
              </a:lnSpc>
              <a:buFont typeface="Times" panose="02020603050405020304" pitchFamily="18" charset="0"/>
              <a:buNone/>
            </a:pPr>
            <a:r>
              <a:rPr lang="en-US" altLang="en-PK" sz="2400" dirty="0">
                <a:latin typeface="Courier New" panose="02070309020205020404" pitchFamily="49" charset="0"/>
              </a:rPr>
              <a:t>void swap(int *x, int *y)</a:t>
            </a:r>
          </a:p>
          <a:p>
            <a:pPr eaLnBrk="1" hangingPunct="1">
              <a:lnSpc>
                <a:spcPct val="85000"/>
              </a:lnSpc>
              <a:buFont typeface="Times" panose="02020603050405020304" pitchFamily="18" charset="0"/>
              <a:buNone/>
            </a:pPr>
            <a:r>
              <a:rPr lang="en-US" altLang="en-PK" sz="2400" dirty="0">
                <a:latin typeface="Courier New" panose="02070309020205020404" pitchFamily="49" charset="0"/>
              </a:rPr>
              <a:t>{		int temp;</a:t>
            </a:r>
          </a:p>
          <a:p>
            <a:pPr eaLnBrk="1" hangingPunct="1">
              <a:lnSpc>
                <a:spcPct val="85000"/>
              </a:lnSpc>
              <a:buFont typeface="Times" panose="02020603050405020304" pitchFamily="18" charset="0"/>
              <a:buNone/>
            </a:pPr>
            <a:r>
              <a:rPr lang="en-US" altLang="en-PK" sz="2400" dirty="0">
                <a:latin typeface="Courier New" panose="02070309020205020404" pitchFamily="49" charset="0"/>
              </a:rPr>
              <a:t>		temp = *x;</a:t>
            </a:r>
          </a:p>
          <a:p>
            <a:pPr eaLnBrk="1" hangingPunct="1">
              <a:lnSpc>
                <a:spcPct val="85000"/>
              </a:lnSpc>
              <a:buFont typeface="Times" panose="02020603050405020304" pitchFamily="18" charset="0"/>
              <a:buNone/>
            </a:pPr>
            <a:r>
              <a:rPr lang="en-US" altLang="en-PK" sz="2400" dirty="0">
                <a:latin typeface="Courier New" panose="02070309020205020404" pitchFamily="49" charset="0"/>
              </a:rPr>
              <a:t>		*x = *y;</a:t>
            </a:r>
          </a:p>
          <a:p>
            <a:pPr eaLnBrk="1" hangingPunct="1">
              <a:lnSpc>
                <a:spcPct val="85000"/>
              </a:lnSpc>
              <a:buFont typeface="Times" panose="02020603050405020304" pitchFamily="18" charset="0"/>
              <a:buNone/>
            </a:pPr>
            <a:r>
              <a:rPr lang="en-US" altLang="en-PK" sz="2400" dirty="0">
                <a:latin typeface="Courier New" panose="02070309020205020404" pitchFamily="49" charset="0"/>
              </a:rPr>
              <a:t>		*y = temp;</a:t>
            </a:r>
          </a:p>
          <a:p>
            <a:pPr eaLnBrk="1" hangingPunct="1">
              <a:lnSpc>
                <a:spcPct val="85000"/>
              </a:lnSpc>
              <a:buFont typeface="Times" panose="02020603050405020304" pitchFamily="18" charset="0"/>
              <a:buNone/>
            </a:pPr>
            <a:r>
              <a:rPr lang="en-US" altLang="en-PK" sz="2400" dirty="0">
                <a:latin typeface="Courier New" panose="02070309020205020404" pitchFamily="49" charset="0"/>
              </a:rPr>
              <a:t>}</a:t>
            </a:r>
          </a:p>
          <a:p>
            <a:pPr eaLnBrk="1" hangingPunct="1">
              <a:lnSpc>
                <a:spcPct val="85000"/>
              </a:lnSpc>
              <a:buFont typeface="Times" panose="02020603050405020304" pitchFamily="18" charset="0"/>
              <a:buNone/>
            </a:pPr>
            <a:endParaRPr lang="en-US" altLang="en-PK" sz="2400" dirty="0">
              <a:latin typeface="Courier New" panose="02070309020205020404" pitchFamily="49" charset="0"/>
            </a:endParaRPr>
          </a:p>
          <a:p>
            <a:pPr eaLnBrk="1" hangingPunct="1">
              <a:lnSpc>
                <a:spcPct val="85000"/>
              </a:lnSpc>
              <a:buFont typeface="Times" panose="02020603050405020304" pitchFamily="18" charset="0"/>
              <a:buNone/>
            </a:pPr>
            <a:r>
              <a:rPr lang="en-US" altLang="en-PK" sz="2400" dirty="0">
                <a:latin typeface="Courier New" panose="02070309020205020404" pitchFamily="49" charset="0"/>
              </a:rPr>
              <a:t>int num1 = 2, num2 = -3;</a:t>
            </a:r>
          </a:p>
          <a:p>
            <a:pPr eaLnBrk="1" hangingPunct="1">
              <a:lnSpc>
                <a:spcPct val="85000"/>
              </a:lnSpc>
              <a:buFont typeface="Times" panose="02020603050405020304" pitchFamily="18" charset="0"/>
              <a:buNone/>
            </a:pPr>
            <a:r>
              <a:rPr lang="en-US" altLang="en-PK" sz="2400" dirty="0">
                <a:latin typeface="Courier New" panose="02070309020205020404" pitchFamily="49" charset="0"/>
              </a:rPr>
              <a:t>swap(&amp;num1, &amp;num2);</a:t>
            </a:r>
          </a:p>
        </p:txBody>
      </p:sp>
      <p:sp>
        <p:nvSpPr>
          <p:cNvPr id="4" name="Footer Placeholder 3">
            <a:extLst>
              <a:ext uri="{FF2B5EF4-FFF2-40B4-BE49-F238E27FC236}">
                <a16:creationId xmlns:a16="http://schemas.microsoft.com/office/drawing/2014/main" id="{B444A141-D9F7-5D55-48FA-B6B6D7CC453F}"/>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786D6BDD-31FD-9B20-D1D4-9F7D5B67E27D}"/>
              </a:ext>
            </a:extLst>
          </p:cNvPr>
          <p:cNvSpPr>
            <a:spLocks noGrp="1"/>
          </p:cNvSpPr>
          <p:nvPr>
            <p:ph type="sldNum" sz="quarter" idx="12"/>
          </p:nvPr>
        </p:nvSpPr>
        <p:spPr/>
        <p:txBody>
          <a:bodyPr/>
          <a:lstStyle/>
          <a:p>
            <a:fld id="{51845F5A-061D-4825-9AE9-D7794091C6CF}" type="slidenum">
              <a:rPr lang="en-US" smtClean="0"/>
              <a:t>27</a:t>
            </a:fld>
            <a:endParaRPr lang="en-US" dirty="0"/>
          </a:p>
        </p:txBody>
      </p:sp>
    </p:spTree>
    <p:extLst>
      <p:ext uri="{BB962C8B-B14F-4D97-AF65-F5344CB8AC3E}">
        <p14:creationId xmlns:p14="http://schemas.microsoft.com/office/powerpoint/2010/main" val="2318363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AEAD5-DA27-E934-6CF0-6DA00D1ED88E}"/>
              </a:ext>
            </a:extLst>
          </p:cNvPr>
          <p:cNvSpPr>
            <a:spLocks noGrp="1"/>
          </p:cNvSpPr>
          <p:nvPr>
            <p:ph type="title"/>
          </p:nvPr>
        </p:nvSpPr>
        <p:spPr/>
        <p:txBody>
          <a:bodyPr/>
          <a:lstStyle/>
          <a:p>
            <a:r>
              <a:rPr lang="en-US" dirty="0"/>
              <a:t>Example</a:t>
            </a:r>
            <a:endParaRPr lang="en-PK" dirty="0"/>
          </a:p>
        </p:txBody>
      </p:sp>
      <p:sp>
        <p:nvSpPr>
          <p:cNvPr id="4" name="Footer Placeholder 3">
            <a:extLst>
              <a:ext uri="{FF2B5EF4-FFF2-40B4-BE49-F238E27FC236}">
                <a16:creationId xmlns:a16="http://schemas.microsoft.com/office/drawing/2014/main" id="{6EE877DF-7813-4C44-BB82-5A5C26094648}"/>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EB2ADB4F-F785-8E6A-FFAD-D4F89AE7A531}"/>
              </a:ext>
            </a:extLst>
          </p:cNvPr>
          <p:cNvSpPr>
            <a:spLocks noGrp="1"/>
          </p:cNvSpPr>
          <p:nvPr>
            <p:ph type="sldNum" sz="quarter" idx="12"/>
          </p:nvPr>
        </p:nvSpPr>
        <p:spPr/>
        <p:txBody>
          <a:bodyPr/>
          <a:lstStyle/>
          <a:p>
            <a:fld id="{51845F5A-061D-4825-9AE9-D7794091C6CF}" type="slidenum">
              <a:rPr lang="en-US" smtClean="0"/>
              <a:t>28</a:t>
            </a:fld>
            <a:endParaRPr lang="en-US" dirty="0"/>
          </a:p>
        </p:txBody>
      </p:sp>
      <p:pic>
        <p:nvPicPr>
          <p:cNvPr id="6" name="Picture 2">
            <a:extLst>
              <a:ext uri="{FF2B5EF4-FFF2-40B4-BE49-F238E27FC236}">
                <a16:creationId xmlns:a16="http://schemas.microsoft.com/office/drawing/2014/main" id="{48F90123-90C2-F924-79C4-43886366063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14141" y="2011363"/>
            <a:ext cx="5163717"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6769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E5F8-818A-6AE0-324F-61C8A466B416}"/>
              </a:ext>
            </a:extLst>
          </p:cNvPr>
          <p:cNvSpPr>
            <a:spLocks noGrp="1"/>
          </p:cNvSpPr>
          <p:nvPr>
            <p:ph type="title"/>
          </p:nvPr>
        </p:nvSpPr>
        <p:spPr/>
        <p:txBody>
          <a:bodyPr/>
          <a:lstStyle/>
          <a:p>
            <a:r>
              <a:rPr lang="en-US" dirty="0"/>
              <a:t>Example </a:t>
            </a:r>
            <a:endParaRPr lang="en-PK" dirty="0"/>
          </a:p>
        </p:txBody>
      </p:sp>
      <p:sp>
        <p:nvSpPr>
          <p:cNvPr id="4" name="Footer Placeholder 3">
            <a:extLst>
              <a:ext uri="{FF2B5EF4-FFF2-40B4-BE49-F238E27FC236}">
                <a16:creationId xmlns:a16="http://schemas.microsoft.com/office/drawing/2014/main" id="{5886A4EE-B4E3-19BD-9C6A-1907E2CB18D3}"/>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4AA74150-8FA2-D5BB-11F4-671734E9A922}"/>
              </a:ext>
            </a:extLst>
          </p:cNvPr>
          <p:cNvSpPr>
            <a:spLocks noGrp="1"/>
          </p:cNvSpPr>
          <p:nvPr>
            <p:ph type="sldNum" sz="quarter" idx="12"/>
          </p:nvPr>
        </p:nvSpPr>
        <p:spPr/>
        <p:txBody>
          <a:bodyPr/>
          <a:lstStyle/>
          <a:p>
            <a:fld id="{51845F5A-061D-4825-9AE9-D7794091C6CF}" type="slidenum">
              <a:rPr lang="en-US" smtClean="0"/>
              <a:t>29</a:t>
            </a:fld>
            <a:endParaRPr lang="en-US" dirty="0"/>
          </a:p>
        </p:txBody>
      </p:sp>
      <p:pic>
        <p:nvPicPr>
          <p:cNvPr id="6" name="Picture 2">
            <a:extLst>
              <a:ext uri="{FF2B5EF4-FFF2-40B4-BE49-F238E27FC236}">
                <a16:creationId xmlns:a16="http://schemas.microsoft.com/office/drawing/2014/main" id="{67F58F43-D693-5DE7-0EF4-5D3750B5944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26559" y="2011363"/>
            <a:ext cx="513888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049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4E53-7DC7-D5C0-CA7E-2959D36416B2}"/>
              </a:ext>
            </a:extLst>
          </p:cNvPr>
          <p:cNvSpPr>
            <a:spLocks noGrp="1"/>
          </p:cNvSpPr>
          <p:nvPr>
            <p:ph type="title"/>
          </p:nvPr>
        </p:nvSpPr>
        <p:spPr/>
        <p:txBody>
          <a:bodyPr/>
          <a:lstStyle/>
          <a:p>
            <a:r>
              <a:rPr lang="en-US" altLang="en-PK" dirty="0"/>
              <a:t>Pointer Variables</a:t>
            </a:r>
            <a:endParaRPr lang="en-PK" dirty="0"/>
          </a:p>
        </p:txBody>
      </p:sp>
      <p:sp>
        <p:nvSpPr>
          <p:cNvPr id="3" name="Content Placeholder 2">
            <a:extLst>
              <a:ext uri="{FF2B5EF4-FFF2-40B4-BE49-F238E27FC236}">
                <a16:creationId xmlns:a16="http://schemas.microsoft.com/office/drawing/2014/main" id="{A6FAD7F1-4377-D528-477B-2B61D29D5B68}"/>
              </a:ext>
            </a:extLst>
          </p:cNvPr>
          <p:cNvSpPr>
            <a:spLocks noGrp="1"/>
          </p:cNvSpPr>
          <p:nvPr>
            <p:ph idx="1"/>
          </p:nvPr>
        </p:nvSpPr>
        <p:spPr/>
        <p:txBody>
          <a:bodyPr>
            <a:normAutofit/>
          </a:bodyPr>
          <a:lstStyle/>
          <a:p>
            <a:pPr eaLnBrk="1" hangingPunct="1">
              <a:lnSpc>
                <a:spcPct val="90000"/>
              </a:lnSpc>
            </a:pPr>
            <a:r>
              <a:rPr lang="en-US" altLang="en-PK" sz="2400" u="sng" dirty="0"/>
              <a:t>Pointer variable</a:t>
            </a:r>
            <a:r>
              <a:rPr lang="en-US" altLang="en-PK" sz="2400" dirty="0"/>
              <a:t> : Often just called a pointer, it's a variable that holds an address</a:t>
            </a:r>
            <a:br>
              <a:rPr lang="en-US" altLang="en-PK" sz="2400" dirty="0"/>
            </a:br>
            <a:endParaRPr lang="en-US" altLang="en-PK" sz="2400" dirty="0"/>
          </a:p>
          <a:p>
            <a:pPr eaLnBrk="1" hangingPunct="1">
              <a:lnSpc>
                <a:spcPct val="90000"/>
              </a:lnSpc>
            </a:pPr>
            <a:r>
              <a:rPr lang="en-US" altLang="en-PK" sz="2400" dirty="0"/>
              <a:t>Because a pointer variable holds the address of another piece of data, it "points" to the data</a:t>
            </a:r>
          </a:p>
          <a:p>
            <a:endParaRPr lang="en-PK" sz="2400" dirty="0"/>
          </a:p>
        </p:txBody>
      </p:sp>
      <p:sp>
        <p:nvSpPr>
          <p:cNvPr id="4" name="Footer Placeholder 3">
            <a:extLst>
              <a:ext uri="{FF2B5EF4-FFF2-40B4-BE49-F238E27FC236}">
                <a16:creationId xmlns:a16="http://schemas.microsoft.com/office/drawing/2014/main" id="{38268E00-05A5-3677-8B1C-89E7F157F227}"/>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392CE5DD-E606-6894-B8FD-FE0D2EFD98B8}"/>
              </a:ext>
            </a:extLst>
          </p:cNvPr>
          <p:cNvSpPr>
            <a:spLocks noGrp="1"/>
          </p:cNvSpPr>
          <p:nvPr>
            <p:ph type="sldNum" sz="quarter" idx="12"/>
          </p:nvPr>
        </p:nvSpPr>
        <p:spPr/>
        <p:txBody>
          <a:bodyPr/>
          <a:lstStyle/>
          <a:p>
            <a:fld id="{51845F5A-061D-4825-9AE9-D7794091C6CF}" type="slidenum">
              <a:rPr lang="en-US" smtClean="0"/>
              <a:t>3</a:t>
            </a:fld>
            <a:endParaRPr lang="en-US" dirty="0"/>
          </a:p>
        </p:txBody>
      </p:sp>
    </p:spTree>
    <p:extLst>
      <p:ext uri="{BB962C8B-B14F-4D97-AF65-F5344CB8AC3E}">
        <p14:creationId xmlns:p14="http://schemas.microsoft.com/office/powerpoint/2010/main" val="3277954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A5BC-26EB-6EFF-7AF4-238CDA7999E4}"/>
              </a:ext>
            </a:extLst>
          </p:cNvPr>
          <p:cNvSpPr>
            <a:spLocks noGrp="1"/>
          </p:cNvSpPr>
          <p:nvPr>
            <p:ph type="title"/>
          </p:nvPr>
        </p:nvSpPr>
        <p:spPr/>
        <p:txBody>
          <a:bodyPr/>
          <a:lstStyle/>
          <a:p>
            <a:r>
              <a:rPr lang="en-US" altLang="en-PK" dirty="0"/>
              <a:t>Pointers to Constants</a:t>
            </a:r>
            <a:endParaRPr lang="en-PK" dirty="0"/>
          </a:p>
        </p:txBody>
      </p:sp>
      <p:sp>
        <p:nvSpPr>
          <p:cNvPr id="3" name="Content Placeholder 2">
            <a:extLst>
              <a:ext uri="{FF2B5EF4-FFF2-40B4-BE49-F238E27FC236}">
                <a16:creationId xmlns:a16="http://schemas.microsoft.com/office/drawing/2014/main" id="{E4D50327-C94C-84E6-F25D-8E7CA236FA37}"/>
              </a:ext>
            </a:extLst>
          </p:cNvPr>
          <p:cNvSpPr>
            <a:spLocks noGrp="1"/>
          </p:cNvSpPr>
          <p:nvPr>
            <p:ph idx="1"/>
          </p:nvPr>
        </p:nvSpPr>
        <p:spPr/>
        <p:txBody>
          <a:bodyPr>
            <a:normAutofit/>
          </a:bodyPr>
          <a:lstStyle/>
          <a:p>
            <a:r>
              <a:rPr lang="en-US" altLang="en-PK" sz="2400" dirty="0"/>
              <a:t>If we want to store the address of a constant in a pointer, then we need to store it in a pointer-to-const.</a:t>
            </a:r>
          </a:p>
          <a:p>
            <a:endParaRPr lang="en-US" sz="2400" dirty="0"/>
          </a:p>
          <a:p>
            <a:pPr eaLnBrk="1" hangingPunct="1">
              <a:lnSpc>
                <a:spcPct val="90000"/>
              </a:lnSpc>
            </a:pPr>
            <a:r>
              <a:rPr lang="en-US" altLang="en-PK" sz="2400" dirty="0"/>
              <a:t>Example: Suppose we have the following definitions:</a:t>
            </a:r>
            <a:br>
              <a:rPr lang="en-US" altLang="en-PK" sz="2400" dirty="0"/>
            </a:br>
            <a:br>
              <a:rPr lang="en-US" altLang="en-PK" sz="2400" dirty="0"/>
            </a:br>
            <a:r>
              <a:rPr lang="en-US" altLang="en-PK" sz="2000" dirty="0">
                <a:latin typeface="Courier New" panose="02070309020205020404" pitchFamily="49" charset="0"/>
              </a:rPr>
              <a:t>const int SIZE = 6;</a:t>
            </a:r>
            <a:br>
              <a:rPr lang="en-US" altLang="en-PK" sz="2000" dirty="0">
                <a:latin typeface="Courier New" panose="02070309020205020404" pitchFamily="49" charset="0"/>
              </a:rPr>
            </a:br>
            <a:r>
              <a:rPr lang="en-US" altLang="en-PK" sz="2000" dirty="0">
                <a:latin typeface="Courier New" panose="02070309020205020404" pitchFamily="49" charset="0"/>
              </a:rPr>
              <a:t>const double </a:t>
            </a:r>
            <a:r>
              <a:rPr lang="en-US" altLang="en-PK" sz="2000" dirty="0" err="1">
                <a:latin typeface="Courier New" panose="02070309020205020404" pitchFamily="49" charset="0"/>
              </a:rPr>
              <a:t>payRates</a:t>
            </a:r>
            <a:r>
              <a:rPr lang="en-US" altLang="en-PK" sz="2000" dirty="0">
                <a:latin typeface="Courier New" panose="02070309020205020404" pitchFamily="49" charset="0"/>
              </a:rPr>
              <a:t>[SIZE] = </a:t>
            </a:r>
            <a:br>
              <a:rPr lang="en-US" altLang="en-PK" sz="2000" dirty="0">
                <a:latin typeface="Courier New" panose="02070309020205020404" pitchFamily="49" charset="0"/>
              </a:rPr>
            </a:br>
            <a:r>
              <a:rPr lang="en-US" altLang="en-PK" sz="2000" dirty="0">
                <a:latin typeface="Courier New" panose="02070309020205020404" pitchFamily="49" charset="0"/>
              </a:rPr>
              <a:t>     { 18.55, 17.45, 12.85,</a:t>
            </a:r>
            <a:br>
              <a:rPr lang="en-US" altLang="en-PK" sz="2000" dirty="0">
                <a:latin typeface="Courier New" panose="02070309020205020404" pitchFamily="49" charset="0"/>
              </a:rPr>
            </a:br>
            <a:r>
              <a:rPr lang="en-US" altLang="en-PK" sz="2000" dirty="0">
                <a:latin typeface="Courier New" panose="02070309020205020404" pitchFamily="49" charset="0"/>
              </a:rPr>
              <a:t>       14.97, 10.35, 18.89 };</a:t>
            </a:r>
          </a:p>
          <a:p>
            <a:pPr eaLnBrk="1" hangingPunct="1">
              <a:lnSpc>
                <a:spcPct val="90000"/>
              </a:lnSpc>
            </a:pPr>
            <a:r>
              <a:rPr lang="en-US" altLang="en-PK" sz="2400" dirty="0"/>
              <a:t>In this code, </a:t>
            </a:r>
            <a:r>
              <a:rPr lang="en-US" altLang="en-PK" sz="2400" dirty="0" err="1">
                <a:latin typeface="Courier New" panose="02070309020205020404" pitchFamily="49" charset="0"/>
              </a:rPr>
              <a:t>payRates</a:t>
            </a:r>
            <a:r>
              <a:rPr lang="en-US" altLang="en-PK" sz="2400" dirty="0"/>
              <a:t> is an array of constant doubles.</a:t>
            </a:r>
          </a:p>
          <a:p>
            <a:endParaRPr lang="en-PK" sz="2400" dirty="0"/>
          </a:p>
        </p:txBody>
      </p:sp>
      <p:sp>
        <p:nvSpPr>
          <p:cNvPr id="4" name="Footer Placeholder 3">
            <a:extLst>
              <a:ext uri="{FF2B5EF4-FFF2-40B4-BE49-F238E27FC236}">
                <a16:creationId xmlns:a16="http://schemas.microsoft.com/office/drawing/2014/main" id="{CD18DE07-BA9A-F3ED-535E-11A0D466945A}"/>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85D5148B-F13C-2373-5815-D5CDCE1A8A95}"/>
              </a:ext>
            </a:extLst>
          </p:cNvPr>
          <p:cNvSpPr>
            <a:spLocks noGrp="1"/>
          </p:cNvSpPr>
          <p:nvPr>
            <p:ph type="sldNum" sz="quarter" idx="12"/>
          </p:nvPr>
        </p:nvSpPr>
        <p:spPr/>
        <p:txBody>
          <a:bodyPr/>
          <a:lstStyle/>
          <a:p>
            <a:fld id="{51845F5A-061D-4825-9AE9-D7794091C6CF}" type="slidenum">
              <a:rPr lang="en-US" smtClean="0"/>
              <a:t>30</a:t>
            </a:fld>
            <a:endParaRPr lang="en-US" dirty="0"/>
          </a:p>
        </p:txBody>
      </p:sp>
    </p:spTree>
    <p:extLst>
      <p:ext uri="{BB962C8B-B14F-4D97-AF65-F5344CB8AC3E}">
        <p14:creationId xmlns:p14="http://schemas.microsoft.com/office/powerpoint/2010/main" val="2172799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FF63-B279-87F5-4475-CD5E0D7E7764}"/>
              </a:ext>
            </a:extLst>
          </p:cNvPr>
          <p:cNvSpPr>
            <a:spLocks noGrp="1"/>
          </p:cNvSpPr>
          <p:nvPr>
            <p:ph type="title"/>
          </p:nvPr>
        </p:nvSpPr>
        <p:spPr/>
        <p:txBody>
          <a:bodyPr/>
          <a:lstStyle/>
          <a:p>
            <a:r>
              <a:rPr lang="en-US" altLang="en-PK" dirty="0"/>
              <a:t>Pointers to Constants</a:t>
            </a:r>
            <a:endParaRPr lang="en-PK" dirty="0"/>
          </a:p>
        </p:txBody>
      </p:sp>
      <p:sp>
        <p:nvSpPr>
          <p:cNvPr id="3" name="Content Placeholder 2">
            <a:extLst>
              <a:ext uri="{FF2B5EF4-FFF2-40B4-BE49-F238E27FC236}">
                <a16:creationId xmlns:a16="http://schemas.microsoft.com/office/drawing/2014/main" id="{EDCAC6CD-7545-B51C-5411-1D84849C83B2}"/>
              </a:ext>
            </a:extLst>
          </p:cNvPr>
          <p:cNvSpPr>
            <a:spLocks noGrp="1"/>
          </p:cNvSpPr>
          <p:nvPr>
            <p:ph idx="1"/>
          </p:nvPr>
        </p:nvSpPr>
        <p:spPr/>
        <p:txBody>
          <a:bodyPr>
            <a:normAutofit/>
          </a:bodyPr>
          <a:lstStyle/>
          <a:p>
            <a:pPr algn="just"/>
            <a:r>
              <a:rPr lang="en-US" altLang="en-PK" sz="2400" dirty="0"/>
              <a:t>Suppose we wish to pass the </a:t>
            </a:r>
            <a:r>
              <a:rPr lang="en-US" altLang="en-PK" sz="2400" dirty="0" err="1">
                <a:latin typeface="Courier New" panose="02070309020205020404" pitchFamily="49" charset="0"/>
              </a:rPr>
              <a:t>payRates</a:t>
            </a:r>
            <a:r>
              <a:rPr lang="en-US" altLang="en-PK" sz="2400" dirty="0"/>
              <a:t> array to a function? Here's an example of how we can do it.</a:t>
            </a:r>
          </a:p>
          <a:p>
            <a:pPr algn="just"/>
            <a:endParaRPr lang="en-PK" sz="2400" dirty="0"/>
          </a:p>
        </p:txBody>
      </p:sp>
      <p:sp>
        <p:nvSpPr>
          <p:cNvPr id="4" name="Footer Placeholder 3">
            <a:extLst>
              <a:ext uri="{FF2B5EF4-FFF2-40B4-BE49-F238E27FC236}">
                <a16:creationId xmlns:a16="http://schemas.microsoft.com/office/drawing/2014/main" id="{2D6EB6D6-9601-075A-9C13-F1E5C6F56659}"/>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10CA89BF-5403-0BFE-6AE1-7A5301EAE03B}"/>
              </a:ext>
            </a:extLst>
          </p:cNvPr>
          <p:cNvSpPr>
            <a:spLocks noGrp="1"/>
          </p:cNvSpPr>
          <p:nvPr>
            <p:ph type="sldNum" sz="quarter" idx="12"/>
          </p:nvPr>
        </p:nvSpPr>
        <p:spPr/>
        <p:txBody>
          <a:bodyPr/>
          <a:lstStyle/>
          <a:p>
            <a:fld id="{51845F5A-061D-4825-9AE9-D7794091C6CF}" type="slidenum">
              <a:rPr lang="en-US" smtClean="0"/>
              <a:t>31</a:t>
            </a:fld>
            <a:endParaRPr lang="en-US" dirty="0"/>
          </a:p>
        </p:txBody>
      </p:sp>
      <p:pic>
        <p:nvPicPr>
          <p:cNvPr id="6" name="Picture 5">
            <a:extLst>
              <a:ext uri="{FF2B5EF4-FFF2-40B4-BE49-F238E27FC236}">
                <a16:creationId xmlns:a16="http://schemas.microsoft.com/office/drawing/2014/main" id="{543CB1E4-646A-2893-3BCC-005A66736E2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6438"/>
          <a:stretch/>
        </p:blipFill>
        <p:spPr>
          <a:xfrm>
            <a:off x="1758320" y="2979867"/>
            <a:ext cx="8675360" cy="2298715"/>
          </a:xfrm>
          <a:prstGeom prst="rect">
            <a:avLst/>
          </a:prstGeom>
        </p:spPr>
      </p:pic>
      <p:sp>
        <p:nvSpPr>
          <p:cNvPr id="7" name="Text Box 5">
            <a:extLst>
              <a:ext uri="{FF2B5EF4-FFF2-40B4-BE49-F238E27FC236}">
                <a16:creationId xmlns:a16="http://schemas.microsoft.com/office/drawing/2014/main" id="{BAE32495-A2FB-7C45-A7EE-F98271B0D00D}"/>
              </a:ext>
            </a:extLst>
          </p:cNvPr>
          <p:cNvSpPr txBox="1">
            <a:spLocks noChangeArrowheads="1"/>
          </p:cNvSpPr>
          <p:nvPr/>
        </p:nvSpPr>
        <p:spPr bwMode="auto">
          <a:xfrm>
            <a:off x="2445327" y="5355503"/>
            <a:ext cx="59505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PK" dirty="0">
                <a:solidFill>
                  <a:srgbClr val="FF0000"/>
                </a:solidFill>
              </a:rPr>
              <a:t>The parameter, rates, is a pointer to </a:t>
            </a:r>
            <a:r>
              <a:rPr lang="en-US" altLang="en-PK" dirty="0">
                <a:solidFill>
                  <a:srgbClr val="FF0000"/>
                </a:solidFill>
                <a:latin typeface="Courier New" panose="02070309020205020404" pitchFamily="49" charset="0"/>
              </a:rPr>
              <a:t>const double</a:t>
            </a:r>
            <a:r>
              <a:rPr lang="en-US" altLang="en-PK" dirty="0">
                <a:solidFill>
                  <a:srgbClr val="FF0000"/>
                </a:solidFill>
              </a:rPr>
              <a:t>.</a:t>
            </a:r>
          </a:p>
        </p:txBody>
      </p:sp>
    </p:spTree>
    <p:extLst>
      <p:ext uri="{BB962C8B-B14F-4D97-AF65-F5344CB8AC3E}">
        <p14:creationId xmlns:p14="http://schemas.microsoft.com/office/powerpoint/2010/main" val="2258974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D71BD-F4B9-C602-68F0-1C041AE8CBB1}"/>
              </a:ext>
            </a:extLst>
          </p:cNvPr>
          <p:cNvSpPr>
            <a:spLocks noGrp="1"/>
          </p:cNvSpPr>
          <p:nvPr>
            <p:ph type="title"/>
          </p:nvPr>
        </p:nvSpPr>
        <p:spPr/>
        <p:txBody>
          <a:bodyPr/>
          <a:lstStyle/>
          <a:p>
            <a:r>
              <a:rPr lang="en-US" altLang="en-PK" dirty="0"/>
              <a:t>Declaration of a Pointer to Constant</a:t>
            </a:r>
            <a:endParaRPr lang="en-PK" dirty="0"/>
          </a:p>
        </p:txBody>
      </p:sp>
      <p:sp>
        <p:nvSpPr>
          <p:cNvPr id="4" name="Footer Placeholder 3">
            <a:extLst>
              <a:ext uri="{FF2B5EF4-FFF2-40B4-BE49-F238E27FC236}">
                <a16:creationId xmlns:a16="http://schemas.microsoft.com/office/drawing/2014/main" id="{E3E94EF4-87C8-4E84-0C0F-C4D0D1A27D09}"/>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E8ADA9E5-E8D5-3C6A-BD34-8EDC5042CA4F}"/>
              </a:ext>
            </a:extLst>
          </p:cNvPr>
          <p:cNvSpPr>
            <a:spLocks noGrp="1"/>
          </p:cNvSpPr>
          <p:nvPr>
            <p:ph type="sldNum" sz="quarter" idx="12"/>
          </p:nvPr>
        </p:nvSpPr>
        <p:spPr/>
        <p:txBody>
          <a:bodyPr/>
          <a:lstStyle/>
          <a:p>
            <a:fld id="{51845F5A-061D-4825-9AE9-D7794091C6CF}" type="slidenum">
              <a:rPr lang="en-US" smtClean="0"/>
              <a:t>32</a:t>
            </a:fld>
            <a:endParaRPr lang="en-US" dirty="0"/>
          </a:p>
        </p:txBody>
      </p:sp>
      <p:pic>
        <p:nvPicPr>
          <p:cNvPr id="6" name="Picture 3" descr="0908sowc copy">
            <a:extLst>
              <a:ext uri="{FF2B5EF4-FFF2-40B4-BE49-F238E27FC236}">
                <a16:creationId xmlns:a16="http://schemas.microsoft.com/office/drawing/2014/main" id="{CC32FE1F-40E7-ABA6-4DF3-251FC5FDB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551" y="1960562"/>
            <a:ext cx="8244898" cy="390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35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B288-8D47-AB31-3DE0-E5D473E6DA4F}"/>
              </a:ext>
            </a:extLst>
          </p:cNvPr>
          <p:cNvSpPr>
            <a:spLocks noGrp="1"/>
          </p:cNvSpPr>
          <p:nvPr>
            <p:ph type="title"/>
          </p:nvPr>
        </p:nvSpPr>
        <p:spPr/>
        <p:txBody>
          <a:bodyPr/>
          <a:lstStyle/>
          <a:p>
            <a:r>
              <a:rPr lang="en-US" altLang="en-PK" dirty="0"/>
              <a:t>Constant Pointers</a:t>
            </a:r>
            <a:endParaRPr lang="en-PK" dirty="0"/>
          </a:p>
        </p:txBody>
      </p:sp>
      <p:sp>
        <p:nvSpPr>
          <p:cNvPr id="3" name="Content Placeholder 2">
            <a:extLst>
              <a:ext uri="{FF2B5EF4-FFF2-40B4-BE49-F238E27FC236}">
                <a16:creationId xmlns:a16="http://schemas.microsoft.com/office/drawing/2014/main" id="{E9D67B57-949E-1D3F-16CB-9855D10C642C}"/>
              </a:ext>
            </a:extLst>
          </p:cNvPr>
          <p:cNvSpPr>
            <a:spLocks noGrp="1"/>
          </p:cNvSpPr>
          <p:nvPr>
            <p:ph idx="1"/>
          </p:nvPr>
        </p:nvSpPr>
        <p:spPr/>
        <p:txBody>
          <a:bodyPr>
            <a:normAutofit/>
          </a:bodyPr>
          <a:lstStyle/>
          <a:p>
            <a:pPr eaLnBrk="1" hangingPunct="1"/>
            <a:r>
              <a:rPr lang="en-US" altLang="en-PK" sz="2400" dirty="0"/>
              <a:t>A constant pointer is a pointer that is initialized with an address,  and cannot point to anything else.</a:t>
            </a:r>
            <a:br>
              <a:rPr lang="en-US" altLang="en-PK" sz="2400" dirty="0"/>
            </a:br>
            <a:endParaRPr lang="en-US" altLang="en-PK" sz="2400" dirty="0"/>
          </a:p>
          <a:p>
            <a:pPr eaLnBrk="1" hangingPunct="1"/>
            <a:r>
              <a:rPr lang="en-US" altLang="en-PK" sz="2400" dirty="0"/>
              <a:t>Example</a:t>
            </a:r>
            <a:br>
              <a:rPr lang="en-US" altLang="en-PK" sz="2400" dirty="0"/>
            </a:br>
            <a:br>
              <a:rPr lang="en-US" altLang="en-PK" sz="2400" dirty="0"/>
            </a:br>
            <a:r>
              <a:rPr lang="en-US" altLang="en-PK" sz="2400" dirty="0">
                <a:latin typeface="Courier New" panose="02070309020205020404" pitchFamily="49" charset="0"/>
              </a:rPr>
              <a:t>const int value = 22;</a:t>
            </a:r>
            <a:br>
              <a:rPr lang="en-US" altLang="en-PK" sz="2400" dirty="0">
                <a:latin typeface="Courier New" panose="02070309020205020404" pitchFamily="49" charset="0"/>
              </a:rPr>
            </a:br>
            <a:r>
              <a:rPr lang="en-US" altLang="en-PK" sz="2400" dirty="0">
                <a:latin typeface="Courier New" panose="02070309020205020404" pitchFamily="49" charset="0"/>
              </a:rPr>
              <a:t>int * const </a:t>
            </a:r>
            <a:r>
              <a:rPr lang="en-US" altLang="en-PK" sz="2400" dirty="0" err="1">
                <a:latin typeface="Courier New" panose="02070309020205020404" pitchFamily="49" charset="0"/>
              </a:rPr>
              <a:t>ptr</a:t>
            </a:r>
            <a:r>
              <a:rPr lang="en-US" altLang="en-PK" sz="2400" dirty="0">
                <a:latin typeface="Courier New" panose="02070309020205020404" pitchFamily="49" charset="0"/>
              </a:rPr>
              <a:t> = &amp;value;</a:t>
            </a:r>
          </a:p>
          <a:p>
            <a:endParaRPr lang="en-PK" sz="2400" dirty="0"/>
          </a:p>
        </p:txBody>
      </p:sp>
      <p:sp>
        <p:nvSpPr>
          <p:cNvPr id="4" name="Footer Placeholder 3">
            <a:extLst>
              <a:ext uri="{FF2B5EF4-FFF2-40B4-BE49-F238E27FC236}">
                <a16:creationId xmlns:a16="http://schemas.microsoft.com/office/drawing/2014/main" id="{83F3AE65-C407-FE68-4A13-35C24B206134}"/>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DE7BBB42-1685-FAD4-CFFA-8871D8D985BC}"/>
              </a:ext>
            </a:extLst>
          </p:cNvPr>
          <p:cNvSpPr>
            <a:spLocks noGrp="1"/>
          </p:cNvSpPr>
          <p:nvPr>
            <p:ph type="sldNum" sz="quarter" idx="12"/>
          </p:nvPr>
        </p:nvSpPr>
        <p:spPr/>
        <p:txBody>
          <a:bodyPr/>
          <a:lstStyle/>
          <a:p>
            <a:fld id="{51845F5A-061D-4825-9AE9-D7794091C6CF}" type="slidenum">
              <a:rPr lang="en-US" smtClean="0"/>
              <a:t>33</a:t>
            </a:fld>
            <a:endParaRPr lang="en-US" dirty="0"/>
          </a:p>
        </p:txBody>
      </p:sp>
    </p:spTree>
    <p:extLst>
      <p:ext uri="{BB962C8B-B14F-4D97-AF65-F5344CB8AC3E}">
        <p14:creationId xmlns:p14="http://schemas.microsoft.com/office/powerpoint/2010/main" val="1846613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6D31-8A25-19DB-D522-CCDADBB46131}"/>
              </a:ext>
            </a:extLst>
          </p:cNvPr>
          <p:cNvSpPr>
            <a:spLocks noGrp="1"/>
          </p:cNvSpPr>
          <p:nvPr>
            <p:ph type="title"/>
          </p:nvPr>
        </p:nvSpPr>
        <p:spPr/>
        <p:txBody>
          <a:bodyPr/>
          <a:lstStyle/>
          <a:p>
            <a:r>
              <a:rPr lang="en-US" altLang="en-PK" dirty="0"/>
              <a:t>Constant Pointers</a:t>
            </a:r>
            <a:endParaRPr lang="en-PK" dirty="0"/>
          </a:p>
        </p:txBody>
      </p:sp>
      <p:sp>
        <p:nvSpPr>
          <p:cNvPr id="4" name="Footer Placeholder 3">
            <a:extLst>
              <a:ext uri="{FF2B5EF4-FFF2-40B4-BE49-F238E27FC236}">
                <a16:creationId xmlns:a16="http://schemas.microsoft.com/office/drawing/2014/main" id="{F2A6A266-6227-5B71-7738-DEA3FEC9E037}"/>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AF265997-19D0-7222-9842-6F130CD550F8}"/>
              </a:ext>
            </a:extLst>
          </p:cNvPr>
          <p:cNvSpPr>
            <a:spLocks noGrp="1"/>
          </p:cNvSpPr>
          <p:nvPr>
            <p:ph type="sldNum" sz="quarter" idx="12"/>
          </p:nvPr>
        </p:nvSpPr>
        <p:spPr/>
        <p:txBody>
          <a:bodyPr/>
          <a:lstStyle/>
          <a:p>
            <a:fld id="{51845F5A-061D-4825-9AE9-D7794091C6CF}" type="slidenum">
              <a:rPr lang="en-US" smtClean="0"/>
              <a:t>34</a:t>
            </a:fld>
            <a:endParaRPr lang="en-US" dirty="0"/>
          </a:p>
        </p:txBody>
      </p:sp>
      <p:pic>
        <p:nvPicPr>
          <p:cNvPr id="6" name="Picture 3" descr="0909sowc copy">
            <a:extLst>
              <a:ext uri="{FF2B5EF4-FFF2-40B4-BE49-F238E27FC236}">
                <a16:creationId xmlns:a16="http://schemas.microsoft.com/office/drawing/2014/main" id="{4B647255-BE9A-AE06-570A-FADD415F55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0568" y="2071199"/>
            <a:ext cx="6150864" cy="390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827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E5F0-FB48-8BF1-8686-A0907524509A}"/>
              </a:ext>
            </a:extLst>
          </p:cNvPr>
          <p:cNvSpPr>
            <a:spLocks noGrp="1"/>
          </p:cNvSpPr>
          <p:nvPr>
            <p:ph type="title"/>
          </p:nvPr>
        </p:nvSpPr>
        <p:spPr/>
        <p:txBody>
          <a:bodyPr/>
          <a:lstStyle/>
          <a:p>
            <a:r>
              <a:rPr lang="en-US" altLang="en-PK" dirty="0"/>
              <a:t>Constant Pointers to Constants</a:t>
            </a:r>
            <a:endParaRPr lang="en-PK" dirty="0"/>
          </a:p>
        </p:txBody>
      </p:sp>
      <p:sp>
        <p:nvSpPr>
          <p:cNvPr id="3" name="Content Placeholder 2">
            <a:extLst>
              <a:ext uri="{FF2B5EF4-FFF2-40B4-BE49-F238E27FC236}">
                <a16:creationId xmlns:a16="http://schemas.microsoft.com/office/drawing/2014/main" id="{28514D62-C622-DB1D-420F-49BB07C20F6B}"/>
              </a:ext>
            </a:extLst>
          </p:cNvPr>
          <p:cNvSpPr>
            <a:spLocks noGrp="1"/>
          </p:cNvSpPr>
          <p:nvPr>
            <p:ph idx="1"/>
          </p:nvPr>
        </p:nvSpPr>
        <p:spPr/>
        <p:txBody>
          <a:bodyPr>
            <a:normAutofit/>
          </a:bodyPr>
          <a:lstStyle/>
          <a:p>
            <a:pPr eaLnBrk="1" hangingPunct="1">
              <a:lnSpc>
                <a:spcPct val="90000"/>
              </a:lnSpc>
            </a:pPr>
            <a:r>
              <a:rPr lang="en-US" altLang="en-PK" sz="2400" dirty="0"/>
              <a:t>A constant pointer to a constant is:</a:t>
            </a:r>
          </a:p>
          <a:p>
            <a:pPr lvl="1" eaLnBrk="1" hangingPunct="1">
              <a:lnSpc>
                <a:spcPct val="90000"/>
              </a:lnSpc>
            </a:pPr>
            <a:r>
              <a:rPr lang="en-US" altLang="en-PK" sz="2000" dirty="0"/>
              <a:t>a pointer that points to a constant</a:t>
            </a:r>
          </a:p>
          <a:p>
            <a:pPr lvl="1" eaLnBrk="1" hangingPunct="1">
              <a:lnSpc>
                <a:spcPct val="90000"/>
              </a:lnSpc>
            </a:pPr>
            <a:r>
              <a:rPr lang="en-US" altLang="en-PK" sz="2000" dirty="0"/>
              <a:t>a pointer that cannot point to anything except what it is pointing to</a:t>
            </a:r>
            <a:br>
              <a:rPr lang="en-US" altLang="en-PK" sz="2000" dirty="0"/>
            </a:br>
            <a:endParaRPr lang="en-US" altLang="en-PK" sz="2000" dirty="0"/>
          </a:p>
          <a:p>
            <a:pPr eaLnBrk="1" hangingPunct="1">
              <a:lnSpc>
                <a:spcPct val="90000"/>
              </a:lnSpc>
            </a:pPr>
            <a:r>
              <a:rPr lang="en-US" altLang="en-PK" sz="2400" dirty="0"/>
              <a:t>Example:</a:t>
            </a:r>
            <a:br>
              <a:rPr lang="en-US" altLang="en-PK" sz="2400" dirty="0"/>
            </a:br>
            <a:r>
              <a:rPr lang="en-US" altLang="en-PK" sz="2400" dirty="0">
                <a:latin typeface="Courier New" panose="02070309020205020404" pitchFamily="49" charset="0"/>
              </a:rPr>
              <a:t>int value = 22;</a:t>
            </a:r>
            <a:br>
              <a:rPr lang="en-US" altLang="en-PK" sz="2400" dirty="0">
                <a:latin typeface="Courier New" panose="02070309020205020404" pitchFamily="49" charset="0"/>
              </a:rPr>
            </a:br>
            <a:r>
              <a:rPr lang="en-US" altLang="en-PK" sz="2400" dirty="0">
                <a:latin typeface="Courier New" panose="02070309020205020404" pitchFamily="49" charset="0"/>
              </a:rPr>
              <a:t>const int * const </a:t>
            </a:r>
            <a:r>
              <a:rPr lang="en-US" altLang="en-PK" sz="2400" dirty="0" err="1">
                <a:latin typeface="Courier New" panose="02070309020205020404" pitchFamily="49" charset="0"/>
              </a:rPr>
              <a:t>ptr</a:t>
            </a:r>
            <a:r>
              <a:rPr lang="en-US" altLang="en-PK" sz="2400" dirty="0">
                <a:latin typeface="Courier New" panose="02070309020205020404" pitchFamily="49" charset="0"/>
              </a:rPr>
              <a:t> = &amp;value;</a:t>
            </a:r>
            <a:endParaRPr lang="en-PK" sz="2400" dirty="0"/>
          </a:p>
        </p:txBody>
      </p:sp>
      <p:sp>
        <p:nvSpPr>
          <p:cNvPr id="4" name="Footer Placeholder 3">
            <a:extLst>
              <a:ext uri="{FF2B5EF4-FFF2-40B4-BE49-F238E27FC236}">
                <a16:creationId xmlns:a16="http://schemas.microsoft.com/office/drawing/2014/main" id="{9F83B137-7DBA-1098-704B-6B7010822ADF}"/>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916A9C1E-71B5-AA88-A3BF-5EA6D4164666}"/>
              </a:ext>
            </a:extLst>
          </p:cNvPr>
          <p:cNvSpPr>
            <a:spLocks noGrp="1"/>
          </p:cNvSpPr>
          <p:nvPr>
            <p:ph type="sldNum" sz="quarter" idx="12"/>
          </p:nvPr>
        </p:nvSpPr>
        <p:spPr/>
        <p:txBody>
          <a:bodyPr/>
          <a:lstStyle/>
          <a:p>
            <a:fld id="{51845F5A-061D-4825-9AE9-D7794091C6CF}" type="slidenum">
              <a:rPr lang="en-US" smtClean="0"/>
              <a:t>35</a:t>
            </a:fld>
            <a:endParaRPr lang="en-US" dirty="0"/>
          </a:p>
        </p:txBody>
      </p:sp>
    </p:spTree>
    <p:extLst>
      <p:ext uri="{BB962C8B-B14F-4D97-AF65-F5344CB8AC3E}">
        <p14:creationId xmlns:p14="http://schemas.microsoft.com/office/powerpoint/2010/main" val="285729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BDB2-5212-3A70-2D18-0F5633C9357E}"/>
              </a:ext>
            </a:extLst>
          </p:cNvPr>
          <p:cNvSpPr>
            <a:spLocks noGrp="1"/>
          </p:cNvSpPr>
          <p:nvPr>
            <p:ph type="title"/>
          </p:nvPr>
        </p:nvSpPr>
        <p:spPr/>
        <p:txBody>
          <a:bodyPr/>
          <a:lstStyle/>
          <a:p>
            <a:r>
              <a:rPr lang="en-US" altLang="en-PK" dirty="0"/>
              <a:t>Constant Pointers to Constants</a:t>
            </a:r>
            <a:endParaRPr lang="en-PK" dirty="0"/>
          </a:p>
        </p:txBody>
      </p:sp>
      <p:sp>
        <p:nvSpPr>
          <p:cNvPr id="4" name="Footer Placeholder 3">
            <a:extLst>
              <a:ext uri="{FF2B5EF4-FFF2-40B4-BE49-F238E27FC236}">
                <a16:creationId xmlns:a16="http://schemas.microsoft.com/office/drawing/2014/main" id="{F480FD44-FD5C-4A01-D438-B714B096B991}"/>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8570CB3B-1846-35D8-1054-0DAB2AD7D669}"/>
              </a:ext>
            </a:extLst>
          </p:cNvPr>
          <p:cNvSpPr>
            <a:spLocks noGrp="1"/>
          </p:cNvSpPr>
          <p:nvPr>
            <p:ph type="sldNum" sz="quarter" idx="12"/>
          </p:nvPr>
        </p:nvSpPr>
        <p:spPr/>
        <p:txBody>
          <a:bodyPr/>
          <a:lstStyle/>
          <a:p>
            <a:fld id="{51845F5A-061D-4825-9AE9-D7794091C6CF}" type="slidenum">
              <a:rPr lang="en-US" smtClean="0"/>
              <a:t>36</a:t>
            </a:fld>
            <a:endParaRPr lang="en-US" dirty="0"/>
          </a:p>
        </p:txBody>
      </p:sp>
      <p:pic>
        <p:nvPicPr>
          <p:cNvPr id="6" name="Picture 3" descr="0910sowc copy">
            <a:extLst>
              <a:ext uri="{FF2B5EF4-FFF2-40B4-BE49-F238E27FC236}">
                <a16:creationId xmlns:a16="http://schemas.microsoft.com/office/drawing/2014/main" id="{1A657633-A51A-EDDC-AD3E-17AC717FC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5722" y="1690690"/>
            <a:ext cx="7900555" cy="418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950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C826-1381-9C4B-C2A1-FABFDAE62FD6}"/>
              </a:ext>
            </a:extLst>
          </p:cNvPr>
          <p:cNvSpPr>
            <a:spLocks noGrp="1"/>
          </p:cNvSpPr>
          <p:nvPr>
            <p:ph type="title"/>
          </p:nvPr>
        </p:nvSpPr>
        <p:spPr/>
        <p:txBody>
          <a:bodyPr/>
          <a:lstStyle/>
          <a:p>
            <a:r>
              <a:rPr lang="en-US" altLang="en-PK" dirty="0"/>
              <a:t>Returning Pointers from Functions</a:t>
            </a:r>
            <a:endParaRPr lang="en-PK" dirty="0"/>
          </a:p>
        </p:txBody>
      </p:sp>
      <p:sp>
        <p:nvSpPr>
          <p:cNvPr id="3" name="Content Placeholder 2">
            <a:extLst>
              <a:ext uri="{FF2B5EF4-FFF2-40B4-BE49-F238E27FC236}">
                <a16:creationId xmlns:a16="http://schemas.microsoft.com/office/drawing/2014/main" id="{CBAAAC94-C8FF-BAC2-9F51-9C8D47EC8BFE}"/>
              </a:ext>
            </a:extLst>
          </p:cNvPr>
          <p:cNvSpPr>
            <a:spLocks noGrp="1"/>
          </p:cNvSpPr>
          <p:nvPr>
            <p:ph idx="1"/>
          </p:nvPr>
        </p:nvSpPr>
        <p:spPr/>
        <p:txBody>
          <a:bodyPr>
            <a:normAutofit/>
          </a:bodyPr>
          <a:lstStyle/>
          <a:p>
            <a:pPr algn="just" eaLnBrk="1" hangingPunct="1">
              <a:lnSpc>
                <a:spcPct val="90000"/>
              </a:lnSpc>
            </a:pPr>
            <a:r>
              <a:rPr lang="en-US" altLang="en-PK" sz="2400" dirty="0"/>
              <a:t>Pointer can be the return type of a function:</a:t>
            </a:r>
          </a:p>
          <a:p>
            <a:pPr lvl="1" algn="just" eaLnBrk="1" hangingPunct="1">
              <a:lnSpc>
                <a:spcPct val="90000"/>
              </a:lnSpc>
              <a:buClr>
                <a:srgbClr val="3333CC"/>
              </a:buClr>
              <a:buFontTx/>
              <a:buNone/>
            </a:pPr>
            <a:r>
              <a:rPr lang="en-US" altLang="en-PK" sz="2000" dirty="0"/>
              <a:t>	</a:t>
            </a:r>
            <a:r>
              <a:rPr lang="en-US" altLang="en-PK" sz="2000" dirty="0">
                <a:latin typeface="Courier New" panose="02070309020205020404" pitchFamily="49" charset="0"/>
              </a:rPr>
              <a:t>int* </a:t>
            </a:r>
            <a:r>
              <a:rPr lang="en-US" altLang="en-PK" sz="2000" dirty="0" err="1">
                <a:latin typeface="Courier New" panose="02070309020205020404" pitchFamily="49" charset="0"/>
              </a:rPr>
              <a:t>newNum</a:t>
            </a:r>
            <a:r>
              <a:rPr lang="en-US" altLang="en-PK" sz="2000" dirty="0">
                <a:latin typeface="Courier New" panose="02070309020205020404" pitchFamily="49" charset="0"/>
              </a:rPr>
              <a:t>();</a:t>
            </a:r>
          </a:p>
          <a:p>
            <a:pPr lvl="1" algn="just" eaLnBrk="1" hangingPunct="1">
              <a:lnSpc>
                <a:spcPct val="90000"/>
              </a:lnSpc>
              <a:buClr>
                <a:srgbClr val="3333CC"/>
              </a:buClr>
              <a:buFontTx/>
              <a:buNone/>
            </a:pPr>
            <a:endParaRPr lang="en-US" altLang="en-PK" sz="2000" dirty="0">
              <a:latin typeface="Courier New" panose="02070309020205020404" pitchFamily="49" charset="0"/>
            </a:endParaRPr>
          </a:p>
          <a:p>
            <a:pPr algn="just" eaLnBrk="1" hangingPunct="1">
              <a:lnSpc>
                <a:spcPct val="90000"/>
              </a:lnSpc>
            </a:pPr>
            <a:r>
              <a:rPr lang="en-US" altLang="en-PK" sz="2400" dirty="0"/>
              <a:t>The function must not return a pointer to a local variable in the function.</a:t>
            </a:r>
          </a:p>
          <a:p>
            <a:pPr algn="just" eaLnBrk="1" hangingPunct="1">
              <a:lnSpc>
                <a:spcPct val="90000"/>
              </a:lnSpc>
            </a:pPr>
            <a:endParaRPr lang="en-US" altLang="en-PK" sz="2400" dirty="0"/>
          </a:p>
          <a:p>
            <a:pPr algn="just" eaLnBrk="1" hangingPunct="1">
              <a:lnSpc>
                <a:spcPct val="90000"/>
              </a:lnSpc>
            </a:pPr>
            <a:r>
              <a:rPr lang="en-US" altLang="en-PK" sz="2400" dirty="0"/>
              <a:t>A function should only return a pointer:</a:t>
            </a:r>
          </a:p>
          <a:p>
            <a:pPr lvl="1" algn="just" eaLnBrk="1" hangingPunct="1">
              <a:lnSpc>
                <a:spcPct val="90000"/>
              </a:lnSpc>
            </a:pPr>
            <a:r>
              <a:rPr lang="en-US" altLang="en-PK" sz="2000" dirty="0"/>
              <a:t>to data that was passed to the function as an argument, or</a:t>
            </a:r>
          </a:p>
          <a:p>
            <a:pPr lvl="1" algn="just" eaLnBrk="1" hangingPunct="1">
              <a:lnSpc>
                <a:spcPct val="90000"/>
              </a:lnSpc>
            </a:pPr>
            <a:r>
              <a:rPr lang="en-US" altLang="en-PK" sz="2000" dirty="0"/>
              <a:t>to dynamically allocated memory</a:t>
            </a:r>
          </a:p>
          <a:p>
            <a:endParaRPr lang="en-PK" sz="2400" dirty="0"/>
          </a:p>
        </p:txBody>
      </p:sp>
      <p:sp>
        <p:nvSpPr>
          <p:cNvPr id="4" name="Footer Placeholder 3">
            <a:extLst>
              <a:ext uri="{FF2B5EF4-FFF2-40B4-BE49-F238E27FC236}">
                <a16:creationId xmlns:a16="http://schemas.microsoft.com/office/drawing/2014/main" id="{2F644614-2B0A-099C-3BA6-3F2726613AD3}"/>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0F0FBC61-32A9-0571-C84B-13CBB4C495B5}"/>
              </a:ext>
            </a:extLst>
          </p:cNvPr>
          <p:cNvSpPr>
            <a:spLocks noGrp="1"/>
          </p:cNvSpPr>
          <p:nvPr>
            <p:ph type="sldNum" sz="quarter" idx="12"/>
          </p:nvPr>
        </p:nvSpPr>
        <p:spPr/>
        <p:txBody>
          <a:bodyPr/>
          <a:lstStyle/>
          <a:p>
            <a:fld id="{51845F5A-061D-4825-9AE9-D7794091C6CF}" type="slidenum">
              <a:rPr lang="en-US" smtClean="0"/>
              <a:t>37</a:t>
            </a:fld>
            <a:endParaRPr lang="en-US" dirty="0"/>
          </a:p>
        </p:txBody>
      </p:sp>
    </p:spTree>
    <p:extLst>
      <p:ext uri="{BB962C8B-B14F-4D97-AF65-F5344CB8AC3E}">
        <p14:creationId xmlns:p14="http://schemas.microsoft.com/office/powerpoint/2010/main" val="3412223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884D-0FDF-6A25-5556-9386C7CADB51}"/>
              </a:ext>
            </a:extLst>
          </p:cNvPr>
          <p:cNvSpPr>
            <a:spLocks noGrp="1"/>
          </p:cNvSpPr>
          <p:nvPr>
            <p:ph type="title"/>
          </p:nvPr>
        </p:nvSpPr>
        <p:spPr/>
        <p:txBody>
          <a:bodyPr/>
          <a:lstStyle/>
          <a:p>
            <a:r>
              <a:rPr lang="en-US" dirty="0"/>
              <a:t>Example</a:t>
            </a:r>
            <a:endParaRPr lang="en-PK" dirty="0"/>
          </a:p>
        </p:txBody>
      </p:sp>
      <p:sp>
        <p:nvSpPr>
          <p:cNvPr id="4" name="Footer Placeholder 3">
            <a:extLst>
              <a:ext uri="{FF2B5EF4-FFF2-40B4-BE49-F238E27FC236}">
                <a16:creationId xmlns:a16="http://schemas.microsoft.com/office/drawing/2014/main" id="{9679AF8D-3B00-9783-6C33-8039356BF3E6}"/>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E0AD85CD-A3CD-120F-E4F1-D5F66F398EC5}"/>
              </a:ext>
            </a:extLst>
          </p:cNvPr>
          <p:cNvSpPr>
            <a:spLocks noGrp="1"/>
          </p:cNvSpPr>
          <p:nvPr>
            <p:ph type="sldNum" sz="quarter" idx="12"/>
          </p:nvPr>
        </p:nvSpPr>
        <p:spPr/>
        <p:txBody>
          <a:bodyPr/>
          <a:lstStyle/>
          <a:p>
            <a:fld id="{51845F5A-061D-4825-9AE9-D7794091C6CF}" type="slidenum">
              <a:rPr lang="en-US" smtClean="0"/>
              <a:t>38</a:t>
            </a:fld>
            <a:endParaRPr lang="en-US" dirty="0"/>
          </a:p>
        </p:txBody>
      </p:sp>
      <p:pic>
        <p:nvPicPr>
          <p:cNvPr id="6" name="Picture 3">
            <a:extLst>
              <a:ext uri="{FF2B5EF4-FFF2-40B4-BE49-F238E27FC236}">
                <a16:creationId xmlns:a16="http://schemas.microsoft.com/office/drawing/2014/main" id="{D6A82FBE-579C-E236-246C-DA6DDE25FD2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56605" y="1425825"/>
            <a:ext cx="5678789" cy="4698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550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2" name="Rectangle 21">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4AF84E53-F95E-D959-71E2-267FDB4C82D0}"/>
              </a:ext>
            </a:extLst>
          </p:cNvPr>
          <p:cNvSpPr>
            <a:spLocks noGrp="1"/>
          </p:cNvSpPr>
          <p:nvPr>
            <p:ph type="ftr" sz="quarter" idx="11"/>
          </p:nvPr>
        </p:nvSpPr>
        <p:spPr>
          <a:xfrm>
            <a:off x="643467" y="6356350"/>
            <a:ext cx="4114800"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Object Oriented Programming-Spring 23</a:t>
            </a:r>
          </a:p>
        </p:txBody>
      </p:sp>
      <p:sp>
        <p:nvSpPr>
          <p:cNvPr id="2" name="Title 1">
            <a:extLst>
              <a:ext uri="{FF2B5EF4-FFF2-40B4-BE49-F238E27FC236}">
                <a16:creationId xmlns:a16="http://schemas.microsoft.com/office/drawing/2014/main" id="{EFA49C07-D1D3-D877-FC7C-A94BBD3F789B}"/>
              </a:ext>
            </a:extLst>
          </p:cNvPr>
          <p:cNvSpPr>
            <a:spLocks noGrp="1"/>
          </p:cNvSpPr>
          <p:nvPr>
            <p:ph type="title"/>
          </p:nvPr>
        </p:nvSpPr>
        <p:spPr>
          <a:xfrm>
            <a:off x="643468" y="643467"/>
            <a:ext cx="4620584" cy="4567137"/>
          </a:xfrm>
        </p:spPr>
        <p:txBody>
          <a:bodyPr vert="horz" lIns="91440" tIns="45720" rIns="91440" bIns="45720" rtlCol="0" anchor="b">
            <a:normAutofit/>
          </a:bodyPr>
          <a:lstStyle/>
          <a:p>
            <a:pPr algn="l" defTabSz="914400"/>
            <a:r>
              <a:rPr lang="en-US" altLang="en-PK" sz="4800"/>
              <a:t>Memory Layout and Pointers</a:t>
            </a:r>
            <a:endParaRPr lang="en-US" sz="4800"/>
          </a:p>
        </p:txBody>
      </p:sp>
      <p:pic>
        <p:nvPicPr>
          <p:cNvPr id="6" name="Content Placeholder 6">
            <a:extLst>
              <a:ext uri="{FF2B5EF4-FFF2-40B4-BE49-F238E27FC236}">
                <a16:creationId xmlns:a16="http://schemas.microsoft.com/office/drawing/2014/main" id="{2A054D26-8AF3-76FD-0A4F-2511B09345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r="1834"/>
          <a:stretch>
            <a:fillRect/>
          </a:stretch>
        </p:blipFill>
        <p:spPr>
          <a:xfrm>
            <a:off x="6096000" y="527561"/>
            <a:ext cx="5780809" cy="5828789"/>
          </a:xfrm>
          <a:prstGeom prst="rect">
            <a:avLst/>
          </a:prstGeom>
        </p:spPr>
      </p:pic>
      <p:sp>
        <p:nvSpPr>
          <p:cNvPr id="5" name="Slide Number Placeholder 4">
            <a:extLst>
              <a:ext uri="{FF2B5EF4-FFF2-40B4-BE49-F238E27FC236}">
                <a16:creationId xmlns:a16="http://schemas.microsoft.com/office/drawing/2014/main" id="{01B7424C-77E7-8B11-7C95-2A011A3D2467}"/>
              </a:ext>
            </a:extLst>
          </p:cNvPr>
          <p:cNvSpPr>
            <a:spLocks noGrp="1"/>
          </p:cNvSpPr>
          <p:nvPr>
            <p:ph type="sldNum" sz="quarter" idx="12"/>
          </p:nvPr>
        </p:nvSpPr>
        <p:spPr>
          <a:xfrm>
            <a:off x="10506140" y="6356350"/>
            <a:ext cx="847659" cy="365125"/>
          </a:xfrm>
        </p:spPr>
        <p:txBody>
          <a:bodyPr vert="horz" lIns="91440" tIns="45720" rIns="91440" bIns="45720" rtlCol="0" anchor="ctr">
            <a:normAutofit/>
          </a:bodyPr>
          <a:lstStyle/>
          <a:p>
            <a:pPr>
              <a:spcAft>
                <a:spcPts val="600"/>
              </a:spcAft>
            </a:pPr>
            <a:fld id="{51845F5A-061D-4825-9AE9-D7794091C6CF}" type="slidenum">
              <a:rPr lang="en-US">
                <a:solidFill>
                  <a:schemeClr val="tx1">
                    <a:lumMod val="65000"/>
                    <a:lumOff val="35000"/>
                  </a:schemeClr>
                </a:solidFill>
              </a:rPr>
              <a:pPr>
                <a:spcAft>
                  <a:spcPts val="600"/>
                </a:spcAft>
              </a:pPr>
              <a:t>39</a:t>
            </a:fld>
            <a:endParaRPr lang="en-US">
              <a:solidFill>
                <a:schemeClr val="tx1">
                  <a:lumMod val="65000"/>
                  <a:lumOff val="35000"/>
                </a:schemeClr>
              </a:solidFill>
            </a:endParaRPr>
          </a:p>
        </p:txBody>
      </p:sp>
    </p:spTree>
    <p:extLst>
      <p:ext uri="{BB962C8B-B14F-4D97-AF65-F5344CB8AC3E}">
        <p14:creationId xmlns:p14="http://schemas.microsoft.com/office/powerpoint/2010/main" val="1002682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676C-B084-AEC0-6A34-A1889F4F7D9D}"/>
              </a:ext>
            </a:extLst>
          </p:cNvPr>
          <p:cNvSpPr>
            <a:spLocks noGrp="1"/>
          </p:cNvSpPr>
          <p:nvPr>
            <p:ph type="title"/>
          </p:nvPr>
        </p:nvSpPr>
        <p:spPr/>
        <p:txBody>
          <a:bodyPr/>
          <a:lstStyle/>
          <a:p>
            <a:r>
              <a:rPr lang="en-US" altLang="en-PK" dirty="0"/>
              <a:t>Something Like Pointers: Arrays</a:t>
            </a:r>
            <a:endParaRPr lang="en-PK" dirty="0"/>
          </a:p>
        </p:txBody>
      </p:sp>
      <p:sp>
        <p:nvSpPr>
          <p:cNvPr id="3" name="Content Placeholder 2">
            <a:extLst>
              <a:ext uri="{FF2B5EF4-FFF2-40B4-BE49-F238E27FC236}">
                <a16:creationId xmlns:a16="http://schemas.microsoft.com/office/drawing/2014/main" id="{0E2B6A0A-6387-C297-BA3F-283EE8015748}"/>
              </a:ext>
            </a:extLst>
          </p:cNvPr>
          <p:cNvSpPr>
            <a:spLocks noGrp="1"/>
          </p:cNvSpPr>
          <p:nvPr>
            <p:ph idx="1"/>
          </p:nvPr>
        </p:nvSpPr>
        <p:spPr/>
        <p:txBody>
          <a:bodyPr>
            <a:normAutofit/>
          </a:bodyPr>
          <a:lstStyle/>
          <a:p>
            <a:pPr algn="just" eaLnBrk="1" hangingPunct="1">
              <a:lnSpc>
                <a:spcPct val="90000"/>
              </a:lnSpc>
            </a:pPr>
            <a:r>
              <a:rPr lang="en-US" altLang="en-PK" sz="2400" dirty="0"/>
              <a:t>We have already worked with something similar to pointers, when we learned to pass arrays as arguments to functions.</a:t>
            </a:r>
            <a:br>
              <a:rPr lang="en-US" altLang="en-PK" sz="2400" dirty="0"/>
            </a:br>
            <a:endParaRPr lang="en-US" altLang="en-PK" sz="2400" dirty="0"/>
          </a:p>
          <a:p>
            <a:pPr eaLnBrk="1" hangingPunct="1">
              <a:lnSpc>
                <a:spcPct val="90000"/>
              </a:lnSpc>
            </a:pPr>
            <a:r>
              <a:rPr lang="en-US" altLang="en-PK" sz="2400" dirty="0"/>
              <a:t>For example, suppose we use this statement to pass the array </a:t>
            </a:r>
            <a:r>
              <a:rPr lang="en-US" altLang="en-PK" sz="2400" dirty="0">
                <a:latin typeface="Courier New" panose="02070309020205020404" pitchFamily="49" charset="0"/>
              </a:rPr>
              <a:t>numbers</a:t>
            </a:r>
            <a:r>
              <a:rPr lang="en-US" altLang="en-PK" sz="2400" dirty="0"/>
              <a:t> to the </a:t>
            </a:r>
            <a:r>
              <a:rPr lang="en-US" altLang="en-PK" sz="2400" dirty="0" err="1">
                <a:latin typeface="Courier New" panose="02070309020205020404" pitchFamily="49" charset="0"/>
              </a:rPr>
              <a:t>showValues</a:t>
            </a:r>
            <a:r>
              <a:rPr lang="en-US" altLang="en-PK" sz="2400" dirty="0"/>
              <a:t> function:</a:t>
            </a:r>
            <a:br>
              <a:rPr lang="en-US" altLang="en-PK" sz="2400" dirty="0"/>
            </a:br>
            <a:br>
              <a:rPr lang="en-US" altLang="en-PK" sz="2400" dirty="0"/>
            </a:br>
            <a:r>
              <a:rPr lang="en-US" altLang="en-PK" sz="2400" dirty="0" err="1">
                <a:latin typeface="Courier New" panose="02070309020205020404" pitchFamily="49" charset="0"/>
              </a:rPr>
              <a:t>showValues</a:t>
            </a:r>
            <a:r>
              <a:rPr lang="en-US" altLang="en-PK" sz="2400" dirty="0">
                <a:latin typeface="Courier New" panose="02070309020205020404" pitchFamily="49" charset="0"/>
              </a:rPr>
              <a:t>(numbers, SIZE);</a:t>
            </a:r>
          </a:p>
          <a:p>
            <a:pPr algn="just"/>
            <a:endParaRPr lang="en-PK" sz="2400" dirty="0"/>
          </a:p>
        </p:txBody>
      </p:sp>
      <p:sp>
        <p:nvSpPr>
          <p:cNvPr id="4" name="Footer Placeholder 3">
            <a:extLst>
              <a:ext uri="{FF2B5EF4-FFF2-40B4-BE49-F238E27FC236}">
                <a16:creationId xmlns:a16="http://schemas.microsoft.com/office/drawing/2014/main" id="{4FCEBABF-8D81-9665-F877-2B2F1B6FC372}"/>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1B778412-4E60-C5C9-D6C7-41BEF612508B}"/>
              </a:ext>
            </a:extLst>
          </p:cNvPr>
          <p:cNvSpPr>
            <a:spLocks noGrp="1"/>
          </p:cNvSpPr>
          <p:nvPr>
            <p:ph type="sldNum" sz="quarter" idx="12"/>
          </p:nvPr>
        </p:nvSpPr>
        <p:spPr/>
        <p:txBody>
          <a:bodyPr/>
          <a:lstStyle/>
          <a:p>
            <a:fld id="{51845F5A-061D-4825-9AE9-D7794091C6CF}" type="slidenum">
              <a:rPr lang="en-US" smtClean="0"/>
              <a:t>4</a:t>
            </a:fld>
            <a:endParaRPr lang="en-US" dirty="0"/>
          </a:p>
        </p:txBody>
      </p:sp>
    </p:spTree>
    <p:extLst>
      <p:ext uri="{BB962C8B-B14F-4D97-AF65-F5344CB8AC3E}">
        <p14:creationId xmlns:p14="http://schemas.microsoft.com/office/powerpoint/2010/main" val="1166527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D4217-4C0F-406D-AF8D-98C067CF28A9}"/>
              </a:ext>
            </a:extLst>
          </p:cNvPr>
          <p:cNvSpPr>
            <a:spLocks noGrp="1"/>
          </p:cNvSpPr>
          <p:nvPr>
            <p:ph type="title"/>
          </p:nvPr>
        </p:nvSpPr>
        <p:spPr/>
        <p:txBody>
          <a:bodyPr/>
          <a:lstStyle/>
          <a:p>
            <a:r>
              <a:rPr lang="en-US" altLang="zh-CN" dirty="0"/>
              <a:t>From C++ Code to Process</a:t>
            </a:r>
            <a:endParaRPr lang="en-PK" dirty="0"/>
          </a:p>
        </p:txBody>
      </p:sp>
      <p:sp>
        <p:nvSpPr>
          <p:cNvPr id="3" name="Content Placeholder 2">
            <a:extLst>
              <a:ext uri="{FF2B5EF4-FFF2-40B4-BE49-F238E27FC236}">
                <a16:creationId xmlns:a16="http://schemas.microsoft.com/office/drawing/2014/main" id="{3FC08FEB-7C8F-B306-E6DF-AA6E41E6D3CD}"/>
              </a:ext>
            </a:extLst>
          </p:cNvPr>
          <p:cNvSpPr>
            <a:spLocks noGrp="1"/>
          </p:cNvSpPr>
          <p:nvPr>
            <p:ph idx="1"/>
          </p:nvPr>
        </p:nvSpPr>
        <p:spPr/>
        <p:txBody>
          <a:bodyPr>
            <a:normAutofit fontScale="92500" lnSpcReduction="20000"/>
          </a:bodyPr>
          <a:lstStyle/>
          <a:p>
            <a:pPr>
              <a:defRPr/>
            </a:pPr>
            <a:r>
              <a:rPr lang="en-US" altLang="zh-CN" b="1" dirty="0"/>
              <a:t>C++ source files</a:t>
            </a:r>
          </a:p>
          <a:p>
            <a:pPr lvl="1">
              <a:defRPr/>
            </a:pPr>
            <a:r>
              <a:rPr lang="en-US" altLang="zh-CN" dirty="0"/>
              <a:t>filename.cpp; .h</a:t>
            </a:r>
          </a:p>
          <a:p>
            <a:pPr lvl="1">
              <a:defRPr/>
            </a:pPr>
            <a:endParaRPr lang="en-US" altLang="zh-CN" dirty="0"/>
          </a:p>
          <a:p>
            <a:pPr>
              <a:defRPr/>
            </a:pPr>
            <a:r>
              <a:rPr lang="en-US" altLang="zh-CN" b="1" dirty="0"/>
              <a:t>Binary files</a:t>
            </a:r>
          </a:p>
          <a:p>
            <a:pPr lvl="1">
              <a:defRPr/>
            </a:pPr>
            <a:r>
              <a:rPr lang="en-US" altLang="zh-CN" dirty="0"/>
              <a:t>filename.obj</a:t>
            </a:r>
          </a:p>
          <a:p>
            <a:pPr lvl="1">
              <a:defRPr/>
            </a:pPr>
            <a:endParaRPr lang="en-US" altLang="zh-CN" dirty="0"/>
          </a:p>
          <a:p>
            <a:pPr>
              <a:defRPr/>
            </a:pPr>
            <a:r>
              <a:rPr lang="en-US" altLang="zh-CN" b="1" dirty="0"/>
              <a:t>Executable</a:t>
            </a:r>
            <a:r>
              <a:rPr lang="en-US" altLang="zh-CN" dirty="0"/>
              <a:t> (Windows)</a:t>
            </a:r>
          </a:p>
          <a:p>
            <a:pPr lvl="1">
              <a:defRPr/>
            </a:pPr>
            <a:r>
              <a:rPr lang="en-US" altLang="zh-CN" dirty="0"/>
              <a:t>filename.exe</a:t>
            </a:r>
          </a:p>
          <a:p>
            <a:pPr lvl="1">
              <a:defRPr/>
            </a:pPr>
            <a:endParaRPr lang="en-US" altLang="zh-CN" dirty="0"/>
          </a:p>
          <a:p>
            <a:pPr>
              <a:defRPr/>
            </a:pPr>
            <a:r>
              <a:rPr lang="en-US" altLang="zh-CN" b="1" dirty="0"/>
              <a:t>Process</a:t>
            </a:r>
          </a:p>
          <a:p>
            <a:pPr lvl="1">
              <a:defRPr/>
            </a:pPr>
            <a:r>
              <a:rPr lang="en-US" altLang="zh-CN" dirty="0"/>
              <a:t>Managed by OS</a:t>
            </a:r>
          </a:p>
        </p:txBody>
      </p:sp>
      <p:sp>
        <p:nvSpPr>
          <p:cNvPr id="4" name="Footer Placeholder 3">
            <a:extLst>
              <a:ext uri="{FF2B5EF4-FFF2-40B4-BE49-F238E27FC236}">
                <a16:creationId xmlns:a16="http://schemas.microsoft.com/office/drawing/2014/main" id="{F2EDA9C3-24D1-A31D-881C-C3D7C4D67F74}"/>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25468AA4-7384-E254-E864-F779AFC2EB42}"/>
              </a:ext>
            </a:extLst>
          </p:cNvPr>
          <p:cNvSpPr>
            <a:spLocks noGrp="1"/>
          </p:cNvSpPr>
          <p:nvPr>
            <p:ph type="sldNum" sz="quarter" idx="12"/>
          </p:nvPr>
        </p:nvSpPr>
        <p:spPr/>
        <p:txBody>
          <a:bodyPr/>
          <a:lstStyle/>
          <a:p>
            <a:fld id="{51845F5A-061D-4825-9AE9-D7794091C6CF}" type="slidenum">
              <a:rPr lang="en-US" smtClean="0"/>
              <a:t>40</a:t>
            </a:fld>
            <a:endParaRPr lang="en-US" dirty="0"/>
          </a:p>
        </p:txBody>
      </p:sp>
      <p:grpSp>
        <p:nvGrpSpPr>
          <p:cNvPr id="22" name="Group 21">
            <a:extLst>
              <a:ext uri="{FF2B5EF4-FFF2-40B4-BE49-F238E27FC236}">
                <a16:creationId xmlns:a16="http://schemas.microsoft.com/office/drawing/2014/main" id="{1611E027-F058-9670-A3A5-7F2EF0267CE7}"/>
              </a:ext>
            </a:extLst>
          </p:cNvPr>
          <p:cNvGrpSpPr/>
          <p:nvPr/>
        </p:nvGrpSpPr>
        <p:grpSpPr>
          <a:xfrm>
            <a:off x="7613073" y="1641764"/>
            <a:ext cx="2636838" cy="4191000"/>
            <a:chOff x="6096000" y="2057400"/>
            <a:chExt cx="2636838" cy="4191000"/>
          </a:xfrm>
        </p:grpSpPr>
        <p:sp>
          <p:nvSpPr>
            <p:cNvPr id="6" name="AutoShape 5">
              <a:extLst>
                <a:ext uri="{FF2B5EF4-FFF2-40B4-BE49-F238E27FC236}">
                  <a16:creationId xmlns:a16="http://schemas.microsoft.com/office/drawing/2014/main" id="{604C6295-FCAF-BC7F-72FC-B5E042621480}"/>
                </a:ext>
              </a:extLst>
            </p:cNvPr>
            <p:cNvSpPr>
              <a:spLocks noChangeArrowheads="1"/>
            </p:cNvSpPr>
            <p:nvPr>
              <p:custDataLst>
                <p:tags r:id="rId1"/>
              </p:custDataLst>
            </p:nvPr>
          </p:nvSpPr>
          <p:spPr bwMode="auto">
            <a:xfrm>
              <a:off x="6324600" y="2057400"/>
              <a:ext cx="1981200" cy="609600"/>
            </a:xfrm>
            <a:prstGeom prst="flowChartDocument">
              <a:avLst/>
            </a:prstGeom>
            <a:solidFill>
              <a:srgbClr val="FF00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PK" altLang="en-PK"/>
            </a:p>
          </p:txBody>
        </p:sp>
        <p:sp>
          <p:nvSpPr>
            <p:cNvPr id="7" name="AutoShape 6">
              <a:extLst>
                <a:ext uri="{FF2B5EF4-FFF2-40B4-BE49-F238E27FC236}">
                  <a16:creationId xmlns:a16="http://schemas.microsoft.com/office/drawing/2014/main" id="{F39CB6AB-5215-5117-4695-652F4EFEFFF1}"/>
                </a:ext>
              </a:extLst>
            </p:cNvPr>
            <p:cNvSpPr>
              <a:spLocks noChangeArrowheads="1"/>
            </p:cNvSpPr>
            <p:nvPr>
              <p:custDataLst>
                <p:tags r:id="rId2"/>
              </p:custDataLst>
            </p:nvPr>
          </p:nvSpPr>
          <p:spPr bwMode="auto">
            <a:xfrm>
              <a:off x="6248400" y="2209800"/>
              <a:ext cx="1981200" cy="609600"/>
            </a:xfrm>
            <a:prstGeom prst="flowChartDocument">
              <a:avLst/>
            </a:prstGeom>
            <a:solidFill>
              <a:srgbClr val="FF00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PK" altLang="en-PK"/>
            </a:p>
          </p:txBody>
        </p:sp>
        <p:sp>
          <p:nvSpPr>
            <p:cNvPr id="8" name="AutoShape 7">
              <a:extLst>
                <a:ext uri="{FF2B5EF4-FFF2-40B4-BE49-F238E27FC236}">
                  <a16:creationId xmlns:a16="http://schemas.microsoft.com/office/drawing/2014/main" id="{9E29684A-896A-5B6F-2656-A6DD7733B49B}"/>
                </a:ext>
              </a:extLst>
            </p:cNvPr>
            <p:cNvSpPr>
              <a:spLocks noChangeArrowheads="1"/>
            </p:cNvSpPr>
            <p:nvPr>
              <p:custDataLst>
                <p:tags r:id="rId3"/>
              </p:custDataLst>
            </p:nvPr>
          </p:nvSpPr>
          <p:spPr bwMode="auto">
            <a:xfrm>
              <a:off x="6172200" y="2362200"/>
              <a:ext cx="1981200" cy="609600"/>
            </a:xfrm>
            <a:prstGeom prst="flowChartDocument">
              <a:avLst/>
            </a:prstGeom>
            <a:solidFill>
              <a:srgbClr val="FF00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PK" altLang="en-PK"/>
            </a:p>
          </p:txBody>
        </p:sp>
        <p:sp>
          <p:nvSpPr>
            <p:cNvPr id="9" name="Line 8">
              <a:extLst>
                <a:ext uri="{FF2B5EF4-FFF2-40B4-BE49-F238E27FC236}">
                  <a16:creationId xmlns:a16="http://schemas.microsoft.com/office/drawing/2014/main" id="{6E4D5570-CE9D-7C54-F265-B46CA380A023}"/>
                </a:ext>
              </a:extLst>
            </p:cNvPr>
            <p:cNvSpPr>
              <a:spLocks noChangeShapeType="1"/>
            </p:cNvSpPr>
            <p:nvPr>
              <p:custDataLst>
                <p:tags r:id="rId4"/>
              </p:custDataLst>
            </p:nvPr>
          </p:nvSpPr>
          <p:spPr bwMode="auto">
            <a:xfrm>
              <a:off x="7086600" y="2971800"/>
              <a:ext cx="0" cy="381000"/>
            </a:xfrm>
            <a:prstGeom prst="line">
              <a:avLst/>
            </a:prstGeom>
            <a:noFill/>
            <a:ln w="254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0" name="Rectangle 9">
              <a:extLst>
                <a:ext uri="{FF2B5EF4-FFF2-40B4-BE49-F238E27FC236}">
                  <a16:creationId xmlns:a16="http://schemas.microsoft.com/office/drawing/2014/main" id="{9223287B-D9E3-9453-B4CE-B233EDDC6237}"/>
                </a:ext>
              </a:extLst>
            </p:cNvPr>
            <p:cNvSpPr>
              <a:spLocks noChangeArrowheads="1"/>
            </p:cNvSpPr>
            <p:nvPr>
              <p:custDataLst>
                <p:tags r:id="rId5"/>
              </p:custDataLst>
            </p:nvPr>
          </p:nvSpPr>
          <p:spPr bwMode="auto">
            <a:xfrm>
              <a:off x="6096000" y="3352800"/>
              <a:ext cx="2209800" cy="609600"/>
            </a:xfrm>
            <a:prstGeom prst="rect">
              <a:avLst/>
            </a:prstGeom>
            <a:solidFill>
              <a:srgbClr val="FF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a:pPr>
              <a:endParaRPr lang="en-PK" altLang="en-PK" sz="2400">
                <a:latin typeface="Times New Roman" panose="02020603050405020304" pitchFamily="18" charset="0"/>
              </a:endParaRPr>
            </a:p>
          </p:txBody>
        </p:sp>
        <p:sp>
          <p:nvSpPr>
            <p:cNvPr id="11" name="Text Box 10">
              <a:extLst>
                <a:ext uri="{FF2B5EF4-FFF2-40B4-BE49-F238E27FC236}">
                  <a16:creationId xmlns:a16="http://schemas.microsoft.com/office/drawing/2014/main" id="{47CBAAA6-0D3B-53A5-CBC6-69EB0BFB55C3}"/>
                </a:ext>
              </a:extLst>
            </p:cNvPr>
            <p:cNvSpPr txBox="1">
              <a:spLocks noChangeArrowheads="1"/>
            </p:cNvSpPr>
            <p:nvPr>
              <p:custDataLst>
                <p:tags r:id="rId6"/>
              </p:custDataLst>
            </p:nvPr>
          </p:nvSpPr>
          <p:spPr bwMode="auto">
            <a:xfrm>
              <a:off x="6400800" y="3429000"/>
              <a:ext cx="1647825"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400" b="1">
                  <a:latin typeface="Times New Roman" panose="02020603050405020304" pitchFamily="18" charset="0"/>
                </a:rPr>
                <a:t>binary files</a:t>
              </a:r>
            </a:p>
          </p:txBody>
        </p:sp>
        <p:sp>
          <p:nvSpPr>
            <p:cNvPr id="12" name="Text Box 11">
              <a:extLst>
                <a:ext uri="{FF2B5EF4-FFF2-40B4-BE49-F238E27FC236}">
                  <a16:creationId xmlns:a16="http://schemas.microsoft.com/office/drawing/2014/main" id="{DB217D69-E27C-B8CC-1107-C43C801F049B}"/>
                </a:ext>
              </a:extLst>
            </p:cNvPr>
            <p:cNvSpPr txBox="1">
              <a:spLocks noChangeArrowheads="1"/>
            </p:cNvSpPr>
            <p:nvPr>
              <p:custDataLst>
                <p:tags r:id="rId7"/>
              </p:custDataLst>
            </p:nvPr>
          </p:nvSpPr>
          <p:spPr bwMode="auto">
            <a:xfrm>
              <a:off x="6318250" y="2238375"/>
              <a:ext cx="1995488" cy="83026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400" b="1">
                  <a:latin typeface="Times New Roman" panose="02020603050405020304" pitchFamily="18" charset="0"/>
                </a:rPr>
                <a:t>C++ source code</a:t>
              </a:r>
            </a:p>
          </p:txBody>
        </p:sp>
        <p:sp>
          <p:nvSpPr>
            <p:cNvPr id="13" name="Line 12">
              <a:extLst>
                <a:ext uri="{FF2B5EF4-FFF2-40B4-BE49-F238E27FC236}">
                  <a16:creationId xmlns:a16="http://schemas.microsoft.com/office/drawing/2014/main" id="{5C431026-B07E-67A1-E84E-37BA353A3FB2}"/>
                </a:ext>
              </a:extLst>
            </p:cNvPr>
            <p:cNvSpPr>
              <a:spLocks noChangeShapeType="1"/>
            </p:cNvSpPr>
            <p:nvPr>
              <p:custDataLst>
                <p:tags r:id="rId8"/>
              </p:custDataLst>
            </p:nvPr>
          </p:nvSpPr>
          <p:spPr bwMode="auto">
            <a:xfrm>
              <a:off x="7086600" y="3962400"/>
              <a:ext cx="0" cy="533400"/>
            </a:xfrm>
            <a:prstGeom prst="line">
              <a:avLst/>
            </a:prstGeom>
            <a:noFill/>
            <a:ln w="254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4" name="Rectangle 13">
              <a:extLst>
                <a:ext uri="{FF2B5EF4-FFF2-40B4-BE49-F238E27FC236}">
                  <a16:creationId xmlns:a16="http://schemas.microsoft.com/office/drawing/2014/main" id="{8053336C-79EE-D318-F995-AA9139836EF9}"/>
                </a:ext>
              </a:extLst>
            </p:cNvPr>
            <p:cNvSpPr>
              <a:spLocks noChangeArrowheads="1"/>
            </p:cNvSpPr>
            <p:nvPr>
              <p:custDataLst>
                <p:tags r:id="rId9"/>
              </p:custDataLst>
            </p:nvPr>
          </p:nvSpPr>
          <p:spPr bwMode="auto">
            <a:xfrm>
              <a:off x="6096000" y="5638800"/>
              <a:ext cx="2209800" cy="609600"/>
            </a:xfrm>
            <a:prstGeom prst="rect">
              <a:avLst/>
            </a:prstGeom>
            <a:solidFill>
              <a:srgbClr val="99CC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a:pPr>
              <a:endParaRPr lang="en-PK" altLang="en-PK" sz="2400">
                <a:latin typeface="Times New Roman" panose="02020603050405020304" pitchFamily="18" charset="0"/>
              </a:endParaRPr>
            </a:p>
          </p:txBody>
        </p:sp>
        <p:sp>
          <p:nvSpPr>
            <p:cNvPr id="15" name="Text Box 14">
              <a:extLst>
                <a:ext uri="{FF2B5EF4-FFF2-40B4-BE49-F238E27FC236}">
                  <a16:creationId xmlns:a16="http://schemas.microsoft.com/office/drawing/2014/main" id="{96461DC4-11B9-3E3B-D57D-6F86447FDBB2}"/>
                </a:ext>
              </a:extLst>
            </p:cNvPr>
            <p:cNvSpPr txBox="1">
              <a:spLocks noChangeArrowheads="1"/>
            </p:cNvSpPr>
            <p:nvPr>
              <p:custDataLst>
                <p:tags r:id="rId10"/>
              </p:custDataLst>
            </p:nvPr>
          </p:nvSpPr>
          <p:spPr bwMode="auto">
            <a:xfrm>
              <a:off x="6553200" y="5715000"/>
              <a:ext cx="1149350"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400" b="1">
                  <a:latin typeface="Times New Roman" panose="02020603050405020304" pitchFamily="18" charset="0"/>
                </a:rPr>
                <a:t>process</a:t>
              </a:r>
            </a:p>
          </p:txBody>
        </p:sp>
        <p:sp>
          <p:nvSpPr>
            <p:cNvPr id="16" name="Text Box 15">
              <a:extLst>
                <a:ext uri="{FF2B5EF4-FFF2-40B4-BE49-F238E27FC236}">
                  <a16:creationId xmlns:a16="http://schemas.microsoft.com/office/drawing/2014/main" id="{9EC52A9C-D6C4-EAE7-39BC-A632528A2C0A}"/>
                </a:ext>
              </a:extLst>
            </p:cNvPr>
            <p:cNvSpPr txBox="1">
              <a:spLocks noChangeArrowheads="1"/>
            </p:cNvSpPr>
            <p:nvPr>
              <p:custDataLst>
                <p:tags r:id="rId11"/>
              </p:custDataLst>
            </p:nvPr>
          </p:nvSpPr>
          <p:spPr bwMode="auto">
            <a:xfrm>
              <a:off x="7315200" y="2819400"/>
              <a:ext cx="1417638"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400">
                  <a:latin typeface="Times New Roman" panose="02020603050405020304" pitchFamily="18" charset="0"/>
                </a:rPr>
                <a:t>compiling</a:t>
              </a:r>
            </a:p>
          </p:txBody>
        </p:sp>
        <p:sp>
          <p:nvSpPr>
            <p:cNvPr id="17" name="Text Box 16">
              <a:extLst>
                <a:ext uri="{FF2B5EF4-FFF2-40B4-BE49-F238E27FC236}">
                  <a16:creationId xmlns:a16="http://schemas.microsoft.com/office/drawing/2014/main" id="{E8EC26A7-E57D-E3E7-A57B-74668CE55988}"/>
                </a:ext>
              </a:extLst>
            </p:cNvPr>
            <p:cNvSpPr txBox="1">
              <a:spLocks noChangeArrowheads="1"/>
            </p:cNvSpPr>
            <p:nvPr>
              <p:custDataLst>
                <p:tags r:id="rId12"/>
              </p:custDataLst>
            </p:nvPr>
          </p:nvSpPr>
          <p:spPr bwMode="auto">
            <a:xfrm>
              <a:off x="7391400" y="5181600"/>
              <a:ext cx="1131888"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400">
                  <a:latin typeface="Times New Roman" panose="02020603050405020304" pitchFamily="18" charset="0"/>
                </a:rPr>
                <a:t>running</a:t>
              </a:r>
            </a:p>
          </p:txBody>
        </p:sp>
        <p:sp>
          <p:nvSpPr>
            <p:cNvPr id="18" name="Rectangle 17">
              <a:extLst>
                <a:ext uri="{FF2B5EF4-FFF2-40B4-BE49-F238E27FC236}">
                  <a16:creationId xmlns:a16="http://schemas.microsoft.com/office/drawing/2014/main" id="{686A62B9-6C19-CA2C-5697-618107F91DAD}"/>
                </a:ext>
              </a:extLst>
            </p:cNvPr>
            <p:cNvSpPr>
              <a:spLocks noChangeArrowheads="1"/>
            </p:cNvSpPr>
            <p:nvPr>
              <p:custDataLst>
                <p:tags r:id="rId13"/>
              </p:custDataLst>
            </p:nvPr>
          </p:nvSpPr>
          <p:spPr bwMode="auto">
            <a:xfrm>
              <a:off x="6096000" y="4495800"/>
              <a:ext cx="2209800" cy="609600"/>
            </a:xfrm>
            <a:prstGeom prst="rect">
              <a:avLst/>
            </a:prstGeom>
            <a:solidFill>
              <a:srgbClr val="FF9966"/>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a:pPr>
              <a:endParaRPr lang="en-PK" altLang="en-PK" sz="2400">
                <a:latin typeface="Times New Roman" panose="02020603050405020304" pitchFamily="18" charset="0"/>
              </a:endParaRPr>
            </a:p>
          </p:txBody>
        </p:sp>
        <p:sp>
          <p:nvSpPr>
            <p:cNvPr id="19" name="Text Box 18">
              <a:extLst>
                <a:ext uri="{FF2B5EF4-FFF2-40B4-BE49-F238E27FC236}">
                  <a16:creationId xmlns:a16="http://schemas.microsoft.com/office/drawing/2014/main" id="{BE3BB2EC-1E52-9A72-7154-313C6E7BD0ED}"/>
                </a:ext>
              </a:extLst>
            </p:cNvPr>
            <p:cNvSpPr txBox="1">
              <a:spLocks noChangeArrowheads="1"/>
            </p:cNvSpPr>
            <p:nvPr>
              <p:custDataLst>
                <p:tags r:id="rId14"/>
              </p:custDataLst>
            </p:nvPr>
          </p:nvSpPr>
          <p:spPr bwMode="auto">
            <a:xfrm>
              <a:off x="6400800" y="4572000"/>
              <a:ext cx="1554163"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400" b="1">
                  <a:latin typeface="Times New Roman" panose="02020603050405020304" pitchFamily="18" charset="0"/>
                </a:rPr>
                <a:t>executable</a:t>
              </a:r>
            </a:p>
          </p:txBody>
        </p:sp>
        <p:sp>
          <p:nvSpPr>
            <p:cNvPr id="20" name="Line 19">
              <a:extLst>
                <a:ext uri="{FF2B5EF4-FFF2-40B4-BE49-F238E27FC236}">
                  <a16:creationId xmlns:a16="http://schemas.microsoft.com/office/drawing/2014/main" id="{529D3407-9A0B-034F-FD8B-E1DFB6FD2856}"/>
                </a:ext>
              </a:extLst>
            </p:cNvPr>
            <p:cNvSpPr>
              <a:spLocks noChangeShapeType="1"/>
            </p:cNvSpPr>
            <p:nvPr>
              <p:custDataLst>
                <p:tags r:id="rId15"/>
              </p:custDataLst>
            </p:nvPr>
          </p:nvSpPr>
          <p:spPr bwMode="auto">
            <a:xfrm>
              <a:off x="7086600" y="5105400"/>
              <a:ext cx="0" cy="533400"/>
            </a:xfrm>
            <a:prstGeom prst="line">
              <a:avLst/>
            </a:prstGeom>
            <a:noFill/>
            <a:ln w="254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1" name="Text Box 20">
              <a:extLst>
                <a:ext uri="{FF2B5EF4-FFF2-40B4-BE49-F238E27FC236}">
                  <a16:creationId xmlns:a16="http://schemas.microsoft.com/office/drawing/2014/main" id="{06D434D4-2CBE-7370-1199-D661A61E9C94}"/>
                </a:ext>
              </a:extLst>
            </p:cNvPr>
            <p:cNvSpPr txBox="1">
              <a:spLocks noChangeArrowheads="1"/>
            </p:cNvSpPr>
            <p:nvPr>
              <p:custDataLst>
                <p:tags r:id="rId16"/>
              </p:custDataLst>
            </p:nvPr>
          </p:nvSpPr>
          <p:spPr bwMode="auto">
            <a:xfrm>
              <a:off x="7391400" y="3962400"/>
              <a:ext cx="1046163"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2400" dirty="0">
                  <a:latin typeface="Times New Roman" panose="02020603050405020304" pitchFamily="18" charset="0"/>
                </a:rPr>
                <a:t>linking</a:t>
              </a:r>
            </a:p>
          </p:txBody>
        </p:sp>
      </p:grpSp>
    </p:spTree>
    <p:extLst>
      <p:ext uri="{BB962C8B-B14F-4D97-AF65-F5344CB8AC3E}">
        <p14:creationId xmlns:p14="http://schemas.microsoft.com/office/powerpoint/2010/main" val="81602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Image for post">
            <a:extLst>
              <a:ext uri="{FF2B5EF4-FFF2-40B4-BE49-F238E27FC236}">
                <a16:creationId xmlns:a16="http://schemas.microsoft.com/office/drawing/2014/main" id="{2CE41675-016A-AE69-868F-F303672239F7}"/>
              </a:ext>
            </a:extLst>
          </p:cNvPr>
          <p:cNvPicPr>
            <a:picLocks noChangeAspect="1" noChangeArrowheads="1"/>
          </p:cNvPicPr>
          <p:nvPr/>
        </p:nvPicPr>
        <p:blipFill>
          <a:blip r:embed="rId3">
            <a:duotone>
              <a:prstClr val="black"/>
              <a:prstClr val="white"/>
            </a:duotone>
            <a:extLst>
              <a:ext uri="{28A0092B-C50C-407E-A947-70E740481C1C}">
                <a14:useLocalDpi xmlns:a14="http://schemas.microsoft.com/office/drawing/2010/main" val="0"/>
              </a:ext>
            </a:extLst>
          </a:blip>
          <a:stretch>
            <a:fillRect/>
          </a:stretch>
        </p:blipFill>
        <p:spPr bwMode="auto">
          <a:xfrm>
            <a:off x="3763117" y="643467"/>
            <a:ext cx="4665766" cy="5571066"/>
          </a:xfrm>
          <a:prstGeom prst="rect">
            <a:avLst/>
          </a:prstGeom>
          <a:solidFill>
            <a:srgbClr val="FFFFFF"/>
          </a:solidFill>
        </p:spPr>
      </p:pic>
      <p:sp>
        <p:nvSpPr>
          <p:cNvPr id="4" name="Footer Placeholder 3">
            <a:extLst>
              <a:ext uri="{FF2B5EF4-FFF2-40B4-BE49-F238E27FC236}">
                <a16:creationId xmlns:a16="http://schemas.microsoft.com/office/drawing/2014/main" id="{A18D0AF3-5257-4936-405D-1FD7E2CD1DC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Object Oriented Programming-Spring 23</a:t>
            </a:r>
          </a:p>
        </p:txBody>
      </p:sp>
      <p:sp>
        <p:nvSpPr>
          <p:cNvPr id="5" name="Slide Number Placeholder 4">
            <a:extLst>
              <a:ext uri="{FF2B5EF4-FFF2-40B4-BE49-F238E27FC236}">
                <a16:creationId xmlns:a16="http://schemas.microsoft.com/office/drawing/2014/main" id="{CC77673B-5F40-4720-D25E-54B80DE2C8A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1845F5A-061D-4825-9AE9-D7794091C6CF}" type="slidenum">
              <a:rPr lang="en-US" smtClean="0"/>
              <a:pPr>
                <a:spcAft>
                  <a:spcPts val="600"/>
                </a:spcAft>
              </a:pPr>
              <a:t>41</a:t>
            </a:fld>
            <a:endParaRPr lang="en-US"/>
          </a:p>
        </p:txBody>
      </p:sp>
    </p:spTree>
    <p:extLst>
      <p:ext uri="{BB962C8B-B14F-4D97-AF65-F5344CB8AC3E}">
        <p14:creationId xmlns:p14="http://schemas.microsoft.com/office/powerpoint/2010/main" val="1826357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300874-58F7-7F97-A758-6CC99C2188BD}"/>
              </a:ext>
            </a:extLst>
          </p:cNvPr>
          <p:cNvSpPr>
            <a:spLocks noGrp="1"/>
          </p:cNvSpPr>
          <p:nvPr>
            <p:ph type="title"/>
          </p:nvPr>
        </p:nvSpPr>
        <p:spPr>
          <a:xfrm>
            <a:off x="838201" y="643467"/>
            <a:ext cx="3888526" cy="1800526"/>
          </a:xfrm>
        </p:spPr>
        <p:txBody>
          <a:bodyPr>
            <a:normAutofit/>
          </a:bodyPr>
          <a:lstStyle/>
          <a:p>
            <a:r>
              <a:rPr lang="en-US" altLang="zh-CN" dirty="0"/>
              <a:t>From C++ Code to Process</a:t>
            </a:r>
            <a:endParaRPr lang="en-PK" dirty="0"/>
          </a:p>
        </p:txBody>
      </p:sp>
      <p:sp>
        <p:nvSpPr>
          <p:cNvPr id="3" name="Content Placeholder 2">
            <a:extLst>
              <a:ext uri="{FF2B5EF4-FFF2-40B4-BE49-F238E27FC236}">
                <a16:creationId xmlns:a16="http://schemas.microsoft.com/office/drawing/2014/main" id="{6CAE11FE-6731-136D-A0B7-0F893C411EBE}"/>
              </a:ext>
            </a:extLst>
          </p:cNvPr>
          <p:cNvSpPr>
            <a:spLocks noGrp="1"/>
          </p:cNvSpPr>
          <p:nvPr>
            <p:ph idx="1"/>
          </p:nvPr>
        </p:nvSpPr>
        <p:spPr>
          <a:xfrm>
            <a:off x="838201" y="2623381"/>
            <a:ext cx="3888528" cy="3553581"/>
          </a:xfrm>
        </p:spPr>
        <p:txBody>
          <a:bodyPr>
            <a:normAutofit/>
          </a:bodyPr>
          <a:lstStyle/>
          <a:p>
            <a:pPr algn="just">
              <a:lnSpc>
                <a:spcPct val="90000"/>
              </a:lnSpc>
            </a:pPr>
            <a:r>
              <a:rPr lang="en-US" altLang="zh-CN" sz="1700" b="1" dirty="0"/>
              <a:t>.h </a:t>
            </a:r>
            <a:r>
              <a:rPr lang="en-US" altLang="zh-CN" sz="1700" dirty="0"/>
              <a:t>and </a:t>
            </a:r>
            <a:r>
              <a:rPr lang="en-US" altLang="zh-CN" sz="1700" b="1" dirty="0"/>
              <a:t>.</a:t>
            </a:r>
            <a:r>
              <a:rPr lang="en-US" altLang="zh-CN" sz="1700" b="1" dirty="0" err="1"/>
              <a:t>cpp</a:t>
            </a:r>
            <a:r>
              <a:rPr lang="en-US" altLang="zh-CN" sz="1700" b="1" dirty="0"/>
              <a:t> </a:t>
            </a:r>
            <a:r>
              <a:rPr lang="en-US" altLang="zh-CN" sz="1700" dirty="0"/>
              <a:t>files contain source code</a:t>
            </a:r>
          </a:p>
          <a:p>
            <a:pPr algn="just">
              <a:lnSpc>
                <a:spcPct val="90000"/>
              </a:lnSpc>
            </a:pPr>
            <a:r>
              <a:rPr lang="en-US" altLang="zh-CN" sz="1700" dirty="0"/>
              <a:t> </a:t>
            </a:r>
            <a:r>
              <a:rPr lang="en-US" altLang="zh-CN" sz="1700" b="1" dirty="0"/>
              <a:t>Preprocessor</a:t>
            </a:r>
            <a:r>
              <a:rPr lang="en-US" altLang="zh-CN" sz="1700" dirty="0"/>
              <a:t> performs code substitutions (e.g. #include &lt;iostream&gt;) </a:t>
            </a:r>
          </a:p>
          <a:p>
            <a:pPr algn="just">
              <a:lnSpc>
                <a:spcPct val="90000"/>
              </a:lnSpc>
            </a:pPr>
            <a:r>
              <a:rPr lang="en-US" altLang="zh-CN" sz="1700" b="1" dirty="0"/>
              <a:t>Compiler</a:t>
            </a:r>
            <a:r>
              <a:rPr lang="en-US" altLang="zh-CN" sz="1700" dirty="0"/>
              <a:t> converts expanded source code to object code</a:t>
            </a:r>
          </a:p>
          <a:p>
            <a:pPr algn="just">
              <a:lnSpc>
                <a:spcPct val="90000"/>
              </a:lnSpc>
            </a:pPr>
            <a:r>
              <a:rPr lang="en-US" altLang="zh-CN" sz="1700" b="1" dirty="0"/>
              <a:t>Linker</a:t>
            </a:r>
            <a:r>
              <a:rPr lang="en-US" altLang="zh-CN" sz="1700" dirty="0"/>
              <a:t> links object code file to external libraries (e.g. GLUT) and produces and executable file</a:t>
            </a:r>
          </a:p>
          <a:p>
            <a:pPr algn="just">
              <a:lnSpc>
                <a:spcPct val="90000"/>
              </a:lnSpc>
            </a:pPr>
            <a:r>
              <a:rPr lang="en-US" altLang="zh-CN" sz="1700" b="1" dirty="0"/>
              <a:t>Loader</a:t>
            </a:r>
            <a:r>
              <a:rPr lang="en-US" altLang="zh-CN" sz="1700" dirty="0"/>
              <a:t> brings executable file into memory and starts executing it</a:t>
            </a:r>
          </a:p>
          <a:p>
            <a:pPr>
              <a:lnSpc>
                <a:spcPct val="90000"/>
              </a:lnSpc>
            </a:pPr>
            <a:endParaRPr lang="en-PK" sz="1700" dirty="0"/>
          </a:p>
        </p:txBody>
      </p:sp>
      <p:pic>
        <p:nvPicPr>
          <p:cNvPr id="6" name="Content Placeholder 8">
            <a:extLst>
              <a:ext uri="{FF2B5EF4-FFF2-40B4-BE49-F238E27FC236}">
                <a16:creationId xmlns:a16="http://schemas.microsoft.com/office/drawing/2014/main" id="{FCBDE6DA-A6CF-A2CA-D24B-C9C2E2699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480"/>
          <a:stretch>
            <a:fillRect/>
          </a:stretch>
        </p:blipFill>
        <p:spPr>
          <a:xfrm>
            <a:off x="6010601" y="2519287"/>
            <a:ext cx="6130535" cy="2198186"/>
          </a:xfrm>
          <a:prstGeom prst="rect">
            <a:avLst/>
          </a:prstGeom>
        </p:spPr>
      </p:pic>
      <p:sp>
        <p:nvSpPr>
          <p:cNvPr id="4" name="Footer Placeholder 3">
            <a:extLst>
              <a:ext uri="{FF2B5EF4-FFF2-40B4-BE49-F238E27FC236}">
                <a16:creationId xmlns:a16="http://schemas.microsoft.com/office/drawing/2014/main" id="{42F55BBA-4794-899D-4090-25F1092E27A1}"/>
              </a:ext>
            </a:extLst>
          </p:cNvPr>
          <p:cNvSpPr>
            <a:spLocks noGrp="1"/>
          </p:cNvSpPr>
          <p:nvPr>
            <p:ph type="ftr" sz="quarter" idx="11"/>
          </p:nvPr>
        </p:nvSpPr>
        <p:spPr>
          <a:xfrm>
            <a:off x="838200" y="6356350"/>
            <a:ext cx="4114800" cy="365125"/>
          </a:xfrm>
        </p:spPr>
        <p:txBody>
          <a:bodyPr>
            <a:normAutofit/>
          </a:bodyPr>
          <a:lstStyle/>
          <a:p>
            <a:pPr algn="l">
              <a:spcAft>
                <a:spcPts val="600"/>
              </a:spcAft>
            </a:pPr>
            <a:r>
              <a:rPr lang="en-US"/>
              <a:t>Object Oriented Programming-Spring 23</a:t>
            </a:r>
          </a:p>
        </p:txBody>
      </p:sp>
      <p:sp>
        <p:nvSpPr>
          <p:cNvPr id="5" name="Slide Number Placeholder 4">
            <a:extLst>
              <a:ext uri="{FF2B5EF4-FFF2-40B4-BE49-F238E27FC236}">
                <a16:creationId xmlns:a16="http://schemas.microsoft.com/office/drawing/2014/main" id="{47700402-3FFE-A8B1-1415-47F6CB294D39}"/>
              </a:ext>
            </a:extLst>
          </p:cNvPr>
          <p:cNvSpPr>
            <a:spLocks noGrp="1"/>
          </p:cNvSpPr>
          <p:nvPr>
            <p:ph type="sldNum" sz="quarter" idx="12"/>
          </p:nvPr>
        </p:nvSpPr>
        <p:spPr>
          <a:xfrm>
            <a:off x="10506456" y="6356350"/>
            <a:ext cx="850392" cy="365125"/>
          </a:xfrm>
        </p:spPr>
        <p:txBody>
          <a:bodyPr>
            <a:normAutofit/>
          </a:bodyPr>
          <a:lstStyle/>
          <a:p>
            <a:pPr>
              <a:spcAft>
                <a:spcPts val="600"/>
              </a:spcAft>
            </a:pPr>
            <a:fld id="{51845F5A-061D-4825-9AE9-D7794091C6CF}" type="slidenum">
              <a:rPr lang="en-US">
                <a:solidFill>
                  <a:schemeClr val="tx1">
                    <a:lumMod val="65000"/>
                    <a:lumOff val="35000"/>
                  </a:schemeClr>
                </a:solidFill>
              </a:rPr>
              <a:pPr>
                <a:spcAft>
                  <a:spcPts val="600"/>
                </a:spcAft>
              </a:pPr>
              <a:t>42</a:t>
            </a:fld>
            <a:endParaRPr lang="en-US">
              <a:solidFill>
                <a:schemeClr val="tx1">
                  <a:lumMod val="65000"/>
                  <a:lumOff val="35000"/>
                </a:schemeClr>
              </a:solidFill>
            </a:endParaRPr>
          </a:p>
        </p:txBody>
      </p:sp>
    </p:spTree>
    <p:extLst>
      <p:ext uri="{BB962C8B-B14F-4D97-AF65-F5344CB8AC3E}">
        <p14:creationId xmlns:p14="http://schemas.microsoft.com/office/powerpoint/2010/main" val="3625185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0C7E-EC0B-2600-DF00-6CF1B3BE1E83}"/>
              </a:ext>
            </a:extLst>
          </p:cNvPr>
          <p:cNvSpPr>
            <a:spLocks noGrp="1"/>
          </p:cNvSpPr>
          <p:nvPr>
            <p:ph type="title"/>
          </p:nvPr>
        </p:nvSpPr>
        <p:spPr/>
        <p:txBody>
          <a:bodyPr/>
          <a:lstStyle/>
          <a:p>
            <a:r>
              <a:rPr lang="en-US" altLang="en-PK" dirty="0"/>
              <a:t>C++ Memory Models</a:t>
            </a:r>
            <a:endParaRPr lang="en-PK" dirty="0"/>
          </a:p>
        </p:txBody>
      </p:sp>
      <p:sp>
        <p:nvSpPr>
          <p:cNvPr id="3" name="Content Placeholder 2">
            <a:extLst>
              <a:ext uri="{FF2B5EF4-FFF2-40B4-BE49-F238E27FC236}">
                <a16:creationId xmlns:a16="http://schemas.microsoft.com/office/drawing/2014/main" id="{4637E429-0D8F-98CD-4EA9-E622C28FAB3D}"/>
              </a:ext>
            </a:extLst>
          </p:cNvPr>
          <p:cNvSpPr>
            <a:spLocks noGrp="1"/>
          </p:cNvSpPr>
          <p:nvPr>
            <p:ph idx="1"/>
          </p:nvPr>
        </p:nvSpPr>
        <p:spPr/>
        <p:txBody>
          <a:bodyPr>
            <a:normAutofit/>
          </a:bodyPr>
          <a:lstStyle/>
          <a:p>
            <a:pPr>
              <a:defRPr/>
            </a:pPr>
            <a:r>
              <a:rPr lang="en-US" sz="2400" dirty="0"/>
              <a:t>C++ leaves memory management </a:t>
            </a:r>
            <a:r>
              <a:rPr lang="en-US" sz="2400" dirty="0">
                <a:solidFill>
                  <a:srgbClr val="0070C0"/>
                </a:solidFill>
              </a:rPr>
              <a:t>mostly up to the programmer</a:t>
            </a:r>
          </a:p>
          <a:p>
            <a:pPr>
              <a:defRPr/>
            </a:pPr>
            <a:endParaRPr lang="en-US" sz="2400" dirty="0"/>
          </a:p>
          <a:p>
            <a:pPr marL="457200" lvl="1" indent="0" algn="just">
              <a:buFont typeface="Arial" panose="020B0604020202020204" pitchFamily="34" charset="0"/>
              <a:buNone/>
              <a:defRPr/>
            </a:pPr>
            <a:r>
              <a:rPr lang="en-US" sz="2000" dirty="0">
                <a:solidFill>
                  <a:srgbClr val="0070C0"/>
                </a:solidFill>
              </a:rPr>
              <a:t>Advantage</a:t>
            </a:r>
            <a:r>
              <a:rPr lang="en-US" sz="2000" b="1" dirty="0">
                <a:solidFill>
                  <a:srgbClr val="0070C0"/>
                </a:solidFill>
              </a:rPr>
              <a:t>:</a:t>
            </a:r>
            <a:r>
              <a:rPr lang="en-US" sz="2000" dirty="0"/>
              <a:t> write programs that use </a:t>
            </a:r>
            <a:r>
              <a:rPr lang="en-US" sz="2000" u="sng" dirty="0"/>
              <a:t>memory very efficiently</a:t>
            </a:r>
          </a:p>
          <a:p>
            <a:pPr marL="457200" lvl="1" indent="0" algn="just">
              <a:buFont typeface="Arial" panose="020B0604020202020204" pitchFamily="34" charset="0"/>
              <a:buNone/>
              <a:defRPr/>
            </a:pPr>
            <a:endParaRPr lang="en-US" sz="2000" u="sng" dirty="0"/>
          </a:p>
          <a:p>
            <a:pPr marL="457200" lvl="1" indent="0" algn="just">
              <a:buFont typeface="Arial" panose="020B0604020202020204" pitchFamily="34" charset="0"/>
              <a:buNone/>
              <a:defRPr/>
            </a:pPr>
            <a:r>
              <a:rPr lang="en-US" sz="2000" dirty="0">
                <a:solidFill>
                  <a:srgbClr val="0070C0"/>
                </a:solidFill>
              </a:rPr>
              <a:t>Drawback</a:t>
            </a:r>
            <a:r>
              <a:rPr lang="en-US" sz="2000" dirty="0"/>
              <a:t>: write programs that </a:t>
            </a:r>
            <a:r>
              <a:rPr lang="en-US" sz="2000" u="sng" dirty="0"/>
              <a:t>waste memory or do not work at all</a:t>
            </a:r>
          </a:p>
          <a:p>
            <a:pPr lvl="1" algn="just">
              <a:defRPr/>
            </a:pPr>
            <a:endParaRPr lang="en-US" sz="2000" dirty="0"/>
          </a:p>
          <a:p>
            <a:pPr algn="just">
              <a:defRPr/>
            </a:pPr>
            <a:r>
              <a:rPr lang="en-US" sz="2400" dirty="0"/>
              <a:t>For </a:t>
            </a:r>
            <a:r>
              <a:rPr lang="en-US" sz="2400" dirty="0">
                <a:solidFill>
                  <a:srgbClr val="FF0000"/>
                </a:solidFill>
              </a:rPr>
              <a:t>efficient program working</a:t>
            </a:r>
            <a:r>
              <a:rPr lang="en-US" sz="2400" dirty="0"/>
              <a:t>, we need good understanding of the </a:t>
            </a:r>
            <a:r>
              <a:rPr lang="en-US" sz="2400" dirty="0">
                <a:solidFill>
                  <a:srgbClr val="FF0000"/>
                </a:solidFill>
              </a:rPr>
              <a:t>memory models</a:t>
            </a:r>
          </a:p>
          <a:p>
            <a:endParaRPr lang="en-PK" sz="2400" dirty="0"/>
          </a:p>
        </p:txBody>
      </p:sp>
      <p:sp>
        <p:nvSpPr>
          <p:cNvPr id="4" name="Footer Placeholder 3">
            <a:extLst>
              <a:ext uri="{FF2B5EF4-FFF2-40B4-BE49-F238E27FC236}">
                <a16:creationId xmlns:a16="http://schemas.microsoft.com/office/drawing/2014/main" id="{78938EC5-53CF-A25E-8618-5665D3A21DF2}"/>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3368AC7C-68F1-09DB-D7BF-CA5F189DBFB8}"/>
              </a:ext>
            </a:extLst>
          </p:cNvPr>
          <p:cNvSpPr>
            <a:spLocks noGrp="1"/>
          </p:cNvSpPr>
          <p:nvPr>
            <p:ph type="sldNum" sz="quarter" idx="12"/>
          </p:nvPr>
        </p:nvSpPr>
        <p:spPr/>
        <p:txBody>
          <a:bodyPr/>
          <a:lstStyle/>
          <a:p>
            <a:fld id="{51845F5A-061D-4825-9AE9-D7794091C6CF}" type="slidenum">
              <a:rPr lang="en-US" smtClean="0"/>
              <a:t>43</a:t>
            </a:fld>
            <a:endParaRPr lang="en-US" dirty="0"/>
          </a:p>
        </p:txBody>
      </p:sp>
    </p:spTree>
    <p:extLst>
      <p:ext uri="{BB962C8B-B14F-4D97-AF65-F5344CB8AC3E}">
        <p14:creationId xmlns:p14="http://schemas.microsoft.com/office/powerpoint/2010/main" val="1163047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1D4-C146-B083-631B-AE1F0B448612}"/>
              </a:ext>
            </a:extLst>
          </p:cNvPr>
          <p:cNvSpPr>
            <a:spLocks noGrp="1"/>
          </p:cNvSpPr>
          <p:nvPr>
            <p:ph type="title"/>
          </p:nvPr>
        </p:nvSpPr>
        <p:spPr/>
        <p:txBody>
          <a:bodyPr/>
          <a:lstStyle/>
          <a:p>
            <a:r>
              <a:rPr lang="en-US" altLang="en-PK" dirty="0"/>
              <a:t>C++ Memory Models</a:t>
            </a:r>
            <a:endParaRPr lang="en-PK" dirty="0"/>
          </a:p>
        </p:txBody>
      </p:sp>
      <p:sp>
        <p:nvSpPr>
          <p:cNvPr id="3" name="Content Placeholder 2">
            <a:extLst>
              <a:ext uri="{FF2B5EF4-FFF2-40B4-BE49-F238E27FC236}">
                <a16:creationId xmlns:a16="http://schemas.microsoft.com/office/drawing/2014/main" id="{43A379BE-533D-6B2A-09F5-03CC62C9A379}"/>
              </a:ext>
            </a:extLst>
          </p:cNvPr>
          <p:cNvSpPr>
            <a:spLocks noGrp="1"/>
          </p:cNvSpPr>
          <p:nvPr>
            <p:ph idx="1"/>
          </p:nvPr>
        </p:nvSpPr>
        <p:spPr/>
        <p:txBody>
          <a:bodyPr>
            <a:normAutofit/>
          </a:bodyPr>
          <a:lstStyle/>
          <a:p>
            <a:pPr algn="just"/>
            <a:r>
              <a:rPr lang="en-US" sz="2400" dirty="0">
                <a:solidFill>
                  <a:srgbClr val="C00000"/>
                </a:solidFill>
              </a:rPr>
              <a:t>Common errors </a:t>
            </a:r>
            <a:r>
              <a:rPr lang="en-US" sz="2400" dirty="0"/>
              <a:t>caused by </a:t>
            </a:r>
            <a:r>
              <a:rPr lang="en-US" sz="2400" dirty="0">
                <a:solidFill>
                  <a:srgbClr val="C00000"/>
                </a:solidFill>
              </a:rPr>
              <a:t>poor memory management</a:t>
            </a:r>
            <a:r>
              <a:rPr lang="en-US" sz="2400" dirty="0"/>
              <a:t>: </a:t>
            </a:r>
          </a:p>
          <a:p>
            <a:pPr lvl="1"/>
            <a:r>
              <a:rPr lang="en-US" sz="2000" dirty="0">
                <a:solidFill>
                  <a:srgbClr val="2C14DE"/>
                </a:solidFill>
              </a:rPr>
              <a:t>Using </a:t>
            </a:r>
            <a:r>
              <a:rPr lang="en-US" sz="2000" dirty="0"/>
              <a:t>a </a:t>
            </a:r>
            <a:r>
              <a:rPr lang="en-US" sz="2000" dirty="0">
                <a:solidFill>
                  <a:srgbClr val="2C14DE"/>
                </a:solidFill>
              </a:rPr>
              <a:t>variable before </a:t>
            </a:r>
            <a:r>
              <a:rPr lang="en-US" sz="2000" dirty="0"/>
              <a:t>it has been </a:t>
            </a:r>
            <a:r>
              <a:rPr lang="en-US" sz="2000" dirty="0">
                <a:solidFill>
                  <a:srgbClr val="2C14DE"/>
                </a:solidFill>
              </a:rPr>
              <a:t>initialized</a:t>
            </a:r>
          </a:p>
          <a:p>
            <a:pPr lvl="1"/>
            <a:r>
              <a:rPr lang="en-US" sz="2000" dirty="0">
                <a:solidFill>
                  <a:srgbClr val="2C14DE"/>
                </a:solidFill>
              </a:rPr>
              <a:t>Allocating memory </a:t>
            </a:r>
            <a:r>
              <a:rPr lang="en-US" sz="2000" dirty="0"/>
              <a:t>for storage and </a:t>
            </a:r>
            <a:r>
              <a:rPr lang="en-US" sz="2000" dirty="0">
                <a:solidFill>
                  <a:srgbClr val="2C14DE"/>
                </a:solidFill>
              </a:rPr>
              <a:t>not deleting it </a:t>
            </a:r>
          </a:p>
          <a:p>
            <a:pPr lvl="1"/>
            <a:r>
              <a:rPr lang="en-US" sz="2000" dirty="0">
                <a:solidFill>
                  <a:srgbClr val="2C14DE"/>
                </a:solidFill>
              </a:rPr>
              <a:t>Using </a:t>
            </a:r>
            <a:r>
              <a:rPr lang="en-US" sz="2000" dirty="0"/>
              <a:t>a </a:t>
            </a:r>
            <a:r>
              <a:rPr lang="en-US" sz="2000" dirty="0">
                <a:solidFill>
                  <a:srgbClr val="2C14DE"/>
                </a:solidFill>
              </a:rPr>
              <a:t>value </a:t>
            </a:r>
            <a:r>
              <a:rPr lang="en-US" sz="2000" dirty="0"/>
              <a:t>after it </a:t>
            </a:r>
            <a:r>
              <a:rPr lang="en-US" sz="2000" dirty="0">
                <a:solidFill>
                  <a:srgbClr val="2C14DE"/>
                </a:solidFill>
              </a:rPr>
              <a:t>has been deleted</a:t>
            </a:r>
          </a:p>
          <a:p>
            <a:pPr lvl="1"/>
            <a:endParaRPr lang="en-US" sz="2000" dirty="0"/>
          </a:p>
          <a:p>
            <a:pPr marL="457189" lvl="1" indent="0">
              <a:buNone/>
            </a:pPr>
            <a:endParaRPr lang="en-US" sz="2000" dirty="0"/>
          </a:p>
        </p:txBody>
      </p:sp>
      <p:sp>
        <p:nvSpPr>
          <p:cNvPr id="4" name="Footer Placeholder 3">
            <a:extLst>
              <a:ext uri="{FF2B5EF4-FFF2-40B4-BE49-F238E27FC236}">
                <a16:creationId xmlns:a16="http://schemas.microsoft.com/office/drawing/2014/main" id="{BA763E81-1A3A-11B3-2384-CF271C3F4D07}"/>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DCB9A24E-2883-6C81-BFAF-4D64591594FE}"/>
              </a:ext>
            </a:extLst>
          </p:cNvPr>
          <p:cNvSpPr>
            <a:spLocks noGrp="1"/>
          </p:cNvSpPr>
          <p:nvPr>
            <p:ph type="sldNum" sz="quarter" idx="12"/>
          </p:nvPr>
        </p:nvSpPr>
        <p:spPr/>
        <p:txBody>
          <a:bodyPr/>
          <a:lstStyle/>
          <a:p>
            <a:fld id="{51845F5A-061D-4825-9AE9-D7794091C6CF}" type="slidenum">
              <a:rPr lang="en-US" smtClean="0"/>
              <a:t>44</a:t>
            </a:fld>
            <a:endParaRPr lang="en-US" dirty="0"/>
          </a:p>
        </p:txBody>
      </p:sp>
    </p:spTree>
    <p:extLst>
      <p:ext uri="{BB962C8B-B14F-4D97-AF65-F5344CB8AC3E}">
        <p14:creationId xmlns:p14="http://schemas.microsoft.com/office/powerpoint/2010/main" val="1587824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F495-B8B0-0AED-0943-612CF55C2FEB}"/>
              </a:ext>
            </a:extLst>
          </p:cNvPr>
          <p:cNvSpPr>
            <a:spLocks noGrp="1"/>
          </p:cNvSpPr>
          <p:nvPr>
            <p:ph type="title"/>
          </p:nvPr>
        </p:nvSpPr>
        <p:spPr/>
        <p:txBody>
          <a:bodyPr/>
          <a:lstStyle/>
          <a:p>
            <a:r>
              <a:rPr lang="en-US" altLang="zh-CN" dirty="0"/>
              <a:t>Main Memory</a:t>
            </a:r>
            <a:endParaRPr lang="en-PK" dirty="0"/>
          </a:p>
        </p:txBody>
      </p:sp>
      <p:sp>
        <p:nvSpPr>
          <p:cNvPr id="4" name="Footer Placeholder 3">
            <a:extLst>
              <a:ext uri="{FF2B5EF4-FFF2-40B4-BE49-F238E27FC236}">
                <a16:creationId xmlns:a16="http://schemas.microsoft.com/office/drawing/2014/main" id="{2F4D9E36-586E-F493-7E94-E93F36B99EAB}"/>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8A59441B-6739-5077-E2C8-3F3AE8DAA403}"/>
              </a:ext>
            </a:extLst>
          </p:cNvPr>
          <p:cNvSpPr>
            <a:spLocks noGrp="1"/>
          </p:cNvSpPr>
          <p:nvPr>
            <p:ph type="sldNum" sz="quarter" idx="12"/>
          </p:nvPr>
        </p:nvSpPr>
        <p:spPr/>
        <p:txBody>
          <a:bodyPr/>
          <a:lstStyle/>
          <a:p>
            <a:fld id="{51845F5A-061D-4825-9AE9-D7794091C6CF}" type="slidenum">
              <a:rPr lang="en-US" smtClean="0"/>
              <a:t>45</a:t>
            </a:fld>
            <a:endParaRPr lang="en-US" dirty="0"/>
          </a:p>
        </p:txBody>
      </p:sp>
      <p:grpSp>
        <p:nvGrpSpPr>
          <p:cNvPr id="6" name="Group 1">
            <a:extLst>
              <a:ext uri="{FF2B5EF4-FFF2-40B4-BE49-F238E27FC236}">
                <a16:creationId xmlns:a16="http://schemas.microsoft.com/office/drawing/2014/main" id="{BB093DB3-CB55-A6F7-2BED-E81EE5D387E2}"/>
              </a:ext>
            </a:extLst>
          </p:cNvPr>
          <p:cNvGrpSpPr>
            <a:grpSpLocks/>
          </p:cNvGrpSpPr>
          <p:nvPr/>
        </p:nvGrpSpPr>
        <p:grpSpPr bwMode="auto">
          <a:xfrm>
            <a:off x="3021012" y="1690690"/>
            <a:ext cx="6149975" cy="4411663"/>
            <a:chOff x="1981200" y="1843087"/>
            <a:chExt cx="5562600" cy="3711717"/>
          </a:xfrm>
        </p:grpSpPr>
        <p:sp>
          <p:nvSpPr>
            <p:cNvPr id="7" name="Rectangle 4">
              <a:extLst>
                <a:ext uri="{FF2B5EF4-FFF2-40B4-BE49-F238E27FC236}">
                  <a16:creationId xmlns:a16="http://schemas.microsoft.com/office/drawing/2014/main" id="{2BA26C2A-0D34-957D-032D-91C7E78C1AA6}"/>
                </a:ext>
              </a:extLst>
            </p:cNvPr>
            <p:cNvSpPr>
              <a:spLocks noChangeArrowheads="1"/>
            </p:cNvSpPr>
            <p:nvPr>
              <p:custDataLst>
                <p:tags r:id="rId1"/>
              </p:custDataLst>
            </p:nvPr>
          </p:nvSpPr>
          <p:spPr bwMode="auto">
            <a:xfrm>
              <a:off x="1981200" y="2681287"/>
              <a:ext cx="1371600" cy="7620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a:t>CPU</a:t>
              </a:r>
            </a:p>
          </p:txBody>
        </p:sp>
        <p:sp>
          <p:nvSpPr>
            <p:cNvPr id="8" name="Rectangle 5">
              <a:extLst>
                <a:ext uri="{FF2B5EF4-FFF2-40B4-BE49-F238E27FC236}">
                  <a16:creationId xmlns:a16="http://schemas.microsoft.com/office/drawing/2014/main" id="{1845DFE0-B0B3-C719-AA52-DC26755452B1}"/>
                </a:ext>
              </a:extLst>
            </p:cNvPr>
            <p:cNvSpPr>
              <a:spLocks noChangeArrowheads="1"/>
            </p:cNvSpPr>
            <p:nvPr>
              <p:custDataLst>
                <p:tags r:id="rId2"/>
              </p:custDataLst>
            </p:nvPr>
          </p:nvSpPr>
          <p:spPr bwMode="auto">
            <a:xfrm>
              <a:off x="1981200" y="3824287"/>
              <a:ext cx="1371600" cy="762000"/>
            </a:xfrm>
            <a:prstGeom prst="rect">
              <a:avLst/>
            </a:prstGeom>
            <a:solidFill>
              <a:srgbClr val="FF9966"/>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a:t>Memory</a:t>
              </a:r>
            </a:p>
          </p:txBody>
        </p:sp>
        <p:sp>
          <p:nvSpPr>
            <p:cNvPr id="9" name="Rectangle 6">
              <a:extLst>
                <a:ext uri="{FF2B5EF4-FFF2-40B4-BE49-F238E27FC236}">
                  <a16:creationId xmlns:a16="http://schemas.microsoft.com/office/drawing/2014/main" id="{3A8C96A2-DD8D-83DD-1F98-5AF44EE8E43C}"/>
                </a:ext>
              </a:extLst>
            </p:cNvPr>
            <p:cNvSpPr>
              <a:spLocks noChangeArrowheads="1"/>
            </p:cNvSpPr>
            <p:nvPr>
              <p:custDataLst>
                <p:tags r:id="rId3"/>
              </p:custDataLst>
            </p:nvPr>
          </p:nvSpPr>
          <p:spPr bwMode="auto">
            <a:xfrm>
              <a:off x="3886200" y="3519487"/>
              <a:ext cx="1371600" cy="762000"/>
            </a:xfrm>
            <a:prstGeom prst="rect">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a:t>Disk</a:t>
              </a:r>
            </a:p>
          </p:txBody>
        </p:sp>
        <p:sp>
          <p:nvSpPr>
            <p:cNvPr id="10" name="Line 7">
              <a:extLst>
                <a:ext uri="{FF2B5EF4-FFF2-40B4-BE49-F238E27FC236}">
                  <a16:creationId xmlns:a16="http://schemas.microsoft.com/office/drawing/2014/main" id="{3C76915F-0C95-BB45-7BC2-B1046628EDE5}"/>
                </a:ext>
              </a:extLst>
            </p:cNvPr>
            <p:cNvSpPr>
              <a:spLocks noChangeShapeType="1"/>
            </p:cNvSpPr>
            <p:nvPr>
              <p:custDataLst>
                <p:tags r:id="rId4"/>
              </p:custDataLst>
            </p:nvPr>
          </p:nvSpPr>
          <p:spPr bwMode="auto">
            <a:xfrm flipV="1">
              <a:off x="2667000" y="3443287"/>
              <a:ext cx="0" cy="381000"/>
            </a:xfrm>
            <a:prstGeom prst="line">
              <a:avLst/>
            </a:prstGeom>
            <a:noFill/>
            <a:ln w="349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1" name="Line 8">
              <a:extLst>
                <a:ext uri="{FF2B5EF4-FFF2-40B4-BE49-F238E27FC236}">
                  <a16:creationId xmlns:a16="http://schemas.microsoft.com/office/drawing/2014/main" id="{C13045C4-1EF9-BD2A-5C16-F42C0F978CD8}"/>
                </a:ext>
              </a:extLst>
            </p:cNvPr>
            <p:cNvSpPr>
              <a:spLocks noChangeShapeType="1"/>
            </p:cNvSpPr>
            <p:nvPr>
              <p:custDataLst>
                <p:tags r:id="rId5"/>
              </p:custDataLst>
            </p:nvPr>
          </p:nvSpPr>
          <p:spPr bwMode="auto">
            <a:xfrm>
              <a:off x="3352800" y="3048000"/>
              <a:ext cx="37338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2" name="Rectangle 9">
              <a:extLst>
                <a:ext uri="{FF2B5EF4-FFF2-40B4-BE49-F238E27FC236}">
                  <a16:creationId xmlns:a16="http://schemas.microsoft.com/office/drawing/2014/main" id="{395235F7-1711-6D6C-9494-5E9B5D9BE350}"/>
                </a:ext>
              </a:extLst>
            </p:cNvPr>
            <p:cNvSpPr>
              <a:spLocks noChangeArrowheads="1"/>
            </p:cNvSpPr>
            <p:nvPr>
              <p:custDataLst>
                <p:tags r:id="rId6"/>
              </p:custDataLst>
            </p:nvPr>
          </p:nvSpPr>
          <p:spPr bwMode="auto">
            <a:xfrm>
              <a:off x="3886200" y="1843087"/>
              <a:ext cx="1371600" cy="762000"/>
            </a:xfrm>
            <a:prstGeom prst="rect">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a:t>Network</a:t>
              </a:r>
            </a:p>
          </p:txBody>
        </p:sp>
        <p:sp>
          <p:nvSpPr>
            <p:cNvPr id="13" name="Rectangle 10">
              <a:extLst>
                <a:ext uri="{FF2B5EF4-FFF2-40B4-BE49-F238E27FC236}">
                  <a16:creationId xmlns:a16="http://schemas.microsoft.com/office/drawing/2014/main" id="{D9CBA9D8-4C1E-8ECE-8C9B-5149248697C1}"/>
                </a:ext>
              </a:extLst>
            </p:cNvPr>
            <p:cNvSpPr>
              <a:spLocks noChangeArrowheads="1"/>
            </p:cNvSpPr>
            <p:nvPr>
              <p:custDataLst>
                <p:tags r:id="rId7"/>
              </p:custDataLst>
            </p:nvPr>
          </p:nvSpPr>
          <p:spPr bwMode="auto">
            <a:xfrm>
              <a:off x="5562600" y="3519487"/>
              <a:ext cx="1371600" cy="762000"/>
            </a:xfrm>
            <a:prstGeom prst="rect">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a:t>Video</a:t>
              </a:r>
            </a:p>
          </p:txBody>
        </p:sp>
        <p:sp>
          <p:nvSpPr>
            <p:cNvPr id="14" name="Rectangle 11">
              <a:extLst>
                <a:ext uri="{FF2B5EF4-FFF2-40B4-BE49-F238E27FC236}">
                  <a16:creationId xmlns:a16="http://schemas.microsoft.com/office/drawing/2014/main" id="{7D5B0F93-8E7B-741C-1D22-48463DCD1431}"/>
                </a:ext>
              </a:extLst>
            </p:cNvPr>
            <p:cNvSpPr>
              <a:spLocks noChangeArrowheads="1"/>
            </p:cNvSpPr>
            <p:nvPr>
              <p:custDataLst>
                <p:tags r:id="rId8"/>
              </p:custDataLst>
            </p:nvPr>
          </p:nvSpPr>
          <p:spPr bwMode="auto">
            <a:xfrm>
              <a:off x="5562600" y="1843087"/>
              <a:ext cx="1371600" cy="762000"/>
            </a:xfrm>
            <a:prstGeom prst="rect">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a:t>Audio</a:t>
              </a:r>
            </a:p>
          </p:txBody>
        </p:sp>
        <p:sp>
          <p:nvSpPr>
            <p:cNvPr id="15" name="Line 12">
              <a:extLst>
                <a:ext uri="{FF2B5EF4-FFF2-40B4-BE49-F238E27FC236}">
                  <a16:creationId xmlns:a16="http://schemas.microsoft.com/office/drawing/2014/main" id="{77DB0CB7-61C8-40B1-CFEA-A1899971096B}"/>
                </a:ext>
              </a:extLst>
            </p:cNvPr>
            <p:cNvSpPr>
              <a:spLocks noChangeShapeType="1"/>
            </p:cNvSpPr>
            <p:nvPr>
              <p:custDataLst>
                <p:tags r:id="rId9"/>
              </p:custDataLst>
            </p:nvPr>
          </p:nvSpPr>
          <p:spPr bwMode="auto">
            <a:xfrm>
              <a:off x="4586288" y="2605087"/>
              <a:ext cx="0" cy="91440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6" name="Line 13">
              <a:extLst>
                <a:ext uri="{FF2B5EF4-FFF2-40B4-BE49-F238E27FC236}">
                  <a16:creationId xmlns:a16="http://schemas.microsoft.com/office/drawing/2014/main" id="{A9A7CB90-BBC1-07EC-EED9-09EA390359BF}"/>
                </a:ext>
              </a:extLst>
            </p:cNvPr>
            <p:cNvSpPr>
              <a:spLocks noChangeShapeType="1"/>
            </p:cNvSpPr>
            <p:nvPr>
              <p:custDataLst>
                <p:tags r:id="rId10"/>
              </p:custDataLst>
            </p:nvPr>
          </p:nvSpPr>
          <p:spPr bwMode="auto">
            <a:xfrm>
              <a:off x="6248400" y="2605087"/>
              <a:ext cx="0" cy="91440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17" name="Text Box 14">
              <a:extLst>
                <a:ext uri="{FF2B5EF4-FFF2-40B4-BE49-F238E27FC236}">
                  <a16:creationId xmlns:a16="http://schemas.microsoft.com/office/drawing/2014/main" id="{20730287-F69A-6B7B-EBA3-13B35497FCC3}"/>
                </a:ext>
              </a:extLst>
            </p:cNvPr>
            <p:cNvSpPr txBox="1">
              <a:spLocks noChangeArrowheads="1"/>
            </p:cNvSpPr>
            <p:nvPr>
              <p:custDataLst>
                <p:tags r:id="rId11"/>
              </p:custDataLst>
            </p:nvPr>
          </p:nvSpPr>
          <p:spPr bwMode="auto">
            <a:xfrm>
              <a:off x="3394075" y="2651125"/>
              <a:ext cx="11922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a:solidFill>
                    <a:schemeClr val="hlink"/>
                  </a:solidFill>
                </a:rPr>
                <a:t>Data Bus</a:t>
              </a:r>
            </a:p>
          </p:txBody>
        </p:sp>
        <p:sp>
          <p:nvSpPr>
            <p:cNvPr id="18" name="Text Box 16">
              <a:extLst>
                <a:ext uri="{FF2B5EF4-FFF2-40B4-BE49-F238E27FC236}">
                  <a16:creationId xmlns:a16="http://schemas.microsoft.com/office/drawing/2014/main" id="{30E723F0-43DC-12B6-8A22-F1B5D360727D}"/>
                </a:ext>
              </a:extLst>
            </p:cNvPr>
            <p:cNvSpPr txBox="1">
              <a:spLocks noChangeArrowheads="1"/>
            </p:cNvSpPr>
            <p:nvPr/>
          </p:nvSpPr>
          <p:spPr bwMode="auto">
            <a:xfrm>
              <a:off x="3886613" y="5166135"/>
              <a:ext cx="3657187" cy="388669"/>
            </a:xfrm>
            <a:prstGeom prst="rect">
              <a:avLst/>
            </a:prstGeom>
            <a:noFill/>
            <a:ln>
              <a:noFill/>
            </a:ln>
            <a:effectLst/>
          </p:spPr>
          <p:txBody>
            <a:bodyPr>
              <a:spAutoFit/>
            </a:bodyPr>
            <a:lstStyle/>
            <a:p>
              <a:pPr>
                <a:spcBef>
                  <a:spcPct val="50000"/>
                </a:spcBef>
                <a:defRPr/>
              </a:pPr>
              <a:r>
                <a:rPr lang="en-US" altLang="zh-CN" sz="2400" b="1" i="1" dirty="0">
                  <a:latin typeface="+mn-lt"/>
                </a:rPr>
                <a:t>shared by all processes</a:t>
              </a:r>
            </a:p>
          </p:txBody>
        </p:sp>
        <p:sp>
          <p:nvSpPr>
            <p:cNvPr id="19" name="Line 17">
              <a:extLst>
                <a:ext uri="{FF2B5EF4-FFF2-40B4-BE49-F238E27FC236}">
                  <a16:creationId xmlns:a16="http://schemas.microsoft.com/office/drawing/2014/main" id="{2720289D-42AA-39AA-8D7E-C4D6E91F2CDC}"/>
                </a:ext>
              </a:extLst>
            </p:cNvPr>
            <p:cNvSpPr>
              <a:spLocks noChangeShapeType="1"/>
            </p:cNvSpPr>
            <p:nvPr/>
          </p:nvSpPr>
          <p:spPr bwMode="auto">
            <a:xfrm flipH="1" flipV="1">
              <a:off x="3429000" y="4510087"/>
              <a:ext cx="609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Tree>
    <p:extLst>
      <p:ext uri="{BB962C8B-B14F-4D97-AF65-F5344CB8AC3E}">
        <p14:creationId xmlns:p14="http://schemas.microsoft.com/office/powerpoint/2010/main" val="3708733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279A-2132-28C5-C9CA-683F623BC936}"/>
              </a:ext>
            </a:extLst>
          </p:cNvPr>
          <p:cNvSpPr>
            <a:spLocks noGrp="1"/>
          </p:cNvSpPr>
          <p:nvPr>
            <p:ph type="title"/>
          </p:nvPr>
        </p:nvSpPr>
        <p:spPr/>
        <p:txBody>
          <a:bodyPr/>
          <a:lstStyle/>
          <a:p>
            <a:r>
              <a:rPr lang="en-US" altLang="zh-CN" b="1" dirty="0"/>
              <a:t>Virtual Memory </a:t>
            </a:r>
            <a:br>
              <a:rPr lang="en-US" altLang="zh-CN" b="1" dirty="0"/>
            </a:br>
            <a:r>
              <a:rPr lang="en-US" altLang="zh-CN" b="1" dirty="0"/>
              <a:t>(How a CPU see’s a Process?)</a:t>
            </a:r>
            <a:endParaRPr lang="en-PK" dirty="0"/>
          </a:p>
        </p:txBody>
      </p:sp>
      <p:sp>
        <p:nvSpPr>
          <p:cNvPr id="3" name="Content Placeholder 2">
            <a:extLst>
              <a:ext uri="{FF2B5EF4-FFF2-40B4-BE49-F238E27FC236}">
                <a16:creationId xmlns:a16="http://schemas.microsoft.com/office/drawing/2014/main" id="{0A2A9251-7F86-ECDC-F800-719020F6A282}"/>
              </a:ext>
            </a:extLst>
          </p:cNvPr>
          <p:cNvSpPr>
            <a:spLocks noGrp="1"/>
          </p:cNvSpPr>
          <p:nvPr>
            <p:ph idx="1"/>
          </p:nvPr>
        </p:nvSpPr>
        <p:spPr/>
        <p:txBody>
          <a:bodyPr>
            <a:normAutofit/>
          </a:bodyPr>
          <a:lstStyle/>
          <a:p>
            <a:r>
              <a:rPr lang="en-US" altLang="zh-CN" sz="2400" dirty="0">
                <a:solidFill>
                  <a:srgbClr val="0070C0"/>
                </a:solidFill>
              </a:rPr>
              <a:t>Continuous memory space </a:t>
            </a:r>
            <a:r>
              <a:rPr lang="en-US" altLang="zh-CN" sz="2400" dirty="0"/>
              <a:t>for all process:</a:t>
            </a:r>
          </a:p>
          <a:p>
            <a:pPr lvl="1"/>
            <a:r>
              <a:rPr lang="en-US" altLang="zh-CN" sz="2000" dirty="0"/>
              <a:t>Set of locations as needed by a process</a:t>
            </a:r>
          </a:p>
          <a:p>
            <a:endParaRPr lang="en-PK" sz="2400" dirty="0"/>
          </a:p>
        </p:txBody>
      </p:sp>
      <p:sp>
        <p:nvSpPr>
          <p:cNvPr id="4" name="Footer Placeholder 3">
            <a:extLst>
              <a:ext uri="{FF2B5EF4-FFF2-40B4-BE49-F238E27FC236}">
                <a16:creationId xmlns:a16="http://schemas.microsoft.com/office/drawing/2014/main" id="{D1346117-2188-1739-E6D5-8920671F9B66}"/>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E07D3981-CD94-EDEC-95BF-B274868A8585}"/>
              </a:ext>
            </a:extLst>
          </p:cNvPr>
          <p:cNvSpPr>
            <a:spLocks noGrp="1"/>
          </p:cNvSpPr>
          <p:nvPr>
            <p:ph type="sldNum" sz="quarter" idx="12"/>
          </p:nvPr>
        </p:nvSpPr>
        <p:spPr/>
        <p:txBody>
          <a:bodyPr/>
          <a:lstStyle/>
          <a:p>
            <a:fld id="{51845F5A-061D-4825-9AE9-D7794091C6CF}" type="slidenum">
              <a:rPr lang="en-US" smtClean="0"/>
              <a:t>46</a:t>
            </a:fld>
            <a:endParaRPr lang="en-US" dirty="0"/>
          </a:p>
        </p:txBody>
      </p:sp>
      <p:grpSp>
        <p:nvGrpSpPr>
          <p:cNvPr id="9" name="Group 8">
            <a:extLst>
              <a:ext uri="{FF2B5EF4-FFF2-40B4-BE49-F238E27FC236}">
                <a16:creationId xmlns:a16="http://schemas.microsoft.com/office/drawing/2014/main" id="{AC2F6BC2-BFA3-9755-F571-B6749A8D3ADB}"/>
              </a:ext>
            </a:extLst>
          </p:cNvPr>
          <p:cNvGrpSpPr/>
          <p:nvPr/>
        </p:nvGrpSpPr>
        <p:grpSpPr>
          <a:xfrm>
            <a:off x="7571509" y="2172930"/>
            <a:ext cx="3505200" cy="3838020"/>
            <a:chOff x="7041573" y="1935480"/>
            <a:chExt cx="3505200" cy="3838020"/>
          </a:xfrm>
        </p:grpSpPr>
        <p:sp>
          <p:nvSpPr>
            <p:cNvPr id="6" name="Rectangle 4">
              <a:extLst>
                <a:ext uri="{FF2B5EF4-FFF2-40B4-BE49-F238E27FC236}">
                  <a16:creationId xmlns:a16="http://schemas.microsoft.com/office/drawing/2014/main" id="{DF9AD560-E995-4454-C2D8-6A2D619F444E}"/>
                </a:ext>
              </a:extLst>
            </p:cNvPr>
            <p:cNvSpPr>
              <a:spLocks noChangeArrowheads="1"/>
            </p:cNvSpPr>
            <p:nvPr>
              <p:custDataLst>
                <p:tags r:id="rId1"/>
              </p:custDataLst>
            </p:nvPr>
          </p:nvSpPr>
          <p:spPr bwMode="auto">
            <a:xfrm>
              <a:off x="8794173" y="2011680"/>
              <a:ext cx="1752600" cy="36576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PK" altLang="en-PK">
                <a:solidFill>
                  <a:schemeClr val="accent2"/>
                </a:solidFill>
                <a:latin typeface="Times New Roman" panose="02020603050405020304" pitchFamily="18" charset="0"/>
              </a:endParaRPr>
            </a:p>
          </p:txBody>
        </p:sp>
        <p:sp>
          <p:nvSpPr>
            <p:cNvPr id="7" name="Text Box 6">
              <a:extLst>
                <a:ext uri="{FF2B5EF4-FFF2-40B4-BE49-F238E27FC236}">
                  <a16:creationId xmlns:a16="http://schemas.microsoft.com/office/drawing/2014/main" id="{744A75C2-AA3F-DB1D-1953-59617D1FE5C6}"/>
                </a:ext>
              </a:extLst>
            </p:cNvPr>
            <p:cNvSpPr txBox="1">
              <a:spLocks noChangeArrowheads="1"/>
            </p:cNvSpPr>
            <p:nvPr>
              <p:custDataLst>
                <p:tags r:id="rId2"/>
              </p:custDataLst>
            </p:nvPr>
          </p:nvSpPr>
          <p:spPr bwMode="auto">
            <a:xfrm>
              <a:off x="7041573" y="5404168"/>
              <a:ext cx="1563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dirty="0">
                  <a:solidFill>
                    <a:srgbClr val="FF0000"/>
                  </a:solidFill>
                  <a:latin typeface="Courier New" panose="02070309020205020404" pitchFamily="49" charset="0"/>
                </a:rPr>
                <a:t>0xffffffff</a:t>
              </a:r>
            </a:p>
          </p:txBody>
        </p:sp>
        <p:sp>
          <p:nvSpPr>
            <p:cNvPr id="8" name="Text Box 9">
              <a:extLst>
                <a:ext uri="{FF2B5EF4-FFF2-40B4-BE49-F238E27FC236}">
                  <a16:creationId xmlns:a16="http://schemas.microsoft.com/office/drawing/2014/main" id="{94F4AFF1-258F-658C-04FF-D8EC99847936}"/>
                </a:ext>
              </a:extLst>
            </p:cNvPr>
            <p:cNvSpPr txBox="1">
              <a:spLocks noChangeArrowheads="1"/>
            </p:cNvSpPr>
            <p:nvPr/>
          </p:nvSpPr>
          <p:spPr bwMode="auto">
            <a:xfrm>
              <a:off x="8489373" y="1935480"/>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dirty="0">
                  <a:solidFill>
                    <a:srgbClr val="FF0000"/>
                  </a:solidFill>
                  <a:latin typeface="Courier New" panose="02070309020205020404" pitchFamily="49" charset="0"/>
                </a:rPr>
                <a:t>0</a:t>
              </a:r>
            </a:p>
          </p:txBody>
        </p:sp>
      </p:grpSp>
    </p:spTree>
    <p:extLst>
      <p:ext uri="{BB962C8B-B14F-4D97-AF65-F5344CB8AC3E}">
        <p14:creationId xmlns:p14="http://schemas.microsoft.com/office/powerpoint/2010/main" val="213058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39FB2-3993-DCD3-342B-8CBD7E56A806}"/>
              </a:ext>
            </a:extLst>
          </p:cNvPr>
          <p:cNvSpPr>
            <a:spLocks noGrp="1"/>
          </p:cNvSpPr>
          <p:nvPr>
            <p:ph type="title"/>
          </p:nvPr>
        </p:nvSpPr>
        <p:spPr/>
        <p:txBody>
          <a:bodyPr/>
          <a:lstStyle/>
          <a:p>
            <a:r>
              <a:rPr lang="en-US" dirty="0"/>
              <a:t>Revision: Global vs Local Variables</a:t>
            </a:r>
            <a:endParaRPr lang="en-PK" dirty="0"/>
          </a:p>
        </p:txBody>
      </p:sp>
      <p:sp>
        <p:nvSpPr>
          <p:cNvPr id="3" name="Content Placeholder 2">
            <a:extLst>
              <a:ext uri="{FF2B5EF4-FFF2-40B4-BE49-F238E27FC236}">
                <a16:creationId xmlns:a16="http://schemas.microsoft.com/office/drawing/2014/main" id="{36BFEB5B-43DE-3C9F-B361-280F8ADE8FB2}"/>
              </a:ext>
            </a:extLst>
          </p:cNvPr>
          <p:cNvSpPr>
            <a:spLocks noGrp="1"/>
          </p:cNvSpPr>
          <p:nvPr>
            <p:ph idx="1"/>
          </p:nvPr>
        </p:nvSpPr>
        <p:spPr/>
        <p:txBody>
          <a:bodyPr>
            <a:normAutofit fontScale="92500" lnSpcReduction="10000"/>
          </a:bodyPr>
          <a:lstStyle/>
          <a:p>
            <a:pPr algn="just"/>
            <a:r>
              <a:rPr lang="en-US" sz="2400" dirty="0"/>
              <a:t>Variables created </a:t>
            </a:r>
            <a:r>
              <a:rPr lang="en-US" sz="2400" dirty="0">
                <a:solidFill>
                  <a:srgbClr val="0070C0"/>
                </a:solidFill>
              </a:rPr>
              <a:t>inside a function </a:t>
            </a:r>
            <a:r>
              <a:rPr lang="en-US" sz="2400" dirty="0"/>
              <a:t>are called</a:t>
            </a:r>
            <a:r>
              <a:rPr lang="en-US" sz="2400" b="1" dirty="0">
                <a:solidFill>
                  <a:srgbClr val="0070C0"/>
                </a:solidFill>
              </a:rPr>
              <a:t> local variables</a:t>
            </a:r>
            <a:r>
              <a:rPr lang="en-US" sz="2400" dirty="0"/>
              <a:t>. Local variables are created when the function is called and deleted once the function ends.</a:t>
            </a:r>
          </a:p>
          <a:p>
            <a:pPr algn="just"/>
            <a:r>
              <a:rPr lang="en-US" sz="2400" dirty="0"/>
              <a:t>Local variables can </a:t>
            </a:r>
            <a:r>
              <a:rPr lang="en-US" sz="2400" dirty="0">
                <a:solidFill>
                  <a:srgbClr val="0070C0"/>
                </a:solidFill>
              </a:rPr>
              <a:t>only be accessed within the function</a:t>
            </a:r>
          </a:p>
          <a:p>
            <a:pPr marL="0" indent="0">
              <a:buNone/>
            </a:pPr>
            <a:r>
              <a:rPr lang="en-US" sz="2400" dirty="0">
                <a:solidFill>
                  <a:srgbClr val="00B050"/>
                </a:solidFill>
              </a:rPr>
              <a:t>//example of local variables</a:t>
            </a:r>
          </a:p>
          <a:p>
            <a:pPr marL="0" indent="0">
              <a:buNone/>
            </a:pPr>
            <a:r>
              <a:rPr lang="en-US" sz="2400" dirty="0">
                <a:latin typeface="Consolas" panose="020B0609020204030204" pitchFamily="49" charset="0"/>
              </a:rPr>
              <a:t>void </a:t>
            </a:r>
            <a:r>
              <a:rPr lang="en-US" sz="2400" dirty="0" err="1">
                <a:latin typeface="Consolas" panose="020B0609020204030204" pitchFamily="49" charset="0"/>
              </a:rPr>
              <a:t>func</a:t>
            </a:r>
            <a:r>
              <a:rPr lang="en-US" sz="2400" dirty="0">
                <a:latin typeface="Consolas" panose="020B0609020204030204" pitchFamily="49" charset="0"/>
              </a:rPr>
              <a:t>(){</a:t>
            </a:r>
          </a:p>
          <a:p>
            <a:pPr marL="0" indent="0">
              <a:buNone/>
            </a:pPr>
            <a:r>
              <a:rPr lang="en-US" sz="2400" dirty="0">
                <a:latin typeface="Consolas" panose="020B0609020204030204" pitchFamily="49" charset="0"/>
              </a:rPr>
              <a:t>  int a=10;</a:t>
            </a:r>
          </a:p>
          <a:p>
            <a:pPr marL="0" indent="0">
              <a:buNone/>
            </a:pPr>
            <a:r>
              <a:rPr lang="en-US" sz="2400" dirty="0">
                <a:latin typeface="Consolas" panose="020B0609020204030204" pitchFamily="49" charset="0"/>
              </a:rPr>
              <a:t>  float b;</a:t>
            </a:r>
          </a:p>
          <a:p>
            <a:pPr marL="0" indent="0">
              <a:buNone/>
            </a:pPr>
            <a:r>
              <a:rPr lang="en-US" sz="2400" dirty="0">
                <a:latin typeface="Consolas" panose="020B0609020204030204" pitchFamily="49" charset="0"/>
              </a:rPr>
              <a:t>  double *</a:t>
            </a:r>
            <a:r>
              <a:rPr lang="en-US" sz="2400" dirty="0" err="1">
                <a:latin typeface="Consolas" panose="020B0609020204030204" pitchFamily="49" charset="0"/>
              </a:rPr>
              <a:t>ptr</a:t>
            </a:r>
            <a:r>
              <a:rPr lang="en-US" sz="2400" dirty="0">
                <a:latin typeface="Consolas" panose="020B0609020204030204" pitchFamily="49" charset="0"/>
              </a:rPr>
              <a:t>;</a:t>
            </a:r>
          </a:p>
          <a:p>
            <a:pPr marL="0" indent="0">
              <a:buNone/>
            </a:pPr>
            <a:r>
              <a:rPr lang="en-US" sz="2400" dirty="0">
                <a:latin typeface="Consolas" panose="020B0609020204030204" pitchFamily="49" charset="0"/>
              </a:rPr>
              <a:t>}</a:t>
            </a:r>
            <a:endParaRPr lang="en-PK" sz="2400" dirty="0">
              <a:latin typeface="Consolas" panose="020B0609020204030204" pitchFamily="49" charset="0"/>
            </a:endParaRPr>
          </a:p>
          <a:p>
            <a:endParaRPr lang="en-PK" sz="2400" dirty="0"/>
          </a:p>
        </p:txBody>
      </p:sp>
      <p:sp>
        <p:nvSpPr>
          <p:cNvPr id="4" name="Footer Placeholder 3">
            <a:extLst>
              <a:ext uri="{FF2B5EF4-FFF2-40B4-BE49-F238E27FC236}">
                <a16:creationId xmlns:a16="http://schemas.microsoft.com/office/drawing/2014/main" id="{9516B863-9671-2467-D855-F8D6F895EDF6}"/>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0010F538-86B1-1AEE-61E7-9CD5F60959EF}"/>
              </a:ext>
            </a:extLst>
          </p:cNvPr>
          <p:cNvSpPr>
            <a:spLocks noGrp="1"/>
          </p:cNvSpPr>
          <p:nvPr>
            <p:ph type="sldNum" sz="quarter" idx="12"/>
          </p:nvPr>
        </p:nvSpPr>
        <p:spPr/>
        <p:txBody>
          <a:bodyPr/>
          <a:lstStyle/>
          <a:p>
            <a:fld id="{51845F5A-061D-4825-9AE9-D7794091C6CF}" type="slidenum">
              <a:rPr lang="en-US" smtClean="0"/>
              <a:t>47</a:t>
            </a:fld>
            <a:endParaRPr lang="en-US" dirty="0"/>
          </a:p>
        </p:txBody>
      </p:sp>
    </p:spTree>
    <p:extLst>
      <p:ext uri="{BB962C8B-B14F-4D97-AF65-F5344CB8AC3E}">
        <p14:creationId xmlns:p14="http://schemas.microsoft.com/office/powerpoint/2010/main" val="4048470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D3238-248E-5B12-C2EE-4FE3B08E4A37}"/>
              </a:ext>
            </a:extLst>
          </p:cNvPr>
          <p:cNvSpPr>
            <a:spLocks noGrp="1"/>
          </p:cNvSpPr>
          <p:nvPr>
            <p:ph type="title"/>
          </p:nvPr>
        </p:nvSpPr>
        <p:spPr/>
        <p:txBody>
          <a:bodyPr/>
          <a:lstStyle/>
          <a:p>
            <a:r>
              <a:rPr lang="en-US" dirty="0"/>
              <a:t>Revision: Global vs Local Variables</a:t>
            </a:r>
            <a:endParaRPr lang="en-PK" dirty="0"/>
          </a:p>
        </p:txBody>
      </p:sp>
      <p:sp>
        <p:nvSpPr>
          <p:cNvPr id="3" name="Content Placeholder 2">
            <a:extLst>
              <a:ext uri="{FF2B5EF4-FFF2-40B4-BE49-F238E27FC236}">
                <a16:creationId xmlns:a16="http://schemas.microsoft.com/office/drawing/2014/main" id="{ECDE88AA-E40E-503D-B8F9-D00658446D75}"/>
              </a:ext>
            </a:extLst>
          </p:cNvPr>
          <p:cNvSpPr>
            <a:spLocks noGrp="1"/>
          </p:cNvSpPr>
          <p:nvPr>
            <p:ph idx="1"/>
          </p:nvPr>
        </p:nvSpPr>
        <p:spPr/>
        <p:txBody>
          <a:bodyPr>
            <a:normAutofit/>
          </a:bodyPr>
          <a:lstStyle/>
          <a:p>
            <a:pPr algn="just"/>
            <a:r>
              <a:rPr lang="en-US" sz="2400" dirty="0"/>
              <a:t>Variables created </a:t>
            </a:r>
            <a:r>
              <a:rPr lang="en-US" sz="2400" dirty="0">
                <a:solidFill>
                  <a:srgbClr val="0070C0"/>
                </a:solidFill>
              </a:rPr>
              <a:t>outside functions </a:t>
            </a:r>
            <a:r>
              <a:rPr lang="en-US" sz="2400" dirty="0"/>
              <a:t>are called</a:t>
            </a:r>
            <a:r>
              <a:rPr lang="en-US" sz="2400" b="1" dirty="0">
                <a:solidFill>
                  <a:srgbClr val="0070C0"/>
                </a:solidFill>
              </a:rPr>
              <a:t> global variables</a:t>
            </a:r>
            <a:r>
              <a:rPr lang="en-US" sz="2400" dirty="0"/>
              <a:t>. Global variables are created when the program starts and are deleted once the program ends.</a:t>
            </a:r>
          </a:p>
          <a:p>
            <a:pPr algn="just"/>
            <a:r>
              <a:rPr lang="en-US" sz="2400" dirty="0"/>
              <a:t>Global variables can be accessed by all functions in the program</a:t>
            </a:r>
          </a:p>
          <a:p>
            <a:pPr marL="0" indent="0" algn="just">
              <a:buNone/>
            </a:pPr>
            <a:r>
              <a:rPr lang="en-US" sz="2000" dirty="0">
                <a:solidFill>
                  <a:srgbClr val="00B050"/>
                </a:solidFill>
              </a:rPr>
              <a:t>//example of global variables</a:t>
            </a:r>
          </a:p>
          <a:p>
            <a:pPr marL="0" indent="0" algn="just">
              <a:buNone/>
            </a:pPr>
            <a:r>
              <a:rPr lang="en-US" sz="2400" dirty="0">
                <a:latin typeface="Consolas" panose="020B0609020204030204" pitchFamily="49" charset="0"/>
              </a:rPr>
              <a:t> int a = 10;</a:t>
            </a:r>
          </a:p>
          <a:p>
            <a:pPr marL="0" indent="0" algn="just">
              <a:buNone/>
            </a:pPr>
            <a:r>
              <a:rPr lang="en-US" sz="2400" dirty="0">
                <a:latin typeface="Consolas" panose="020B0609020204030204" pitchFamily="49" charset="0"/>
              </a:rPr>
              <a:t> float b;	</a:t>
            </a:r>
            <a:r>
              <a:rPr lang="en-US" sz="1800" dirty="0">
                <a:solidFill>
                  <a:srgbClr val="00B050"/>
                </a:solidFill>
                <a:latin typeface="Consolas" panose="020B0609020204030204" pitchFamily="49" charset="0"/>
              </a:rPr>
              <a:t>// variables are not inside any function</a:t>
            </a:r>
          </a:p>
          <a:p>
            <a:pPr marL="0" indent="0" algn="just">
              <a:buNone/>
            </a:pPr>
            <a:r>
              <a:rPr lang="en-US" sz="2400" dirty="0">
                <a:latin typeface="Consolas" panose="020B0609020204030204" pitchFamily="49" charset="0"/>
              </a:rPr>
              <a:t> double *</a:t>
            </a:r>
            <a:r>
              <a:rPr lang="en-US" sz="2400" dirty="0" err="1">
                <a:latin typeface="Consolas" panose="020B0609020204030204" pitchFamily="49" charset="0"/>
              </a:rPr>
              <a:t>ptr</a:t>
            </a:r>
            <a:r>
              <a:rPr lang="en-US" sz="2400" dirty="0">
                <a:latin typeface="Consolas" panose="020B0609020204030204" pitchFamily="49" charset="0"/>
              </a:rPr>
              <a:t>;</a:t>
            </a:r>
            <a:endParaRPr lang="en-US" sz="2400" dirty="0">
              <a:solidFill>
                <a:srgbClr val="00B050"/>
              </a:solidFill>
            </a:endParaRPr>
          </a:p>
          <a:p>
            <a:pPr marL="0" indent="0" algn="just">
              <a:buNone/>
            </a:pPr>
            <a:r>
              <a:rPr lang="en-US" sz="2400" dirty="0">
                <a:latin typeface="Consolas" panose="020B0609020204030204" pitchFamily="49" charset="0"/>
              </a:rPr>
              <a:t>void </a:t>
            </a:r>
            <a:r>
              <a:rPr lang="en-US" sz="2400" dirty="0" err="1">
                <a:latin typeface="Consolas" panose="020B0609020204030204" pitchFamily="49" charset="0"/>
              </a:rPr>
              <a:t>func</a:t>
            </a:r>
            <a:r>
              <a:rPr lang="en-US" sz="2400" dirty="0">
                <a:latin typeface="Consolas" panose="020B0609020204030204" pitchFamily="49" charset="0"/>
              </a:rPr>
              <a:t>(){ …………………… }</a:t>
            </a:r>
            <a:endParaRPr lang="en-PK" sz="2400" dirty="0">
              <a:latin typeface="Consolas" panose="020B0609020204030204" pitchFamily="49" charset="0"/>
            </a:endParaRPr>
          </a:p>
          <a:p>
            <a:pPr algn="just"/>
            <a:endParaRPr lang="en-PK" sz="2400" dirty="0"/>
          </a:p>
        </p:txBody>
      </p:sp>
      <p:sp>
        <p:nvSpPr>
          <p:cNvPr id="4" name="Footer Placeholder 3">
            <a:extLst>
              <a:ext uri="{FF2B5EF4-FFF2-40B4-BE49-F238E27FC236}">
                <a16:creationId xmlns:a16="http://schemas.microsoft.com/office/drawing/2014/main" id="{B0A7CC23-4889-B39E-B97A-C84480A2A5C9}"/>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F8E8846D-F1F5-6A50-5664-5717A0EF27AD}"/>
              </a:ext>
            </a:extLst>
          </p:cNvPr>
          <p:cNvSpPr>
            <a:spLocks noGrp="1"/>
          </p:cNvSpPr>
          <p:nvPr>
            <p:ph type="sldNum" sz="quarter" idx="12"/>
          </p:nvPr>
        </p:nvSpPr>
        <p:spPr/>
        <p:txBody>
          <a:bodyPr/>
          <a:lstStyle/>
          <a:p>
            <a:fld id="{51845F5A-061D-4825-9AE9-D7794091C6CF}" type="slidenum">
              <a:rPr lang="en-US" smtClean="0"/>
              <a:t>48</a:t>
            </a:fld>
            <a:endParaRPr lang="en-US" dirty="0"/>
          </a:p>
        </p:txBody>
      </p:sp>
    </p:spTree>
    <p:extLst>
      <p:ext uri="{BB962C8B-B14F-4D97-AF65-F5344CB8AC3E}">
        <p14:creationId xmlns:p14="http://schemas.microsoft.com/office/powerpoint/2010/main" val="3800849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3C84C-9A27-6304-8B7C-8AD9C679DABF}"/>
              </a:ext>
            </a:extLst>
          </p:cNvPr>
          <p:cNvSpPr>
            <a:spLocks noGrp="1"/>
          </p:cNvSpPr>
          <p:nvPr>
            <p:ph type="title"/>
          </p:nvPr>
        </p:nvSpPr>
        <p:spPr/>
        <p:txBody>
          <a:bodyPr/>
          <a:lstStyle/>
          <a:p>
            <a:r>
              <a:rPr lang="en-US" b="1" dirty="0"/>
              <a:t>Organization of Virtual Memory: .text</a:t>
            </a:r>
            <a:endParaRPr lang="en-PK" b="1" dirty="0"/>
          </a:p>
        </p:txBody>
      </p:sp>
      <p:sp>
        <p:nvSpPr>
          <p:cNvPr id="3" name="Content Placeholder 2">
            <a:extLst>
              <a:ext uri="{FF2B5EF4-FFF2-40B4-BE49-F238E27FC236}">
                <a16:creationId xmlns:a16="http://schemas.microsoft.com/office/drawing/2014/main" id="{96B15C87-8747-54F3-175B-9677F4D8B71D}"/>
              </a:ext>
            </a:extLst>
          </p:cNvPr>
          <p:cNvSpPr>
            <a:spLocks noGrp="1"/>
          </p:cNvSpPr>
          <p:nvPr>
            <p:ph idx="1"/>
          </p:nvPr>
        </p:nvSpPr>
        <p:spPr/>
        <p:txBody>
          <a:bodyPr>
            <a:normAutofit/>
          </a:bodyPr>
          <a:lstStyle/>
          <a:p>
            <a:r>
              <a:rPr lang="en-US" altLang="zh-CN" sz="2400" b="1" dirty="0">
                <a:solidFill>
                  <a:srgbClr val="0070C0"/>
                </a:solidFill>
              </a:rPr>
              <a:t>Program code and constants</a:t>
            </a:r>
          </a:p>
          <a:p>
            <a:pPr lvl="1"/>
            <a:r>
              <a:rPr lang="en-US" altLang="zh-CN" sz="2000" dirty="0"/>
              <a:t>loaded libraries</a:t>
            </a:r>
          </a:p>
          <a:p>
            <a:pPr lvl="1"/>
            <a:r>
              <a:rPr lang="en-US" altLang="zh-CN" sz="2000" dirty="0"/>
              <a:t>code instructions</a:t>
            </a:r>
          </a:p>
          <a:p>
            <a:pPr lvl="1"/>
            <a:r>
              <a:rPr lang="en-US" altLang="zh-CN" sz="2000" dirty="0"/>
              <a:t>Read-only section to prevent overwriting</a:t>
            </a:r>
          </a:p>
          <a:p>
            <a:pPr lvl="1"/>
            <a:r>
              <a:rPr lang="en-US" altLang="zh-CN" sz="2000" dirty="0"/>
              <a:t>space calculated at compile-time</a:t>
            </a:r>
          </a:p>
          <a:p>
            <a:endParaRPr lang="en-PK" sz="2000" dirty="0"/>
          </a:p>
        </p:txBody>
      </p:sp>
      <p:sp>
        <p:nvSpPr>
          <p:cNvPr id="4" name="Footer Placeholder 3">
            <a:extLst>
              <a:ext uri="{FF2B5EF4-FFF2-40B4-BE49-F238E27FC236}">
                <a16:creationId xmlns:a16="http://schemas.microsoft.com/office/drawing/2014/main" id="{19D09EE9-29A1-1851-F8D7-44C93FEF6496}"/>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D7B0918F-B1CA-F32A-6C0D-0081C7CA4488}"/>
              </a:ext>
            </a:extLst>
          </p:cNvPr>
          <p:cNvSpPr>
            <a:spLocks noGrp="1"/>
          </p:cNvSpPr>
          <p:nvPr>
            <p:ph type="sldNum" sz="quarter" idx="12"/>
          </p:nvPr>
        </p:nvSpPr>
        <p:spPr/>
        <p:txBody>
          <a:bodyPr/>
          <a:lstStyle/>
          <a:p>
            <a:fld id="{51845F5A-061D-4825-9AE9-D7794091C6CF}" type="slidenum">
              <a:rPr lang="en-US" smtClean="0"/>
              <a:t>49</a:t>
            </a:fld>
            <a:endParaRPr lang="en-US" dirty="0"/>
          </a:p>
        </p:txBody>
      </p:sp>
      <p:grpSp>
        <p:nvGrpSpPr>
          <p:cNvPr id="13" name="Group 12">
            <a:extLst>
              <a:ext uri="{FF2B5EF4-FFF2-40B4-BE49-F238E27FC236}">
                <a16:creationId xmlns:a16="http://schemas.microsoft.com/office/drawing/2014/main" id="{B75B9446-8D5B-0FE9-D56A-DD1D4C1D3841}"/>
              </a:ext>
            </a:extLst>
          </p:cNvPr>
          <p:cNvGrpSpPr/>
          <p:nvPr/>
        </p:nvGrpSpPr>
        <p:grpSpPr>
          <a:xfrm>
            <a:off x="5232545" y="1523164"/>
            <a:ext cx="4098492" cy="4798267"/>
            <a:chOff x="5232545" y="1523164"/>
            <a:chExt cx="4098492" cy="4798267"/>
          </a:xfrm>
        </p:grpSpPr>
        <p:grpSp>
          <p:nvGrpSpPr>
            <p:cNvPr id="10" name="Group 9">
              <a:extLst>
                <a:ext uri="{FF2B5EF4-FFF2-40B4-BE49-F238E27FC236}">
                  <a16:creationId xmlns:a16="http://schemas.microsoft.com/office/drawing/2014/main" id="{F04DD62B-6978-C838-8164-2B8E7A2126A9}"/>
                </a:ext>
              </a:extLst>
            </p:cNvPr>
            <p:cNvGrpSpPr/>
            <p:nvPr/>
          </p:nvGrpSpPr>
          <p:grpSpPr>
            <a:xfrm>
              <a:off x="5232545" y="1523164"/>
              <a:ext cx="4098492" cy="4798267"/>
              <a:chOff x="4588308" y="1250108"/>
              <a:chExt cx="4098492" cy="4798267"/>
            </a:xfrm>
          </p:grpSpPr>
          <p:sp>
            <p:nvSpPr>
              <p:cNvPr id="6" name="Rectangle 4">
                <a:extLst>
                  <a:ext uri="{FF2B5EF4-FFF2-40B4-BE49-F238E27FC236}">
                    <a16:creationId xmlns:a16="http://schemas.microsoft.com/office/drawing/2014/main" id="{A9734D96-110C-4C9F-0811-BE1C4495F12B}"/>
                  </a:ext>
                </a:extLst>
              </p:cNvPr>
              <p:cNvSpPr>
                <a:spLocks noChangeArrowheads="1"/>
              </p:cNvSpPr>
              <p:nvPr>
                <p:custDataLst>
                  <p:tags r:id="rId1"/>
                </p:custDataLst>
              </p:nvPr>
            </p:nvSpPr>
            <p:spPr bwMode="auto">
              <a:xfrm>
                <a:off x="6934200" y="2286000"/>
                <a:ext cx="1752600" cy="36576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PK" altLang="en-PK">
                  <a:solidFill>
                    <a:schemeClr val="accent2"/>
                  </a:solidFill>
                  <a:latin typeface="Times New Roman" panose="02020603050405020304" pitchFamily="18" charset="0"/>
                </a:endParaRPr>
              </a:p>
            </p:txBody>
          </p:sp>
          <p:sp>
            <p:nvSpPr>
              <p:cNvPr id="7" name="Text Box 5">
                <a:extLst>
                  <a:ext uri="{FF2B5EF4-FFF2-40B4-BE49-F238E27FC236}">
                    <a16:creationId xmlns:a16="http://schemas.microsoft.com/office/drawing/2014/main" id="{250BDBA4-34ED-F7A6-77F0-2317515004F6}"/>
                  </a:ext>
                </a:extLst>
              </p:cNvPr>
              <p:cNvSpPr txBox="1">
                <a:spLocks noChangeArrowheads="1"/>
              </p:cNvSpPr>
              <p:nvPr>
                <p:custDataLst>
                  <p:tags r:id="rId2"/>
                </p:custDataLst>
              </p:nvPr>
            </p:nvSpPr>
            <p:spPr bwMode="auto">
              <a:xfrm>
                <a:off x="5257800" y="5678488"/>
                <a:ext cx="156368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dirty="0">
                    <a:solidFill>
                      <a:srgbClr val="FF0000"/>
                    </a:solidFill>
                    <a:latin typeface="Courier New" panose="02070309020205020404" pitchFamily="49" charset="0"/>
                  </a:rPr>
                  <a:t>0xffffffff</a:t>
                </a:r>
              </a:p>
            </p:txBody>
          </p:sp>
          <p:sp>
            <p:nvSpPr>
              <p:cNvPr id="8" name="Text Box 6">
                <a:extLst>
                  <a:ext uri="{FF2B5EF4-FFF2-40B4-BE49-F238E27FC236}">
                    <a16:creationId xmlns:a16="http://schemas.microsoft.com/office/drawing/2014/main" id="{8532BAF8-D3B9-F124-C566-1C5A59419164}"/>
                  </a:ext>
                </a:extLst>
              </p:cNvPr>
              <p:cNvSpPr txBox="1">
                <a:spLocks noChangeArrowheads="1"/>
              </p:cNvSpPr>
              <p:nvPr/>
            </p:nvSpPr>
            <p:spPr bwMode="auto">
              <a:xfrm>
                <a:off x="6629400" y="2209800"/>
                <a:ext cx="381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0</a:t>
                </a:r>
              </a:p>
            </p:txBody>
          </p:sp>
          <p:sp>
            <p:nvSpPr>
              <p:cNvPr id="9" name="Freeform 1">
                <a:extLst>
                  <a:ext uri="{FF2B5EF4-FFF2-40B4-BE49-F238E27FC236}">
                    <a16:creationId xmlns:a16="http://schemas.microsoft.com/office/drawing/2014/main" id="{0F7C4710-4038-D0D8-D81F-6367AA0995A5}"/>
                  </a:ext>
                </a:extLst>
              </p:cNvPr>
              <p:cNvSpPr/>
              <p:nvPr/>
            </p:nvSpPr>
            <p:spPr>
              <a:xfrm rot="21248422">
                <a:off x="4588308" y="1250108"/>
                <a:ext cx="3208338" cy="1006475"/>
              </a:xfrm>
              <a:custGeom>
                <a:avLst/>
                <a:gdLst>
                  <a:gd name="connsiteX0" fmla="*/ 0 w 2407929"/>
                  <a:gd name="connsiteY0" fmla="*/ 300182 h 1006352"/>
                  <a:gd name="connsiteX1" fmla="*/ 1004934 w 2407929"/>
                  <a:gd name="connsiteY1" fmla="*/ 1417 h 1006352"/>
                  <a:gd name="connsiteX2" fmla="*/ 2272420 w 2407929"/>
                  <a:gd name="connsiteY2" fmla="*/ 408823 h 1006352"/>
                  <a:gd name="connsiteX3" fmla="*/ 2381061 w 2407929"/>
                  <a:gd name="connsiteY3" fmla="*/ 1006352 h 1006352"/>
                </a:gdLst>
                <a:ahLst/>
                <a:cxnLst>
                  <a:cxn ang="0">
                    <a:pos x="connsiteX0" y="connsiteY0"/>
                  </a:cxn>
                  <a:cxn ang="0">
                    <a:pos x="connsiteX1" y="connsiteY1"/>
                  </a:cxn>
                  <a:cxn ang="0">
                    <a:pos x="connsiteX2" y="connsiteY2"/>
                  </a:cxn>
                  <a:cxn ang="0">
                    <a:pos x="connsiteX3" y="connsiteY3"/>
                  </a:cxn>
                </a:cxnLst>
                <a:rect l="l" t="t" r="r" b="b"/>
                <a:pathLst>
                  <a:path w="2407929" h="1006352">
                    <a:moveTo>
                      <a:pt x="0" y="300182"/>
                    </a:moveTo>
                    <a:cubicBezTo>
                      <a:pt x="313098" y="141746"/>
                      <a:pt x="626197" y="-16690"/>
                      <a:pt x="1004934" y="1417"/>
                    </a:cubicBezTo>
                    <a:cubicBezTo>
                      <a:pt x="1383671" y="19524"/>
                      <a:pt x="2043066" y="241334"/>
                      <a:pt x="2272420" y="408823"/>
                    </a:cubicBezTo>
                    <a:cubicBezTo>
                      <a:pt x="2501774" y="576312"/>
                      <a:pt x="2367481" y="903746"/>
                      <a:pt x="2381061" y="1006352"/>
                    </a:cubicBezTo>
                  </a:path>
                </a:pathLst>
              </a:custGeom>
              <a:noFill/>
              <a:ln w="2222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1" name="Line 7">
              <a:extLst>
                <a:ext uri="{FF2B5EF4-FFF2-40B4-BE49-F238E27FC236}">
                  <a16:creationId xmlns:a16="http://schemas.microsoft.com/office/drawing/2014/main" id="{5989558C-382C-315A-7DAE-A481F0374AA6}"/>
                </a:ext>
              </a:extLst>
            </p:cNvPr>
            <p:cNvSpPr>
              <a:spLocks noChangeShapeType="1"/>
            </p:cNvSpPr>
            <p:nvPr/>
          </p:nvSpPr>
          <p:spPr bwMode="auto">
            <a:xfrm>
              <a:off x="7578437" y="3137086"/>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2" name="Text Box 8">
              <a:extLst>
                <a:ext uri="{FF2B5EF4-FFF2-40B4-BE49-F238E27FC236}">
                  <a16:creationId xmlns:a16="http://schemas.microsoft.com/office/drawing/2014/main" id="{9E0BB42A-E0CB-CC6C-C4C3-28BE4CE921D4}"/>
                </a:ext>
              </a:extLst>
            </p:cNvPr>
            <p:cNvSpPr txBox="1">
              <a:spLocks noChangeArrowheads="1"/>
            </p:cNvSpPr>
            <p:nvPr/>
          </p:nvSpPr>
          <p:spPr bwMode="auto">
            <a:xfrm>
              <a:off x="8035637" y="2679886"/>
              <a:ext cx="10668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dirty="0">
                  <a:solidFill>
                    <a:srgbClr val="FF0000"/>
                  </a:solidFill>
                  <a:latin typeface="Courier New" panose="02070309020205020404" pitchFamily="49" charset="0"/>
                </a:rPr>
                <a:t>text</a:t>
              </a:r>
            </a:p>
          </p:txBody>
        </p:sp>
      </p:grpSp>
    </p:spTree>
    <p:extLst>
      <p:ext uri="{BB962C8B-B14F-4D97-AF65-F5344CB8AC3E}">
        <p14:creationId xmlns:p14="http://schemas.microsoft.com/office/powerpoint/2010/main" val="3148854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89CB-C24E-630B-9AD2-F5325796A524}"/>
              </a:ext>
            </a:extLst>
          </p:cNvPr>
          <p:cNvSpPr>
            <a:spLocks noGrp="1"/>
          </p:cNvSpPr>
          <p:nvPr>
            <p:ph type="title"/>
          </p:nvPr>
        </p:nvSpPr>
        <p:spPr/>
        <p:txBody>
          <a:bodyPr/>
          <a:lstStyle/>
          <a:p>
            <a:r>
              <a:rPr lang="en-US" dirty="0"/>
              <a:t>Something Like Pointers : Arrays</a:t>
            </a:r>
            <a:endParaRPr lang="en-PK" dirty="0"/>
          </a:p>
        </p:txBody>
      </p:sp>
      <p:sp>
        <p:nvSpPr>
          <p:cNvPr id="4" name="Footer Placeholder 3">
            <a:extLst>
              <a:ext uri="{FF2B5EF4-FFF2-40B4-BE49-F238E27FC236}">
                <a16:creationId xmlns:a16="http://schemas.microsoft.com/office/drawing/2014/main" id="{F667C448-E861-259F-4480-D6EF606598C4}"/>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9198C80A-846D-395D-648F-DEE94AA49ABE}"/>
              </a:ext>
            </a:extLst>
          </p:cNvPr>
          <p:cNvSpPr>
            <a:spLocks noGrp="1"/>
          </p:cNvSpPr>
          <p:nvPr>
            <p:ph type="sldNum" sz="quarter" idx="12"/>
          </p:nvPr>
        </p:nvSpPr>
        <p:spPr/>
        <p:txBody>
          <a:bodyPr/>
          <a:lstStyle/>
          <a:p>
            <a:fld id="{51845F5A-061D-4825-9AE9-D7794091C6CF}" type="slidenum">
              <a:rPr lang="en-US" smtClean="0"/>
              <a:t>5</a:t>
            </a:fld>
            <a:endParaRPr lang="en-US" dirty="0"/>
          </a:p>
        </p:txBody>
      </p:sp>
      <p:grpSp>
        <p:nvGrpSpPr>
          <p:cNvPr id="9" name="Group 8">
            <a:extLst>
              <a:ext uri="{FF2B5EF4-FFF2-40B4-BE49-F238E27FC236}">
                <a16:creationId xmlns:a16="http://schemas.microsoft.com/office/drawing/2014/main" id="{78540541-B857-62DC-AD63-D575DA8D47EF}"/>
              </a:ext>
            </a:extLst>
          </p:cNvPr>
          <p:cNvGrpSpPr/>
          <p:nvPr/>
        </p:nvGrpSpPr>
        <p:grpSpPr>
          <a:xfrm>
            <a:off x="1790700" y="1846118"/>
            <a:ext cx="8610600" cy="3840163"/>
            <a:chOff x="228600" y="1752600"/>
            <a:chExt cx="8610600" cy="3840163"/>
          </a:xfrm>
        </p:grpSpPr>
        <p:pic>
          <p:nvPicPr>
            <p:cNvPr id="6" name="Picture 3" descr="0902sowc copy">
              <a:extLst>
                <a:ext uri="{FF2B5EF4-FFF2-40B4-BE49-F238E27FC236}">
                  <a16:creationId xmlns:a16="http://schemas.microsoft.com/office/drawing/2014/main" id="{DA3D1402-84F2-483E-0B0A-132AEEE3D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362200"/>
              <a:ext cx="64770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a16="http://schemas.microsoft.com/office/drawing/2014/main" id="{87746310-67DA-1387-6D13-D24FDDDAB048}"/>
                </a:ext>
              </a:extLst>
            </p:cNvPr>
            <p:cNvSpPr txBox="1">
              <a:spLocks noChangeArrowheads="1"/>
            </p:cNvSpPr>
            <p:nvPr/>
          </p:nvSpPr>
          <p:spPr bwMode="auto">
            <a:xfrm>
              <a:off x="3429000" y="1752600"/>
              <a:ext cx="541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PK">
                  <a:solidFill>
                    <a:srgbClr val="FF0000"/>
                  </a:solidFill>
                </a:rPr>
                <a:t>The </a:t>
              </a:r>
              <a:r>
                <a:rPr lang="en-US" altLang="en-PK">
                  <a:solidFill>
                    <a:srgbClr val="FF0000"/>
                  </a:solidFill>
                  <a:latin typeface="Courier New" panose="02070309020205020404" pitchFamily="49" charset="0"/>
                </a:rPr>
                <a:t>values</a:t>
              </a:r>
              <a:r>
                <a:rPr lang="en-US" altLang="en-PK">
                  <a:solidFill>
                    <a:srgbClr val="FF0000"/>
                  </a:solidFill>
                </a:rPr>
                <a:t> parameter, in the </a:t>
              </a:r>
              <a:r>
                <a:rPr lang="en-US" altLang="en-PK">
                  <a:solidFill>
                    <a:srgbClr val="FF0000"/>
                  </a:solidFill>
                  <a:latin typeface="Courier New" panose="02070309020205020404" pitchFamily="49" charset="0"/>
                </a:rPr>
                <a:t>showValues</a:t>
              </a:r>
              <a:r>
                <a:rPr lang="en-US" altLang="en-PK">
                  <a:solidFill>
                    <a:srgbClr val="FF0000"/>
                  </a:solidFill>
                </a:rPr>
                <a:t> function, points to the </a:t>
              </a:r>
              <a:r>
                <a:rPr lang="en-US" altLang="en-PK">
                  <a:solidFill>
                    <a:srgbClr val="FF0000"/>
                  </a:solidFill>
                  <a:latin typeface="Courier New" panose="02070309020205020404" pitchFamily="49" charset="0"/>
                </a:rPr>
                <a:t>numbers</a:t>
              </a:r>
              <a:r>
                <a:rPr lang="en-US" altLang="en-PK">
                  <a:solidFill>
                    <a:srgbClr val="FF0000"/>
                  </a:solidFill>
                </a:rPr>
                <a:t> array.</a:t>
              </a:r>
            </a:p>
          </p:txBody>
        </p:sp>
        <p:sp>
          <p:nvSpPr>
            <p:cNvPr id="8" name="Text Box 5">
              <a:extLst>
                <a:ext uri="{FF2B5EF4-FFF2-40B4-BE49-F238E27FC236}">
                  <a16:creationId xmlns:a16="http://schemas.microsoft.com/office/drawing/2014/main" id="{29A32042-2953-BFED-B063-6B47B4980CCE}"/>
                </a:ext>
              </a:extLst>
            </p:cNvPr>
            <p:cNvSpPr txBox="1">
              <a:spLocks noChangeArrowheads="1"/>
            </p:cNvSpPr>
            <p:nvPr/>
          </p:nvSpPr>
          <p:spPr bwMode="auto">
            <a:xfrm>
              <a:off x="228600" y="4559300"/>
              <a:ext cx="2971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PK" dirty="0">
                  <a:solidFill>
                    <a:srgbClr val="FF0000"/>
                  </a:solidFill>
                </a:rPr>
                <a:t>C++ automatically stores the address of </a:t>
              </a:r>
              <a:r>
                <a:rPr lang="en-US" altLang="en-PK" dirty="0">
                  <a:solidFill>
                    <a:srgbClr val="FF0000"/>
                  </a:solidFill>
                  <a:latin typeface="Courier New" panose="02070309020205020404" pitchFamily="49" charset="0"/>
                </a:rPr>
                <a:t>numbers</a:t>
              </a:r>
              <a:r>
                <a:rPr lang="en-US" altLang="en-PK" dirty="0">
                  <a:solidFill>
                    <a:srgbClr val="FF0000"/>
                  </a:solidFill>
                </a:rPr>
                <a:t> in the </a:t>
              </a:r>
              <a:r>
                <a:rPr lang="en-US" altLang="en-PK" dirty="0">
                  <a:solidFill>
                    <a:srgbClr val="FF0000"/>
                  </a:solidFill>
                  <a:latin typeface="Courier New" panose="02070309020205020404" pitchFamily="49" charset="0"/>
                </a:rPr>
                <a:t>values</a:t>
              </a:r>
              <a:r>
                <a:rPr lang="en-US" altLang="en-PK" dirty="0">
                  <a:solidFill>
                    <a:srgbClr val="FF0000"/>
                  </a:solidFill>
                </a:rPr>
                <a:t> parameter</a:t>
              </a:r>
              <a:r>
                <a:rPr lang="en-US" altLang="en-PK" dirty="0">
                  <a:solidFill>
                    <a:srgbClr val="FF6600"/>
                  </a:solidFill>
                </a:rPr>
                <a:t>.</a:t>
              </a:r>
            </a:p>
          </p:txBody>
        </p:sp>
      </p:grpSp>
    </p:spTree>
    <p:extLst>
      <p:ext uri="{BB962C8B-B14F-4D97-AF65-F5344CB8AC3E}">
        <p14:creationId xmlns:p14="http://schemas.microsoft.com/office/powerpoint/2010/main" val="230829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9399-16BF-94F4-73A9-752A59BF9DB4}"/>
              </a:ext>
            </a:extLst>
          </p:cNvPr>
          <p:cNvSpPr>
            <a:spLocks noGrp="1"/>
          </p:cNvSpPr>
          <p:nvPr>
            <p:ph type="title"/>
          </p:nvPr>
        </p:nvSpPr>
        <p:spPr/>
        <p:txBody>
          <a:bodyPr/>
          <a:lstStyle/>
          <a:p>
            <a:r>
              <a:rPr lang="en-US" altLang="zh-CN" dirty="0"/>
              <a:t>Organization of Virtual Memory: Data &amp; BSS</a:t>
            </a:r>
            <a:endParaRPr lang="en-PK" dirty="0"/>
          </a:p>
        </p:txBody>
      </p:sp>
      <p:sp>
        <p:nvSpPr>
          <p:cNvPr id="3" name="Content Placeholder 2">
            <a:extLst>
              <a:ext uri="{FF2B5EF4-FFF2-40B4-BE49-F238E27FC236}">
                <a16:creationId xmlns:a16="http://schemas.microsoft.com/office/drawing/2014/main" id="{4BB1FDDA-C74B-C712-DB28-18E4E757982F}"/>
              </a:ext>
            </a:extLst>
          </p:cNvPr>
          <p:cNvSpPr>
            <a:spLocks noGrp="1"/>
          </p:cNvSpPr>
          <p:nvPr>
            <p:ph idx="1"/>
          </p:nvPr>
        </p:nvSpPr>
        <p:spPr>
          <a:xfrm>
            <a:off x="838200" y="2011680"/>
            <a:ext cx="6186054" cy="4160520"/>
          </a:xfrm>
        </p:spPr>
        <p:txBody>
          <a:bodyPr>
            <a:normAutofit/>
          </a:bodyPr>
          <a:lstStyle/>
          <a:p>
            <a:pPr algn="just"/>
            <a:r>
              <a:rPr lang="en-US" altLang="zh-CN" sz="2400" b="1" dirty="0"/>
              <a:t>Data</a:t>
            </a:r>
            <a:r>
              <a:rPr lang="en-US" altLang="zh-CN" sz="2400" dirty="0"/>
              <a:t>: </a:t>
            </a:r>
            <a:r>
              <a:rPr lang="en-US" altLang="zh-CN" sz="2400" dirty="0">
                <a:solidFill>
                  <a:srgbClr val="FF0000"/>
                </a:solidFill>
              </a:rPr>
              <a:t>initialized data </a:t>
            </a:r>
            <a:r>
              <a:rPr lang="en-US" altLang="zh-CN" sz="2400" dirty="0">
                <a:solidFill>
                  <a:srgbClr val="0070C0"/>
                </a:solidFill>
              </a:rPr>
              <a:t>(global variables </a:t>
            </a:r>
            <a:r>
              <a:rPr lang="en-US" altLang="zh-CN" sz="2400" dirty="0"/>
              <a:t>and</a:t>
            </a:r>
            <a:r>
              <a:rPr lang="en-US" altLang="zh-CN" sz="2400" dirty="0">
                <a:solidFill>
                  <a:srgbClr val="0070C0"/>
                </a:solidFill>
              </a:rPr>
              <a:t> static variables) </a:t>
            </a:r>
            <a:r>
              <a:rPr lang="en-US" altLang="zh-CN" sz="2400" dirty="0"/>
              <a:t>in the program</a:t>
            </a:r>
          </a:p>
          <a:p>
            <a:pPr lvl="1" algn="just"/>
            <a:r>
              <a:rPr lang="en-US" altLang="zh-CN" sz="2000" dirty="0" err="1"/>
              <a:t>E.g</a:t>
            </a:r>
            <a:r>
              <a:rPr lang="en-US" altLang="zh-CN" sz="2000" dirty="0"/>
              <a:t>: </a:t>
            </a:r>
            <a:r>
              <a:rPr lang="en-US" altLang="zh-CN" sz="2000" dirty="0">
                <a:solidFill>
                  <a:srgbClr val="0070C0"/>
                </a:solidFill>
              </a:rPr>
              <a:t>int size = 100;</a:t>
            </a:r>
          </a:p>
          <a:p>
            <a:pPr lvl="1" algn="just"/>
            <a:r>
              <a:rPr lang="en-US" altLang="zh-CN" sz="2000" dirty="0">
                <a:solidFill>
                  <a:srgbClr val="0070C0"/>
                </a:solidFill>
              </a:rPr>
              <a:t>static int xx = 20;</a:t>
            </a:r>
          </a:p>
          <a:p>
            <a:pPr lvl="1" algn="just"/>
            <a:endParaRPr lang="en-US" altLang="zh-CN" sz="2000" dirty="0">
              <a:solidFill>
                <a:schemeClr val="folHlink"/>
              </a:solidFill>
            </a:endParaRPr>
          </a:p>
          <a:p>
            <a:pPr algn="just"/>
            <a:r>
              <a:rPr lang="en-US" altLang="zh-CN" sz="2400" b="1" dirty="0"/>
              <a:t>BSS</a:t>
            </a:r>
            <a:r>
              <a:rPr lang="en-US" altLang="zh-CN" sz="2400" dirty="0"/>
              <a:t>: </a:t>
            </a:r>
            <a:r>
              <a:rPr lang="en-US" altLang="zh-CN" sz="2400" dirty="0">
                <a:solidFill>
                  <a:srgbClr val="FF0000"/>
                </a:solidFill>
              </a:rPr>
              <a:t>un-initialized data </a:t>
            </a:r>
            <a:r>
              <a:rPr lang="en-US" altLang="zh-CN" sz="2400" dirty="0">
                <a:solidFill>
                  <a:srgbClr val="0070C0"/>
                </a:solidFill>
              </a:rPr>
              <a:t>(global variables </a:t>
            </a:r>
            <a:r>
              <a:rPr lang="en-US" altLang="zh-CN" sz="2400" dirty="0"/>
              <a:t>and</a:t>
            </a:r>
            <a:r>
              <a:rPr lang="en-US" altLang="zh-CN" sz="2400" dirty="0">
                <a:solidFill>
                  <a:srgbClr val="0070C0"/>
                </a:solidFill>
              </a:rPr>
              <a:t> static variables) </a:t>
            </a:r>
            <a:r>
              <a:rPr lang="en-US" altLang="zh-CN" sz="2400" dirty="0"/>
              <a:t>in the program</a:t>
            </a:r>
          </a:p>
          <a:p>
            <a:pPr lvl="1" algn="just"/>
            <a:r>
              <a:rPr lang="en-US" altLang="zh-CN" sz="2000" dirty="0" err="1"/>
              <a:t>E.g</a:t>
            </a:r>
            <a:r>
              <a:rPr lang="en-US" altLang="zh-CN" sz="2000" dirty="0"/>
              <a:t>: </a:t>
            </a:r>
            <a:r>
              <a:rPr lang="en-US" altLang="zh-CN" sz="2000" dirty="0">
                <a:solidFill>
                  <a:srgbClr val="0070C0"/>
                </a:solidFill>
              </a:rPr>
              <a:t>int length</a:t>
            </a:r>
            <a:r>
              <a:rPr lang="en-US" altLang="zh-CN" sz="2000" dirty="0">
                <a:solidFill>
                  <a:schemeClr val="folHlink"/>
                </a:solidFill>
              </a:rPr>
              <a:t>;</a:t>
            </a:r>
          </a:p>
          <a:p>
            <a:pPr lvl="1" algn="just"/>
            <a:r>
              <a:rPr lang="en-US" altLang="zh-CN" sz="2000" dirty="0">
                <a:solidFill>
                  <a:srgbClr val="0070C0"/>
                </a:solidFill>
              </a:rPr>
              <a:t>static float </a:t>
            </a:r>
            <a:r>
              <a:rPr lang="en-US" altLang="zh-CN" sz="2000" dirty="0" err="1">
                <a:solidFill>
                  <a:srgbClr val="0070C0"/>
                </a:solidFill>
              </a:rPr>
              <a:t>yy</a:t>
            </a:r>
            <a:r>
              <a:rPr lang="en-US" altLang="zh-CN" sz="2000" dirty="0">
                <a:solidFill>
                  <a:srgbClr val="0070C0"/>
                </a:solidFill>
              </a:rPr>
              <a:t>;</a:t>
            </a:r>
          </a:p>
          <a:p>
            <a:endParaRPr lang="en-PK" sz="2400" dirty="0"/>
          </a:p>
        </p:txBody>
      </p:sp>
      <p:sp>
        <p:nvSpPr>
          <p:cNvPr id="4" name="Footer Placeholder 3">
            <a:extLst>
              <a:ext uri="{FF2B5EF4-FFF2-40B4-BE49-F238E27FC236}">
                <a16:creationId xmlns:a16="http://schemas.microsoft.com/office/drawing/2014/main" id="{71B9D61A-1911-6BB1-2038-F9AE20A50F46}"/>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01FB1745-8D7B-8B35-19AB-A12824BB205F}"/>
              </a:ext>
            </a:extLst>
          </p:cNvPr>
          <p:cNvSpPr>
            <a:spLocks noGrp="1"/>
          </p:cNvSpPr>
          <p:nvPr>
            <p:ph type="sldNum" sz="quarter" idx="12"/>
          </p:nvPr>
        </p:nvSpPr>
        <p:spPr/>
        <p:txBody>
          <a:bodyPr/>
          <a:lstStyle/>
          <a:p>
            <a:fld id="{51845F5A-061D-4825-9AE9-D7794091C6CF}" type="slidenum">
              <a:rPr lang="en-US" smtClean="0"/>
              <a:t>50</a:t>
            </a:fld>
            <a:endParaRPr lang="en-US" dirty="0"/>
          </a:p>
        </p:txBody>
      </p:sp>
      <p:grpSp>
        <p:nvGrpSpPr>
          <p:cNvPr id="15" name="Group 14">
            <a:extLst>
              <a:ext uri="{FF2B5EF4-FFF2-40B4-BE49-F238E27FC236}">
                <a16:creationId xmlns:a16="http://schemas.microsoft.com/office/drawing/2014/main" id="{C4EBBD23-CCD0-902A-FFBE-3AF6937AE1F3}"/>
              </a:ext>
            </a:extLst>
          </p:cNvPr>
          <p:cNvGrpSpPr/>
          <p:nvPr/>
        </p:nvGrpSpPr>
        <p:grpSpPr>
          <a:xfrm>
            <a:off x="7024254" y="1874842"/>
            <a:ext cx="3429000" cy="3838575"/>
            <a:chOff x="5257800" y="2209800"/>
            <a:chExt cx="3429000" cy="3838575"/>
          </a:xfrm>
        </p:grpSpPr>
        <p:sp>
          <p:nvSpPr>
            <p:cNvPr id="6" name="Rectangle 4">
              <a:extLst>
                <a:ext uri="{FF2B5EF4-FFF2-40B4-BE49-F238E27FC236}">
                  <a16:creationId xmlns:a16="http://schemas.microsoft.com/office/drawing/2014/main" id="{ACC3DD76-56D7-50C4-CECE-599EE1A045E7}"/>
                </a:ext>
              </a:extLst>
            </p:cNvPr>
            <p:cNvSpPr>
              <a:spLocks noChangeArrowheads="1"/>
            </p:cNvSpPr>
            <p:nvPr>
              <p:custDataLst>
                <p:tags r:id="rId1"/>
              </p:custDataLst>
            </p:nvPr>
          </p:nvSpPr>
          <p:spPr bwMode="auto">
            <a:xfrm>
              <a:off x="6934200" y="2286000"/>
              <a:ext cx="1752600" cy="36576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PK" altLang="en-PK" b="1">
                <a:solidFill>
                  <a:schemeClr val="accent2"/>
                </a:solidFill>
                <a:latin typeface="Courier New" panose="02070309020205020404" pitchFamily="49" charset="0"/>
              </a:endParaRPr>
            </a:p>
          </p:txBody>
        </p:sp>
        <p:sp>
          <p:nvSpPr>
            <p:cNvPr id="7" name="Text Box 5">
              <a:extLst>
                <a:ext uri="{FF2B5EF4-FFF2-40B4-BE49-F238E27FC236}">
                  <a16:creationId xmlns:a16="http://schemas.microsoft.com/office/drawing/2014/main" id="{62B8116D-DF3C-1374-9057-17457099FB7D}"/>
                </a:ext>
              </a:extLst>
            </p:cNvPr>
            <p:cNvSpPr txBox="1">
              <a:spLocks noChangeArrowheads="1"/>
            </p:cNvSpPr>
            <p:nvPr>
              <p:custDataLst>
                <p:tags r:id="rId2"/>
              </p:custDataLst>
            </p:nvPr>
          </p:nvSpPr>
          <p:spPr bwMode="auto">
            <a:xfrm>
              <a:off x="5257800" y="5678488"/>
              <a:ext cx="156368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latin typeface="Courier New" panose="02070309020205020404" pitchFamily="49" charset="0"/>
                </a:rPr>
                <a:t>0xffffffff</a:t>
              </a:r>
            </a:p>
          </p:txBody>
        </p:sp>
        <p:sp>
          <p:nvSpPr>
            <p:cNvPr id="8" name="Text Box 6">
              <a:extLst>
                <a:ext uri="{FF2B5EF4-FFF2-40B4-BE49-F238E27FC236}">
                  <a16:creationId xmlns:a16="http://schemas.microsoft.com/office/drawing/2014/main" id="{3D1DF00E-7120-1983-0F4E-1D19B549B893}"/>
                </a:ext>
              </a:extLst>
            </p:cNvPr>
            <p:cNvSpPr txBox="1">
              <a:spLocks noChangeArrowheads="1"/>
            </p:cNvSpPr>
            <p:nvPr/>
          </p:nvSpPr>
          <p:spPr bwMode="auto">
            <a:xfrm>
              <a:off x="6629400" y="2209800"/>
              <a:ext cx="381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0</a:t>
              </a:r>
            </a:p>
          </p:txBody>
        </p:sp>
        <p:sp>
          <p:nvSpPr>
            <p:cNvPr id="9" name="Line 7">
              <a:extLst>
                <a:ext uri="{FF2B5EF4-FFF2-40B4-BE49-F238E27FC236}">
                  <a16:creationId xmlns:a16="http://schemas.microsoft.com/office/drawing/2014/main" id="{2146B85C-59B1-5408-8C6A-C8942B9A7124}"/>
                </a:ext>
              </a:extLst>
            </p:cNvPr>
            <p:cNvSpPr>
              <a:spLocks noChangeShapeType="1"/>
            </p:cNvSpPr>
            <p:nvPr/>
          </p:nvSpPr>
          <p:spPr bwMode="auto">
            <a:xfrm>
              <a:off x="6934200" y="2895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0" name="Text Box 8">
              <a:extLst>
                <a:ext uri="{FF2B5EF4-FFF2-40B4-BE49-F238E27FC236}">
                  <a16:creationId xmlns:a16="http://schemas.microsoft.com/office/drawing/2014/main" id="{560FFEB2-0ED6-F65B-5D2F-73A894022643}"/>
                </a:ext>
              </a:extLst>
            </p:cNvPr>
            <p:cNvSpPr txBox="1">
              <a:spLocks noChangeArrowheads="1"/>
            </p:cNvSpPr>
            <p:nvPr/>
          </p:nvSpPr>
          <p:spPr bwMode="auto">
            <a:xfrm>
              <a:off x="7391400" y="2438400"/>
              <a:ext cx="10668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text</a:t>
              </a:r>
            </a:p>
          </p:txBody>
        </p:sp>
        <p:sp>
          <p:nvSpPr>
            <p:cNvPr id="11" name="Text Box 9">
              <a:extLst>
                <a:ext uri="{FF2B5EF4-FFF2-40B4-BE49-F238E27FC236}">
                  <a16:creationId xmlns:a16="http://schemas.microsoft.com/office/drawing/2014/main" id="{EDB4F928-6293-E745-6EB5-3943A2AAEFD4}"/>
                </a:ext>
              </a:extLst>
            </p:cNvPr>
            <p:cNvSpPr txBox="1">
              <a:spLocks noChangeArrowheads="1"/>
            </p:cNvSpPr>
            <p:nvPr/>
          </p:nvSpPr>
          <p:spPr bwMode="auto">
            <a:xfrm>
              <a:off x="7391400" y="2895600"/>
              <a:ext cx="9906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data</a:t>
              </a:r>
            </a:p>
          </p:txBody>
        </p:sp>
        <p:sp>
          <p:nvSpPr>
            <p:cNvPr id="12" name="Line 10">
              <a:extLst>
                <a:ext uri="{FF2B5EF4-FFF2-40B4-BE49-F238E27FC236}">
                  <a16:creationId xmlns:a16="http://schemas.microsoft.com/office/drawing/2014/main" id="{0857D7F4-A9C7-CE1A-F561-580FF905C03B}"/>
                </a:ext>
              </a:extLst>
            </p:cNvPr>
            <p:cNvSpPr>
              <a:spLocks noChangeShapeType="1"/>
            </p:cNvSpPr>
            <p:nvPr/>
          </p:nvSpPr>
          <p:spPr bwMode="auto">
            <a:xfrm>
              <a:off x="6934200" y="33528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3" name="Line 11">
              <a:extLst>
                <a:ext uri="{FF2B5EF4-FFF2-40B4-BE49-F238E27FC236}">
                  <a16:creationId xmlns:a16="http://schemas.microsoft.com/office/drawing/2014/main" id="{C5566069-2F79-3C4D-CD31-92F6615E7168}"/>
                </a:ext>
              </a:extLst>
            </p:cNvPr>
            <p:cNvSpPr>
              <a:spLocks noChangeShapeType="1"/>
            </p:cNvSpPr>
            <p:nvPr/>
          </p:nvSpPr>
          <p:spPr bwMode="auto">
            <a:xfrm>
              <a:off x="6934200" y="38100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4" name="Text Box 12">
              <a:extLst>
                <a:ext uri="{FF2B5EF4-FFF2-40B4-BE49-F238E27FC236}">
                  <a16:creationId xmlns:a16="http://schemas.microsoft.com/office/drawing/2014/main" id="{2B3254CE-8F1B-2718-09EA-1EAA9DA83E5B}"/>
                </a:ext>
              </a:extLst>
            </p:cNvPr>
            <p:cNvSpPr txBox="1">
              <a:spLocks noChangeArrowheads="1"/>
            </p:cNvSpPr>
            <p:nvPr/>
          </p:nvSpPr>
          <p:spPr bwMode="auto">
            <a:xfrm>
              <a:off x="7467600" y="3352800"/>
              <a:ext cx="762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bss</a:t>
              </a:r>
            </a:p>
          </p:txBody>
        </p:sp>
      </p:grpSp>
    </p:spTree>
    <p:extLst>
      <p:ext uri="{BB962C8B-B14F-4D97-AF65-F5344CB8AC3E}">
        <p14:creationId xmlns:p14="http://schemas.microsoft.com/office/powerpoint/2010/main" val="2552892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4E73-89FD-CCF1-A9B6-71590C5245A7}"/>
              </a:ext>
            </a:extLst>
          </p:cNvPr>
          <p:cNvSpPr>
            <a:spLocks noGrp="1"/>
          </p:cNvSpPr>
          <p:nvPr>
            <p:ph type="title"/>
          </p:nvPr>
        </p:nvSpPr>
        <p:spPr/>
        <p:txBody>
          <a:bodyPr/>
          <a:lstStyle/>
          <a:p>
            <a:r>
              <a:rPr lang="en-US" altLang="zh-CN" dirty="0"/>
              <a:t>Organization of Virtual Memory: Heap</a:t>
            </a:r>
            <a:endParaRPr lang="en-PK" dirty="0"/>
          </a:p>
        </p:txBody>
      </p:sp>
      <p:sp>
        <p:nvSpPr>
          <p:cNvPr id="3" name="Content Placeholder 2">
            <a:extLst>
              <a:ext uri="{FF2B5EF4-FFF2-40B4-BE49-F238E27FC236}">
                <a16:creationId xmlns:a16="http://schemas.microsoft.com/office/drawing/2014/main" id="{F6B5567D-87E2-3819-316B-784CEAD419EC}"/>
              </a:ext>
            </a:extLst>
          </p:cNvPr>
          <p:cNvSpPr>
            <a:spLocks noGrp="1"/>
          </p:cNvSpPr>
          <p:nvPr>
            <p:ph idx="1"/>
          </p:nvPr>
        </p:nvSpPr>
        <p:spPr/>
        <p:txBody>
          <a:bodyPr>
            <a:normAutofit/>
          </a:bodyPr>
          <a:lstStyle/>
          <a:p>
            <a:r>
              <a:rPr lang="en-US" altLang="zh-CN" sz="2400" b="1" dirty="0"/>
              <a:t>Heap</a:t>
            </a:r>
            <a:r>
              <a:rPr lang="en-US" altLang="zh-CN" sz="2400" dirty="0"/>
              <a:t>: </a:t>
            </a:r>
            <a:r>
              <a:rPr lang="en-US" altLang="zh-CN" sz="2400" dirty="0">
                <a:solidFill>
                  <a:srgbClr val="0070C0"/>
                </a:solidFill>
              </a:rPr>
              <a:t>dynamically-allocated spaces</a:t>
            </a:r>
          </a:p>
          <a:p>
            <a:pPr lvl="1"/>
            <a:r>
              <a:rPr lang="en-US" altLang="zh-CN" sz="2000" dirty="0" err="1"/>
              <a:t>E.g</a:t>
            </a:r>
            <a:r>
              <a:rPr lang="en-US" altLang="zh-CN" sz="2000" dirty="0"/>
              <a:t>: </a:t>
            </a:r>
            <a:r>
              <a:rPr lang="en-US" altLang="zh-CN" sz="2000" dirty="0">
                <a:solidFill>
                  <a:srgbClr val="0070C0"/>
                </a:solidFill>
              </a:rPr>
              <a:t>new, delete</a:t>
            </a:r>
          </a:p>
          <a:p>
            <a:pPr lvl="1"/>
            <a:endParaRPr lang="en-US" altLang="zh-CN" sz="2000" dirty="0">
              <a:solidFill>
                <a:srgbClr val="0070C0"/>
              </a:solidFill>
            </a:endParaRPr>
          </a:p>
          <a:p>
            <a:pPr lvl="1"/>
            <a:r>
              <a:rPr lang="en-US" altLang="zh-CN" sz="2000" dirty="0">
                <a:solidFill>
                  <a:srgbClr val="0070C0"/>
                </a:solidFill>
              </a:rPr>
              <a:t>dynamically grows </a:t>
            </a:r>
            <a:r>
              <a:rPr lang="en-US" altLang="zh-CN" sz="2000" dirty="0"/>
              <a:t>as program runs</a:t>
            </a:r>
          </a:p>
          <a:p>
            <a:pPr lvl="1"/>
            <a:endParaRPr lang="en-US" altLang="zh-CN" sz="2000" dirty="0"/>
          </a:p>
          <a:p>
            <a:pPr marL="342900" lvl="1" indent="0">
              <a:buNone/>
            </a:pPr>
            <a:r>
              <a:rPr lang="en-US" altLang="zh-CN" sz="2000" dirty="0"/>
              <a:t>double *</a:t>
            </a:r>
            <a:r>
              <a:rPr lang="en-US" altLang="zh-CN" sz="2000" dirty="0" err="1"/>
              <a:t>ptr</a:t>
            </a:r>
            <a:r>
              <a:rPr lang="en-US" altLang="zh-CN" sz="2000" dirty="0"/>
              <a:t> = </a:t>
            </a:r>
            <a:r>
              <a:rPr lang="en-US" altLang="zh-CN" sz="2000" dirty="0">
                <a:solidFill>
                  <a:srgbClr val="FF0000"/>
                </a:solidFill>
              </a:rPr>
              <a:t>new</a:t>
            </a:r>
            <a:r>
              <a:rPr lang="en-US" altLang="zh-CN" sz="2000" dirty="0"/>
              <a:t> double;</a:t>
            </a:r>
          </a:p>
          <a:p>
            <a:pPr marL="342900" lvl="1" indent="0">
              <a:buNone/>
            </a:pPr>
            <a:endParaRPr lang="en-US" altLang="zh-CN" sz="2000" dirty="0"/>
          </a:p>
          <a:p>
            <a:pPr marL="342900" lvl="1" indent="0">
              <a:buNone/>
            </a:pPr>
            <a:r>
              <a:rPr lang="en-US" altLang="zh-CN" sz="2000" dirty="0">
                <a:solidFill>
                  <a:srgbClr val="FF0000"/>
                </a:solidFill>
              </a:rPr>
              <a:t>delete</a:t>
            </a:r>
            <a:r>
              <a:rPr lang="en-US" altLang="zh-CN" sz="2000" dirty="0"/>
              <a:t> </a:t>
            </a:r>
            <a:r>
              <a:rPr lang="en-US" altLang="zh-CN" sz="2000" dirty="0" err="1"/>
              <a:t>ptr</a:t>
            </a:r>
            <a:r>
              <a:rPr lang="en-US" altLang="zh-CN" sz="2000" dirty="0"/>
              <a:t>;</a:t>
            </a:r>
          </a:p>
          <a:p>
            <a:endParaRPr lang="en-PK" sz="2400" dirty="0"/>
          </a:p>
        </p:txBody>
      </p:sp>
      <p:sp>
        <p:nvSpPr>
          <p:cNvPr id="4" name="Footer Placeholder 3">
            <a:extLst>
              <a:ext uri="{FF2B5EF4-FFF2-40B4-BE49-F238E27FC236}">
                <a16:creationId xmlns:a16="http://schemas.microsoft.com/office/drawing/2014/main" id="{48D0A337-3CEF-64EA-7C64-2B2D4F318841}"/>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0596CDDA-3D7E-1B2E-9EA2-785B698DF0E7}"/>
              </a:ext>
            </a:extLst>
          </p:cNvPr>
          <p:cNvSpPr>
            <a:spLocks noGrp="1"/>
          </p:cNvSpPr>
          <p:nvPr>
            <p:ph type="sldNum" sz="quarter" idx="12"/>
          </p:nvPr>
        </p:nvSpPr>
        <p:spPr/>
        <p:txBody>
          <a:bodyPr/>
          <a:lstStyle/>
          <a:p>
            <a:fld id="{51845F5A-061D-4825-9AE9-D7794091C6CF}" type="slidenum">
              <a:rPr lang="en-US" smtClean="0"/>
              <a:t>51</a:t>
            </a:fld>
            <a:endParaRPr lang="en-US" dirty="0"/>
          </a:p>
        </p:txBody>
      </p:sp>
      <p:grpSp>
        <p:nvGrpSpPr>
          <p:cNvPr id="6" name="Group 5">
            <a:extLst>
              <a:ext uri="{FF2B5EF4-FFF2-40B4-BE49-F238E27FC236}">
                <a16:creationId xmlns:a16="http://schemas.microsoft.com/office/drawing/2014/main" id="{A70271AF-4ED4-7A5E-57AA-0283E54ED865}"/>
              </a:ext>
            </a:extLst>
          </p:cNvPr>
          <p:cNvGrpSpPr/>
          <p:nvPr/>
        </p:nvGrpSpPr>
        <p:grpSpPr>
          <a:xfrm>
            <a:off x="7291820" y="1874842"/>
            <a:ext cx="3438525" cy="3836987"/>
            <a:chOff x="5172075" y="2382838"/>
            <a:chExt cx="3438525" cy="3836987"/>
          </a:xfrm>
        </p:grpSpPr>
        <p:sp>
          <p:nvSpPr>
            <p:cNvPr id="7" name="Rectangle 4">
              <a:extLst>
                <a:ext uri="{FF2B5EF4-FFF2-40B4-BE49-F238E27FC236}">
                  <a16:creationId xmlns:a16="http://schemas.microsoft.com/office/drawing/2014/main" id="{75017E1B-B11A-29FB-B12F-C321FBED62BB}"/>
                </a:ext>
              </a:extLst>
            </p:cNvPr>
            <p:cNvSpPr>
              <a:spLocks noChangeArrowheads="1"/>
            </p:cNvSpPr>
            <p:nvPr>
              <p:custDataLst>
                <p:tags r:id="rId1"/>
              </p:custDataLst>
            </p:nvPr>
          </p:nvSpPr>
          <p:spPr bwMode="auto">
            <a:xfrm>
              <a:off x="6858000" y="2438400"/>
              <a:ext cx="1752600" cy="36576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PK" altLang="en-PK" b="1">
                <a:solidFill>
                  <a:schemeClr val="accent2"/>
                </a:solidFill>
                <a:latin typeface="Courier New" panose="02070309020205020404" pitchFamily="49" charset="0"/>
              </a:endParaRPr>
            </a:p>
          </p:txBody>
        </p:sp>
        <p:sp>
          <p:nvSpPr>
            <p:cNvPr id="8" name="Text Box 5">
              <a:extLst>
                <a:ext uri="{FF2B5EF4-FFF2-40B4-BE49-F238E27FC236}">
                  <a16:creationId xmlns:a16="http://schemas.microsoft.com/office/drawing/2014/main" id="{5B37B6C1-939A-DF61-9D44-91E26394FD64}"/>
                </a:ext>
              </a:extLst>
            </p:cNvPr>
            <p:cNvSpPr txBox="1">
              <a:spLocks noChangeArrowheads="1"/>
            </p:cNvSpPr>
            <p:nvPr>
              <p:custDataLst>
                <p:tags r:id="rId2"/>
              </p:custDataLst>
            </p:nvPr>
          </p:nvSpPr>
          <p:spPr bwMode="auto">
            <a:xfrm>
              <a:off x="5172075" y="5851525"/>
              <a:ext cx="156368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latin typeface="Courier New" panose="02070309020205020404" pitchFamily="49" charset="0"/>
                </a:rPr>
                <a:t>0xffffffff</a:t>
              </a:r>
            </a:p>
          </p:txBody>
        </p:sp>
        <p:sp>
          <p:nvSpPr>
            <p:cNvPr id="9" name="Text Box 6">
              <a:extLst>
                <a:ext uri="{FF2B5EF4-FFF2-40B4-BE49-F238E27FC236}">
                  <a16:creationId xmlns:a16="http://schemas.microsoft.com/office/drawing/2014/main" id="{82459789-BB22-8466-1EC2-24C54161991D}"/>
                </a:ext>
              </a:extLst>
            </p:cNvPr>
            <p:cNvSpPr txBox="1">
              <a:spLocks noChangeArrowheads="1"/>
            </p:cNvSpPr>
            <p:nvPr/>
          </p:nvSpPr>
          <p:spPr bwMode="auto">
            <a:xfrm>
              <a:off x="6543675" y="2382838"/>
              <a:ext cx="381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0</a:t>
              </a:r>
            </a:p>
          </p:txBody>
        </p:sp>
        <p:sp>
          <p:nvSpPr>
            <p:cNvPr id="10" name="Line 7">
              <a:extLst>
                <a:ext uri="{FF2B5EF4-FFF2-40B4-BE49-F238E27FC236}">
                  <a16:creationId xmlns:a16="http://schemas.microsoft.com/office/drawing/2014/main" id="{26948008-7218-927A-97A2-809F0D9C3C65}"/>
                </a:ext>
              </a:extLst>
            </p:cNvPr>
            <p:cNvSpPr>
              <a:spLocks noChangeShapeType="1"/>
            </p:cNvSpPr>
            <p:nvPr/>
          </p:nvSpPr>
          <p:spPr bwMode="auto">
            <a:xfrm>
              <a:off x="6848475" y="30686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1" name="Text Box 8">
              <a:extLst>
                <a:ext uri="{FF2B5EF4-FFF2-40B4-BE49-F238E27FC236}">
                  <a16:creationId xmlns:a16="http://schemas.microsoft.com/office/drawing/2014/main" id="{83E60C19-29C9-75F5-C749-E6C8C12BE81A}"/>
                </a:ext>
              </a:extLst>
            </p:cNvPr>
            <p:cNvSpPr txBox="1">
              <a:spLocks noChangeArrowheads="1"/>
            </p:cNvSpPr>
            <p:nvPr/>
          </p:nvSpPr>
          <p:spPr bwMode="auto">
            <a:xfrm>
              <a:off x="7305675" y="2611438"/>
              <a:ext cx="1219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text</a:t>
              </a:r>
            </a:p>
          </p:txBody>
        </p:sp>
        <p:sp>
          <p:nvSpPr>
            <p:cNvPr id="12" name="Text Box 9">
              <a:extLst>
                <a:ext uri="{FF2B5EF4-FFF2-40B4-BE49-F238E27FC236}">
                  <a16:creationId xmlns:a16="http://schemas.microsoft.com/office/drawing/2014/main" id="{A61B50D7-4B42-8643-C9A6-5E47399A84E9}"/>
                </a:ext>
              </a:extLst>
            </p:cNvPr>
            <p:cNvSpPr txBox="1">
              <a:spLocks noChangeArrowheads="1"/>
            </p:cNvSpPr>
            <p:nvPr/>
          </p:nvSpPr>
          <p:spPr bwMode="auto">
            <a:xfrm>
              <a:off x="7305675" y="3068638"/>
              <a:ext cx="1143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data</a:t>
              </a:r>
            </a:p>
          </p:txBody>
        </p:sp>
        <p:sp>
          <p:nvSpPr>
            <p:cNvPr id="13" name="Line 10">
              <a:extLst>
                <a:ext uri="{FF2B5EF4-FFF2-40B4-BE49-F238E27FC236}">
                  <a16:creationId xmlns:a16="http://schemas.microsoft.com/office/drawing/2014/main" id="{06E4CDCF-CAB2-5246-D44B-953B66C880E5}"/>
                </a:ext>
              </a:extLst>
            </p:cNvPr>
            <p:cNvSpPr>
              <a:spLocks noChangeShapeType="1"/>
            </p:cNvSpPr>
            <p:nvPr/>
          </p:nvSpPr>
          <p:spPr bwMode="auto">
            <a:xfrm>
              <a:off x="6848475" y="35258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4" name="Line 11">
              <a:extLst>
                <a:ext uri="{FF2B5EF4-FFF2-40B4-BE49-F238E27FC236}">
                  <a16:creationId xmlns:a16="http://schemas.microsoft.com/office/drawing/2014/main" id="{BEF0AF8E-815C-0138-6B0D-1AE7F58BB2DD}"/>
                </a:ext>
              </a:extLst>
            </p:cNvPr>
            <p:cNvSpPr>
              <a:spLocks noChangeShapeType="1"/>
            </p:cNvSpPr>
            <p:nvPr/>
          </p:nvSpPr>
          <p:spPr bwMode="auto">
            <a:xfrm>
              <a:off x="6848475" y="39830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5" name="Text Box 12">
              <a:extLst>
                <a:ext uri="{FF2B5EF4-FFF2-40B4-BE49-F238E27FC236}">
                  <a16:creationId xmlns:a16="http://schemas.microsoft.com/office/drawing/2014/main" id="{AF94B7A5-CB52-D595-FD34-920F50B16FB0}"/>
                </a:ext>
              </a:extLst>
            </p:cNvPr>
            <p:cNvSpPr txBox="1">
              <a:spLocks noChangeArrowheads="1"/>
            </p:cNvSpPr>
            <p:nvPr/>
          </p:nvSpPr>
          <p:spPr bwMode="auto">
            <a:xfrm>
              <a:off x="7381875" y="3525838"/>
              <a:ext cx="762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bss</a:t>
              </a:r>
            </a:p>
          </p:txBody>
        </p:sp>
        <p:sp>
          <p:nvSpPr>
            <p:cNvPr id="16" name="Line 14">
              <a:extLst>
                <a:ext uri="{FF2B5EF4-FFF2-40B4-BE49-F238E27FC236}">
                  <a16:creationId xmlns:a16="http://schemas.microsoft.com/office/drawing/2014/main" id="{355D6277-39D6-C48E-C3D5-ED127F554049}"/>
                </a:ext>
              </a:extLst>
            </p:cNvPr>
            <p:cNvSpPr>
              <a:spLocks noChangeShapeType="1"/>
            </p:cNvSpPr>
            <p:nvPr/>
          </p:nvSpPr>
          <p:spPr bwMode="auto">
            <a:xfrm>
              <a:off x="6848475" y="45926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7" name="Text Box 15">
              <a:extLst>
                <a:ext uri="{FF2B5EF4-FFF2-40B4-BE49-F238E27FC236}">
                  <a16:creationId xmlns:a16="http://schemas.microsoft.com/office/drawing/2014/main" id="{F63550BF-ABE3-65AE-78FB-C75C146297C0}"/>
                </a:ext>
              </a:extLst>
            </p:cNvPr>
            <p:cNvSpPr txBox="1">
              <a:spLocks noChangeArrowheads="1"/>
            </p:cNvSpPr>
            <p:nvPr/>
          </p:nvSpPr>
          <p:spPr bwMode="auto">
            <a:xfrm>
              <a:off x="7305675" y="4135438"/>
              <a:ext cx="1143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heap</a:t>
              </a:r>
            </a:p>
          </p:txBody>
        </p:sp>
        <p:sp>
          <p:nvSpPr>
            <p:cNvPr id="18" name="Line 16">
              <a:extLst>
                <a:ext uri="{FF2B5EF4-FFF2-40B4-BE49-F238E27FC236}">
                  <a16:creationId xmlns:a16="http://schemas.microsoft.com/office/drawing/2014/main" id="{FA9F190B-E344-9CAE-0C1A-764AD7671BBE}"/>
                </a:ext>
              </a:extLst>
            </p:cNvPr>
            <p:cNvSpPr>
              <a:spLocks noChangeShapeType="1"/>
            </p:cNvSpPr>
            <p:nvPr/>
          </p:nvSpPr>
          <p:spPr bwMode="auto">
            <a:xfrm>
              <a:off x="7686675" y="4592638"/>
              <a:ext cx="0" cy="381000"/>
            </a:xfrm>
            <a:prstGeom prst="line">
              <a:avLst/>
            </a:prstGeom>
            <a:noFill/>
            <a:ln w="15875">
              <a:solidFill>
                <a:srgbClr val="2C14D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Tree>
    <p:extLst>
      <p:ext uri="{BB962C8B-B14F-4D97-AF65-F5344CB8AC3E}">
        <p14:creationId xmlns:p14="http://schemas.microsoft.com/office/powerpoint/2010/main" val="3656809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FB59-D059-085C-4DE0-A972B38D4B15}"/>
              </a:ext>
            </a:extLst>
          </p:cNvPr>
          <p:cNvSpPr>
            <a:spLocks noGrp="1"/>
          </p:cNvSpPr>
          <p:nvPr>
            <p:ph type="title"/>
          </p:nvPr>
        </p:nvSpPr>
        <p:spPr/>
        <p:txBody>
          <a:bodyPr/>
          <a:lstStyle/>
          <a:p>
            <a:r>
              <a:rPr lang="en-US" altLang="zh-CN" dirty="0"/>
              <a:t>Organization of Virtual Memory: Stack</a:t>
            </a:r>
            <a:endParaRPr lang="en-PK" dirty="0"/>
          </a:p>
        </p:txBody>
      </p:sp>
      <p:sp>
        <p:nvSpPr>
          <p:cNvPr id="3" name="Content Placeholder 2">
            <a:extLst>
              <a:ext uri="{FF2B5EF4-FFF2-40B4-BE49-F238E27FC236}">
                <a16:creationId xmlns:a16="http://schemas.microsoft.com/office/drawing/2014/main" id="{1DE6AEA2-FDC8-96AE-8EA1-11A1F04FDFAE}"/>
              </a:ext>
            </a:extLst>
          </p:cNvPr>
          <p:cNvSpPr>
            <a:spLocks noGrp="1"/>
          </p:cNvSpPr>
          <p:nvPr>
            <p:ph idx="1"/>
          </p:nvPr>
        </p:nvSpPr>
        <p:spPr/>
        <p:txBody>
          <a:bodyPr>
            <a:normAutofit/>
          </a:bodyPr>
          <a:lstStyle/>
          <a:p>
            <a:r>
              <a:rPr lang="en-US" altLang="zh-CN" sz="2400" b="1" dirty="0"/>
              <a:t>Stack</a:t>
            </a:r>
            <a:r>
              <a:rPr lang="en-US" altLang="zh-CN" sz="2400" dirty="0"/>
              <a:t>: </a:t>
            </a:r>
            <a:r>
              <a:rPr lang="en-US" altLang="zh-CN" sz="2400" dirty="0">
                <a:solidFill>
                  <a:srgbClr val="0070C0"/>
                </a:solidFill>
              </a:rPr>
              <a:t>local variables</a:t>
            </a:r>
            <a:r>
              <a:rPr lang="en-US" altLang="zh-CN" sz="2400" dirty="0">
                <a:solidFill>
                  <a:srgbClr val="2C14DE"/>
                </a:solidFill>
              </a:rPr>
              <a:t> </a:t>
            </a:r>
            <a:r>
              <a:rPr lang="en-US" altLang="zh-CN" sz="2400" dirty="0"/>
              <a:t>in functions</a:t>
            </a:r>
          </a:p>
          <a:p>
            <a:pPr lvl="1"/>
            <a:r>
              <a:rPr lang="en-US" altLang="zh-CN" sz="2000" dirty="0"/>
              <a:t>support </a:t>
            </a:r>
            <a:r>
              <a:rPr lang="en-US" altLang="zh-CN" sz="2000" dirty="0">
                <a:solidFill>
                  <a:srgbClr val="0070C0"/>
                </a:solidFill>
              </a:rPr>
              <a:t>function call/return </a:t>
            </a:r>
            <a:r>
              <a:rPr lang="en-US" altLang="zh-CN" sz="2000" dirty="0"/>
              <a:t>and </a:t>
            </a:r>
            <a:r>
              <a:rPr lang="en-US" altLang="zh-CN" sz="2000" dirty="0">
                <a:solidFill>
                  <a:srgbClr val="0070C0"/>
                </a:solidFill>
              </a:rPr>
              <a:t>recursive functions</a:t>
            </a:r>
          </a:p>
          <a:p>
            <a:pPr lvl="1"/>
            <a:endParaRPr lang="en-US" altLang="zh-CN" sz="2000" dirty="0">
              <a:solidFill>
                <a:srgbClr val="0070C0"/>
              </a:solidFill>
            </a:endParaRPr>
          </a:p>
          <a:p>
            <a:pPr lvl="1"/>
            <a:r>
              <a:rPr lang="en-US" altLang="zh-CN" sz="2000" dirty="0"/>
              <a:t>grow to </a:t>
            </a:r>
            <a:r>
              <a:rPr lang="en-US" altLang="zh-CN" sz="2000" dirty="0">
                <a:solidFill>
                  <a:srgbClr val="0070C0"/>
                </a:solidFill>
              </a:rPr>
              <a:t>low address</a:t>
            </a:r>
          </a:p>
          <a:p>
            <a:endParaRPr lang="en-PK" sz="2400" b="1" dirty="0"/>
          </a:p>
        </p:txBody>
      </p:sp>
      <p:sp>
        <p:nvSpPr>
          <p:cNvPr id="4" name="Footer Placeholder 3">
            <a:extLst>
              <a:ext uri="{FF2B5EF4-FFF2-40B4-BE49-F238E27FC236}">
                <a16:creationId xmlns:a16="http://schemas.microsoft.com/office/drawing/2014/main" id="{7831ACB2-6F7D-06BE-157F-CD4ADC16A646}"/>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93693221-31EC-EEBE-EC7E-C077DF848268}"/>
              </a:ext>
            </a:extLst>
          </p:cNvPr>
          <p:cNvSpPr>
            <a:spLocks noGrp="1"/>
          </p:cNvSpPr>
          <p:nvPr>
            <p:ph type="sldNum" sz="quarter" idx="12"/>
          </p:nvPr>
        </p:nvSpPr>
        <p:spPr/>
        <p:txBody>
          <a:bodyPr/>
          <a:lstStyle/>
          <a:p>
            <a:fld id="{51845F5A-061D-4825-9AE9-D7794091C6CF}" type="slidenum">
              <a:rPr lang="en-US" smtClean="0"/>
              <a:t>52</a:t>
            </a:fld>
            <a:endParaRPr lang="en-US" dirty="0"/>
          </a:p>
        </p:txBody>
      </p:sp>
      <p:grpSp>
        <p:nvGrpSpPr>
          <p:cNvPr id="21" name="Group 20">
            <a:extLst>
              <a:ext uri="{FF2B5EF4-FFF2-40B4-BE49-F238E27FC236}">
                <a16:creationId xmlns:a16="http://schemas.microsoft.com/office/drawing/2014/main" id="{55E7BE93-F8F7-8034-5F84-620D72F494C6}"/>
              </a:ext>
            </a:extLst>
          </p:cNvPr>
          <p:cNvGrpSpPr/>
          <p:nvPr/>
        </p:nvGrpSpPr>
        <p:grpSpPr>
          <a:xfrm>
            <a:off x="7187911" y="2011680"/>
            <a:ext cx="3438525" cy="3836987"/>
            <a:chOff x="5172075" y="2382838"/>
            <a:chExt cx="3438525" cy="3836987"/>
          </a:xfrm>
        </p:grpSpPr>
        <p:sp>
          <p:nvSpPr>
            <p:cNvPr id="6" name="Rectangle 4">
              <a:extLst>
                <a:ext uri="{FF2B5EF4-FFF2-40B4-BE49-F238E27FC236}">
                  <a16:creationId xmlns:a16="http://schemas.microsoft.com/office/drawing/2014/main" id="{442F0D3C-BF2F-3186-799B-A95D916C1C61}"/>
                </a:ext>
              </a:extLst>
            </p:cNvPr>
            <p:cNvSpPr>
              <a:spLocks noChangeArrowheads="1"/>
            </p:cNvSpPr>
            <p:nvPr>
              <p:custDataLst>
                <p:tags r:id="rId1"/>
              </p:custDataLst>
            </p:nvPr>
          </p:nvSpPr>
          <p:spPr bwMode="auto">
            <a:xfrm>
              <a:off x="6858000" y="2438400"/>
              <a:ext cx="1752600" cy="36576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PK" altLang="en-PK" b="1">
                <a:solidFill>
                  <a:schemeClr val="accent2"/>
                </a:solidFill>
                <a:latin typeface="Courier New" panose="02070309020205020404" pitchFamily="49" charset="0"/>
              </a:endParaRPr>
            </a:p>
          </p:txBody>
        </p:sp>
        <p:sp>
          <p:nvSpPr>
            <p:cNvPr id="7" name="Text Box 5">
              <a:extLst>
                <a:ext uri="{FF2B5EF4-FFF2-40B4-BE49-F238E27FC236}">
                  <a16:creationId xmlns:a16="http://schemas.microsoft.com/office/drawing/2014/main" id="{57107B75-BE9A-3C5D-7D33-F14DF2A5692D}"/>
                </a:ext>
              </a:extLst>
            </p:cNvPr>
            <p:cNvSpPr txBox="1">
              <a:spLocks noChangeArrowheads="1"/>
            </p:cNvSpPr>
            <p:nvPr>
              <p:custDataLst>
                <p:tags r:id="rId2"/>
              </p:custDataLst>
            </p:nvPr>
          </p:nvSpPr>
          <p:spPr bwMode="auto">
            <a:xfrm>
              <a:off x="5172075" y="5851525"/>
              <a:ext cx="156368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latin typeface="Courier New" panose="02070309020205020404" pitchFamily="49" charset="0"/>
                </a:rPr>
                <a:t>0xffffffff</a:t>
              </a:r>
            </a:p>
          </p:txBody>
        </p:sp>
        <p:sp>
          <p:nvSpPr>
            <p:cNvPr id="8" name="Text Box 6">
              <a:extLst>
                <a:ext uri="{FF2B5EF4-FFF2-40B4-BE49-F238E27FC236}">
                  <a16:creationId xmlns:a16="http://schemas.microsoft.com/office/drawing/2014/main" id="{A5576B31-FF35-C50D-5EBE-C7B650187A90}"/>
                </a:ext>
              </a:extLst>
            </p:cNvPr>
            <p:cNvSpPr txBox="1">
              <a:spLocks noChangeArrowheads="1"/>
            </p:cNvSpPr>
            <p:nvPr/>
          </p:nvSpPr>
          <p:spPr bwMode="auto">
            <a:xfrm>
              <a:off x="6543675" y="2382838"/>
              <a:ext cx="381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0</a:t>
              </a:r>
            </a:p>
          </p:txBody>
        </p:sp>
        <p:sp>
          <p:nvSpPr>
            <p:cNvPr id="9" name="Line 7">
              <a:extLst>
                <a:ext uri="{FF2B5EF4-FFF2-40B4-BE49-F238E27FC236}">
                  <a16:creationId xmlns:a16="http://schemas.microsoft.com/office/drawing/2014/main" id="{7F5318E5-4DF7-2F26-FEC2-F3544383F7AC}"/>
                </a:ext>
              </a:extLst>
            </p:cNvPr>
            <p:cNvSpPr>
              <a:spLocks noChangeShapeType="1"/>
            </p:cNvSpPr>
            <p:nvPr/>
          </p:nvSpPr>
          <p:spPr bwMode="auto">
            <a:xfrm>
              <a:off x="6848475" y="30686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0" name="Text Box 8">
              <a:extLst>
                <a:ext uri="{FF2B5EF4-FFF2-40B4-BE49-F238E27FC236}">
                  <a16:creationId xmlns:a16="http://schemas.microsoft.com/office/drawing/2014/main" id="{3FF7DBD2-6345-C88D-EDE8-1321902E92F7}"/>
                </a:ext>
              </a:extLst>
            </p:cNvPr>
            <p:cNvSpPr txBox="1">
              <a:spLocks noChangeArrowheads="1"/>
            </p:cNvSpPr>
            <p:nvPr/>
          </p:nvSpPr>
          <p:spPr bwMode="auto">
            <a:xfrm>
              <a:off x="7305675" y="2611438"/>
              <a:ext cx="1219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text</a:t>
              </a:r>
            </a:p>
          </p:txBody>
        </p:sp>
        <p:sp>
          <p:nvSpPr>
            <p:cNvPr id="11" name="Text Box 9">
              <a:extLst>
                <a:ext uri="{FF2B5EF4-FFF2-40B4-BE49-F238E27FC236}">
                  <a16:creationId xmlns:a16="http://schemas.microsoft.com/office/drawing/2014/main" id="{F0B71F62-A223-58A2-3E58-86E64211A3BD}"/>
                </a:ext>
              </a:extLst>
            </p:cNvPr>
            <p:cNvSpPr txBox="1">
              <a:spLocks noChangeArrowheads="1"/>
            </p:cNvSpPr>
            <p:nvPr/>
          </p:nvSpPr>
          <p:spPr bwMode="auto">
            <a:xfrm>
              <a:off x="7305675" y="3068638"/>
              <a:ext cx="1143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data</a:t>
              </a:r>
            </a:p>
          </p:txBody>
        </p:sp>
        <p:sp>
          <p:nvSpPr>
            <p:cNvPr id="12" name="Line 10">
              <a:extLst>
                <a:ext uri="{FF2B5EF4-FFF2-40B4-BE49-F238E27FC236}">
                  <a16:creationId xmlns:a16="http://schemas.microsoft.com/office/drawing/2014/main" id="{5E7D3D84-B621-733F-CCDB-8E7C8B0F6A08}"/>
                </a:ext>
              </a:extLst>
            </p:cNvPr>
            <p:cNvSpPr>
              <a:spLocks noChangeShapeType="1"/>
            </p:cNvSpPr>
            <p:nvPr/>
          </p:nvSpPr>
          <p:spPr bwMode="auto">
            <a:xfrm>
              <a:off x="6848475" y="35258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3" name="Line 11">
              <a:extLst>
                <a:ext uri="{FF2B5EF4-FFF2-40B4-BE49-F238E27FC236}">
                  <a16:creationId xmlns:a16="http://schemas.microsoft.com/office/drawing/2014/main" id="{A1AA317E-6D57-5D3E-5D5F-B1BD052EB9A3}"/>
                </a:ext>
              </a:extLst>
            </p:cNvPr>
            <p:cNvSpPr>
              <a:spLocks noChangeShapeType="1"/>
            </p:cNvSpPr>
            <p:nvPr/>
          </p:nvSpPr>
          <p:spPr bwMode="auto">
            <a:xfrm>
              <a:off x="6848475" y="39830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4" name="Text Box 12">
              <a:extLst>
                <a:ext uri="{FF2B5EF4-FFF2-40B4-BE49-F238E27FC236}">
                  <a16:creationId xmlns:a16="http://schemas.microsoft.com/office/drawing/2014/main" id="{DF8C9C99-1151-5A2D-6012-68379EA50BA9}"/>
                </a:ext>
              </a:extLst>
            </p:cNvPr>
            <p:cNvSpPr txBox="1">
              <a:spLocks noChangeArrowheads="1"/>
            </p:cNvSpPr>
            <p:nvPr/>
          </p:nvSpPr>
          <p:spPr bwMode="auto">
            <a:xfrm>
              <a:off x="7381875" y="3525838"/>
              <a:ext cx="762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bss</a:t>
              </a:r>
            </a:p>
          </p:txBody>
        </p:sp>
        <p:sp>
          <p:nvSpPr>
            <p:cNvPr id="15" name="Line 14">
              <a:extLst>
                <a:ext uri="{FF2B5EF4-FFF2-40B4-BE49-F238E27FC236}">
                  <a16:creationId xmlns:a16="http://schemas.microsoft.com/office/drawing/2014/main" id="{CA77BA5C-7B42-6E68-6435-225A9E186B8C}"/>
                </a:ext>
              </a:extLst>
            </p:cNvPr>
            <p:cNvSpPr>
              <a:spLocks noChangeShapeType="1"/>
            </p:cNvSpPr>
            <p:nvPr/>
          </p:nvSpPr>
          <p:spPr bwMode="auto">
            <a:xfrm>
              <a:off x="6848475" y="45926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6" name="Text Box 15">
              <a:extLst>
                <a:ext uri="{FF2B5EF4-FFF2-40B4-BE49-F238E27FC236}">
                  <a16:creationId xmlns:a16="http://schemas.microsoft.com/office/drawing/2014/main" id="{45DF9B14-EADF-4F3A-392D-8989E4CC2E47}"/>
                </a:ext>
              </a:extLst>
            </p:cNvPr>
            <p:cNvSpPr txBox="1">
              <a:spLocks noChangeArrowheads="1"/>
            </p:cNvSpPr>
            <p:nvPr/>
          </p:nvSpPr>
          <p:spPr bwMode="auto">
            <a:xfrm>
              <a:off x="7305675" y="4135438"/>
              <a:ext cx="1143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heap</a:t>
              </a:r>
            </a:p>
          </p:txBody>
        </p:sp>
        <p:sp>
          <p:nvSpPr>
            <p:cNvPr id="17" name="Line 16">
              <a:extLst>
                <a:ext uri="{FF2B5EF4-FFF2-40B4-BE49-F238E27FC236}">
                  <a16:creationId xmlns:a16="http://schemas.microsoft.com/office/drawing/2014/main" id="{DD87012A-37E2-A9B4-5B3C-EE3BCFED3ACE}"/>
                </a:ext>
              </a:extLst>
            </p:cNvPr>
            <p:cNvSpPr>
              <a:spLocks noChangeShapeType="1"/>
            </p:cNvSpPr>
            <p:nvPr/>
          </p:nvSpPr>
          <p:spPr bwMode="auto">
            <a:xfrm>
              <a:off x="7686675" y="4592638"/>
              <a:ext cx="0" cy="381000"/>
            </a:xfrm>
            <a:prstGeom prst="line">
              <a:avLst/>
            </a:prstGeom>
            <a:noFill/>
            <a:ln w="15875">
              <a:solidFill>
                <a:srgbClr val="2C14D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8" name="Text Box 16">
              <a:extLst>
                <a:ext uri="{FF2B5EF4-FFF2-40B4-BE49-F238E27FC236}">
                  <a16:creationId xmlns:a16="http://schemas.microsoft.com/office/drawing/2014/main" id="{6795770A-C539-1D1E-4FE8-A169A6964805}"/>
                </a:ext>
              </a:extLst>
            </p:cNvPr>
            <p:cNvSpPr txBox="1">
              <a:spLocks noChangeArrowheads="1"/>
            </p:cNvSpPr>
            <p:nvPr/>
          </p:nvSpPr>
          <p:spPr bwMode="auto">
            <a:xfrm>
              <a:off x="7305675" y="5610225"/>
              <a:ext cx="1143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stack</a:t>
              </a:r>
            </a:p>
          </p:txBody>
        </p:sp>
        <p:sp>
          <p:nvSpPr>
            <p:cNvPr id="19" name="Line 17">
              <a:extLst>
                <a:ext uri="{FF2B5EF4-FFF2-40B4-BE49-F238E27FC236}">
                  <a16:creationId xmlns:a16="http://schemas.microsoft.com/office/drawing/2014/main" id="{55B26BC5-3ACB-B8E4-DC3A-76D186CEB742}"/>
                </a:ext>
              </a:extLst>
            </p:cNvPr>
            <p:cNvSpPr>
              <a:spLocks noChangeShapeType="1"/>
            </p:cNvSpPr>
            <p:nvPr/>
          </p:nvSpPr>
          <p:spPr bwMode="auto">
            <a:xfrm>
              <a:off x="6858000" y="5562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 name="Line 18">
              <a:extLst>
                <a:ext uri="{FF2B5EF4-FFF2-40B4-BE49-F238E27FC236}">
                  <a16:creationId xmlns:a16="http://schemas.microsoft.com/office/drawing/2014/main" id="{7383BBC9-49D4-AD2F-B329-8D6AD801B284}"/>
                </a:ext>
              </a:extLst>
            </p:cNvPr>
            <p:cNvSpPr>
              <a:spLocks noChangeShapeType="1"/>
            </p:cNvSpPr>
            <p:nvPr/>
          </p:nvSpPr>
          <p:spPr bwMode="auto">
            <a:xfrm flipV="1">
              <a:off x="7686675" y="5202238"/>
              <a:ext cx="0" cy="360362"/>
            </a:xfrm>
            <a:prstGeom prst="line">
              <a:avLst/>
            </a:prstGeom>
            <a:noFill/>
            <a:ln w="19050">
              <a:solidFill>
                <a:srgbClr val="2C14D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Tree>
    <p:extLst>
      <p:ext uri="{BB962C8B-B14F-4D97-AF65-F5344CB8AC3E}">
        <p14:creationId xmlns:p14="http://schemas.microsoft.com/office/powerpoint/2010/main" val="2812576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4DAB-DE37-35A5-ADAC-FB0DD669C20A}"/>
              </a:ext>
            </a:extLst>
          </p:cNvPr>
          <p:cNvSpPr>
            <a:spLocks noGrp="1"/>
          </p:cNvSpPr>
          <p:nvPr>
            <p:ph type="title"/>
          </p:nvPr>
        </p:nvSpPr>
        <p:spPr/>
        <p:txBody>
          <a:bodyPr/>
          <a:lstStyle/>
          <a:p>
            <a:r>
              <a:rPr lang="en-US" altLang="zh-CN" dirty="0"/>
              <a:t>Summary: Process Address Space</a:t>
            </a:r>
            <a:endParaRPr lang="en-PK" dirty="0"/>
          </a:p>
        </p:txBody>
      </p:sp>
      <p:sp>
        <p:nvSpPr>
          <p:cNvPr id="3" name="Content Placeholder 2">
            <a:extLst>
              <a:ext uri="{FF2B5EF4-FFF2-40B4-BE49-F238E27FC236}">
                <a16:creationId xmlns:a16="http://schemas.microsoft.com/office/drawing/2014/main" id="{A85BC2AC-5B98-618F-D895-426D31383B2D}"/>
              </a:ext>
            </a:extLst>
          </p:cNvPr>
          <p:cNvSpPr>
            <a:spLocks noGrp="1"/>
          </p:cNvSpPr>
          <p:nvPr>
            <p:ph idx="1"/>
          </p:nvPr>
        </p:nvSpPr>
        <p:spPr/>
        <p:txBody>
          <a:bodyPr>
            <a:normAutofit lnSpcReduction="10000"/>
          </a:bodyPr>
          <a:lstStyle/>
          <a:p>
            <a:r>
              <a:rPr lang="en-US" altLang="zh-CN" sz="2400" b="1" dirty="0"/>
              <a:t>text: </a:t>
            </a:r>
            <a:r>
              <a:rPr lang="en-US" altLang="zh-CN" sz="2400" dirty="0"/>
              <a:t>program text/code</a:t>
            </a:r>
          </a:p>
          <a:p>
            <a:endParaRPr lang="en-US" altLang="zh-CN" sz="2400" dirty="0"/>
          </a:p>
          <a:p>
            <a:r>
              <a:rPr lang="en-US" altLang="zh-CN" sz="2400" b="1" dirty="0"/>
              <a:t>data: </a:t>
            </a:r>
            <a:r>
              <a:rPr lang="en-US" altLang="zh-CN" sz="2400" dirty="0"/>
              <a:t>initialized </a:t>
            </a:r>
            <a:r>
              <a:rPr lang="en-US" altLang="zh-CN" sz="2400" dirty="0" err="1"/>
              <a:t>globals</a:t>
            </a:r>
            <a:r>
              <a:rPr lang="en-US" altLang="zh-CN" sz="2400" dirty="0"/>
              <a:t> &amp; static data</a:t>
            </a:r>
          </a:p>
          <a:p>
            <a:endParaRPr lang="en-US" altLang="zh-CN" sz="2400" dirty="0"/>
          </a:p>
          <a:p>
            <a:r>
              <a:rPr lang="en-US" altLang="zh-CN" sz="2400" b="1" dirty="0" err="1"/>
              <a:t>bss</a:t>
            </a:r>
            <a:r>
              <a:rPr lang="en-US" altLang="zh-CN" sz="2400" b="1" dirty="0"/>
              <a:t>: </a:t>
            </a:r>
            <a:r>
              <a:rPr lang="en-US" altLang="zh-CN" sz="2400" dirty="0"/>
              <a:t>un-initialized </a:t>
            </a:r>
            <a:r>
              <a:rPr lang="en-US" altLang="zh-CN" sz="2400" dirty="0" err="1"/>
              <a:t>globals</a:t>
            </a:r>
            <a:r>
              <a:rPr lang="en-US" altLang="zh-CN" sz="2400" dirty="0"/>
              <a:t> &amp; static data</a:t>
            </a:r>
          </a:p>
          <a:p>
            <a:endParaRPr lang="en-US" altLang="zh-CN" sz="2400" dirty="0"/>
          </a:p>
          <a:p>
            <a:r>
              <a:rPr lang="en-US" altLang="zh-CN" sz="2400" b="1" dirty="0"/>
              <a:t>heap: </a:t>
            </a:r>
            <a:r>
              <a:rPr lang="en-US" altLang="zh-CN" sz="2400" dirty="0"/>
              <a:t>dynamically managed memory</a:t>
            </a:r>
          </a:p>
          <a:p>
            <a:endParaRPr lang="en-US" altLang="zh-CN" sz="2400" dirty="0"/>
          </a:p>
          <a:p>
            <a:r>
              <a:rPr lang="en-US" altLang="zh-CN" sz="2400" b="1" dirty="0"/>
              <a:t>stack: </a:t>
            </a:r>
            <a:r>
              <a:rPr lang="en-US" altLang="zh-CN" sz="2400" dirty="0"/>
              <a:t>function’s local variables</a:t>
            </a:r>
          </a:p>
        </p:txBody>
      </p:sp>
      <p:sp>
        <p:nvSpPr>
          <p:cNvPr id="4" name="Footer Placeholder 3">
            <a:extLst>
              <a:ext uri="{FF2B5EF4-FFF2-40B4-BE49-F238E27FC236}">
                <a16:creationId xmlns:a16="http://schemas.microsoft.com/office/drawing/2014/main" id="{01ADFB94-2593-CE4E-0AD2-2218FF38A472}"/>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96DFF5CD-6A58-14C5-FE83-1407517C14F5}"/>
              </a:ext>
            </a:extLst>
          </p:cNvPr>
          <p:cNvSpPr>
            <a:spLocks noGrp="1"/>
          </p:cNvSpPr>
          <p:nvPr>
            <p:ph type="sldNum" sz="quarter" idx="12"/>
          </p:nvPr>
        </p:nvSpPr>
        <p:spPr/>
        <p:txBody>
          <a:bodyPr/>
          <a:lstStyle/>
          <a:p>
            <a:fld id="{51845F5A-061D-4825-9AE9-D7794091C6CF}" type="slidenum">
              <a:rPr lang="en-US" smtClean="0"/>
              <a:t>53</a:t>
            </a:fld>
            <a:endParaRPr lang="en-US" dirty="0"/>
          </a:p>
        </p:txBody>
      </p:sp>
      <p:grpSp>
        <p:nvGrpSpPr>
          <p:cNvPr id="6" name="Group 5">
            <a:extLst>
              <a:ext uri="{FF2B5EF4-FFF2-40B4-BE49-F238E27FC236}">
                <a16:creationId xmlns:a16="http://schemas.microsoft.com/office/drawing/2014/main" id="{5DFE9E8D-B5C4-3C91-0870-B1456CEF6F6E}"/>
              </a:ext>
            </a:extLst>
          </p:cNvPr>
          <p:cNvGrpSpPr/>
          <p:nvPr/>
        </p:nvGrpSpPr>
        <p:grpSpPr>
          <a:xfrm>
            <a:off x="7229475" y="2011680"/>
            <a:ext cx="3438525" cy="3836987"/>
            <a:chOff x="5172075" y="2382838"/>
            <a:chExt cx="3438525" cy="3836987"/>
          </a:xfrm>
        </p:grpSpPr>
        <p:sp>
          <p:nvSpPr>
            <p:cNvPr id="7" name="Rectangle 4">
              <a:extLst>
                <a:ext uri="{FF2B5EF4-FFF2-40B4-BE49-F238E27FC236}">
                  <a16:creationId xmlns:a16="http://schemas.microsoft.com/office/drawing/2014/main" id="{4B8715B4-8AFC-E08E-5FC3-B10E0D3FB6D3}"/>
                </a:ext>
              </a:extLst>
            </p:cNvPr>
            <p:cNvSpPr>
              <a:spLocks noChangeArrowheads="1"/>
            </p:cNvSpPr>
            <p:nvPr>
              <p:custDataLst>
                <p:tags r:id="rId1"/>
              </p:custDataLst>
            </p:nvPr>
          </p:nvSpPr>
          <p:spPr bwMode="auto">
            <a:xfrm>
              <a:off x="6858000" y="2438400"/>
              <a:ext cx="1752600" cy="36576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PK" altLang="en-PK" b="1">
                <a:solidFill>
                  <a:schemeClr val="accent2"/>
                </a:solidFill>
                <a:latin typeface="Courier New" panose="02070309020205020404" pitchFamily="49" charset="0"/>
              </a:endParaRPr>
            </a:p>
          </p:txBody>
        </p:sp>
        <p:sp>
          <p:nvSpPr>
            <p:cNvPr id="8" name="Text Box 5">
              <a:extLst>
                <a:ext uri="{FF2B5EF4-FFF2-40B4-BE49-F238E27FC236}">
                  <a16:creationId xmlns:a16="http://schemas.microsoft.com/office/drawing/2014/main" id="{78E621CB-07CE-C673-84C3-A34B723AD184}"/>
                </a:ext>
              </a:extLst>
            </p:cNvPr>
            <p:cNvSpPr txBox="1">
              <a:spLocks noChangeArrowheads="1"/>
            </p:cNvSpPr>
            <p:nvPr>
              <p:custDataLst>
                <p:tags r:id="rId2"/>
              </p:custDataLst>
            </p:nvPr>
          </p:nvSpPr>
          <p:spPr bwMode="auto">
            <a:xfrm>
              <a:off x="5172075" y="5851525"/>
              <a:ext cx="156368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latin typeface="Courier New" panose="02070309020205020404" pitchFamily="49" charset="0"/>
                </a:rPr>
                <a:t>0xffffffff</a:t>
              </a:r>
            </a:p>
          </p:txBody>
        </p:sp>
        <p:sp>
          <p:nvSpPr>
            <p:cNvPr id="9" name="Text Box 6">
              <a:extLst>
                <a:ext uri="{FF2B5EF4-FFF2-40B4-BE49-F238E27FC236}">
                  <a16:creationId xmlns:a16="http://schemas.microsoft.com/office/drawing/2014/main" id="{D5256DB7-3DB6-D8FD-9DE4-AF76C5743A80}"/>
                </a:ext>
              </a:extLst>
            </p:cNvPr>
            <p:cNvSpPr txBox="1">
              <a:spLocks noChangeArrowheads="1"/>
            </p:cNvSpPr>
            <p:nvPr/>
          </p:nvSpPr>
          <p:spPr bwMode="auto">
            <a:xfrm>
              <a:off x="6543675" y="2382838"/>
              <a:ext cx="381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0</a:t>
              </a:r>
            </a:p>
          </p:txBody>
        </p:sp>
        <p:sp>
          <p:nvSpPr>
            <p:cNvPr id="10" name="Line 7">
              <a:extLst>
                <a:ext uri="{FF2B5EF4-FFF2-40B4-BE49-F238E27FC236}">
                  <a16:creationId xmlns:a16="http://schemas.microsoft.com/office/drawing/2014/main" id="{3462232B-73A7-4875-9EDF-3B91604C711E}"/>
                </a:ext>
              </a:extLst>
            </p:cNvPr>
            <p:cNvSpPr>
              <a:spLocks noChangeShapeType="1"/>
            </p:cNvSpPr>
            <p:nvPr/>
          </p:nvSpPr>
          <p:spPr bwMode="auto">
            <a:xfrm>
              <a:off x="6848475" y="30686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1" name="Text Box 8">
              <a:extLst>
                <a:ext uri="{FF2B5EF4-FFF2-40B4-BE49-F238E27FC236}">
                  <a16:creationId xmlns:a16="http://schemas.microsoft.com/office/drawing/2014/main" id="{085F18BC-E53B-6016-49D2-4175766E11EC}"/>
                </a:ext>
              </a:extLst>
            </p:cNvPr>
            <p:cNvSpPr txBox="1">
              <a:spLocks noChangeArrowheads="1"/>
            </p:cNvSpPr>
            <p:nvPr/>
          </p:nvSpPr>
          <p:spPr bwMode="auto">
            <a:xfrm>
              <a:off x="7305675" y="2611438"/>
              <a:ext cx="1219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text</a:t>
              </a:r>
            </a:p>
          </p:txBody>
        </p:sp>
        <p:sp>
          <p:nvSpPr>
            <p:cNvPr id="12" name="Text Box 9">
              <a:extLst>
                <a:ext uri="{FF2B5EF4-FFF2-40B4-BE49-F238E27FC236}">
                  <a16:creationId xmlns:a16="http://schemas.microsoft.com/office/drawing/2014/main" id="{AA4BC39C-6A1D-BCC6-6264-C181E598CF9C}"/>
                </a:ext>
              </a:extLst>
            </p:cNvPr>
            <p:cNvSpPr txBox="1">
              <a:spLocks noChangeArrowheads="1"/>
            </p:cNvSpPr>
            <p:nvPr/>
          </p:nvSpPr>
          <p:spPr bwMode="auto">
            <a:xfrm>
              <a:off x="7305675" y="3068638"/>
              <a:ext cx="1143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data</a:t>
              </a:r>
            </a:p>
          </p:txBody>
        </p:sp>
        <p:sp>
          <p:nvSpPr>
            <p:cNvPr id="13" name="Line 10">
              <a:extLst>
                <a:ext uri="{FF2B5EF4-FFF2-40B4-BE49-F238E27FC236}">
                  <a16:creationId xmlns:a16="http://schemas.microsoft.com/office/drawing/2014/main" id="{C37B9A3E-4647-7F51-3A64-ECE5F997ECBC}"/>
                </a:ext>
              </a:extLst>
            </p:cNvPr>
            <p:cNvSpPr>
              <a:spLocks noChangeShapeType="1"/>
            </p:cNvSpPr>
            <p:nvPr/>
          </p:nvSpPr>
          <p:spPr bwMode="auto">
            <a:xfrm>
              <a:off x="6848475" y="35258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4" name="Line 11">
              <a:extLst>
                <a:ext uri="{FF2B5EF4-FFF2-40B4-BE49-F238E27FC236}">
                  <a16:creationId xmlns:a16="http://schemas.microsoft.com/office/drawing/2014/main" id="{493E5BA9-CED4-CE01-16A0-2E7416AD655B}"/>
                </a:ext>
              </a:extLst>
            </p:cNvPr>
            <p:cNvSpPr>
              <a:spLocks noChangeShapeType="1"/>
            </p:cNvSpPr>
            <p:nvPr/>
          </p:nvSpPr>
          <p:spPr bwMode="auto">
            <a:xfrm>
              <a:off x="6848475" y="39830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5" name="Text Box 12">
              <a:extLst>
                <a:ext uri="{FF2B5EF4-FFF2-40B4-BE49-F238E27FC236}">
                  <a16:creationId xmlns:a16="http://schemas.microsoft.com/office/drawing/2014/main" id="{02B3AF14-EE61-B5F2-DE4B-EBDDB1F4E9FD}"/>
                </a:ext>
              </a:extLst>
            </p:cNvPr>
            <p:cNvSpPr txBox="1">
              <a:spLocks noChangeArrowheads="1"/>
            </p:cNvSpPr>
            <p:nvPr/>
          </p:nvSpPr>
          <p:spPr bwMode="auto">
            <a:xfrm>
              <a:off x="7381875" y="3525838"/>
              <a:ext cx="762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bss</a:t>
              </a:r>
            </a:p>
          </p:txBody>
        </p:sp>
        <p:sp>
          <p:nvSpPr>
            <p:cNvPr id="16" name="Line 14">
              <a:extLst>
                <a:ext uri="{FF2B5EF4-FFF2-40B4-BE49-F238E27FC236}">
                  <a16:creationId xmlns:a16="http://schemas.microsoft.com/office/drawing/2014/main" id="{5A9D8104-A98A-8466-5146-52109F62D6B6}"/>
                </a:ext>
              </a:extLst>
            </p:cNvPr>
            <p:cNvSpPr>
              <a:spLocks noChangeShapeType="1"/>
            </p:cNvSpPr>
            <p:nvPr/>
          </p:nvSpPr>
          <p:spPr bwMode="auto">
            <a:xfrm>
              <a:off x="6848475" y="459263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7" name="Text Box 15">
              <a:extLst>
                <a:ext uri="{FF2B5EF4-FFF2-40B4-BE49-F238E27FC236}">
                  <a16:creationId xmlns:a16="http://schemas.microsoft.com/office/drawing/2014/main" id="{005EBA94-509A-A78A-FF7C-11EC23B9EB49}"/>
                </a:ext>
              </a:extLst>
            </p:cNvPr>
            <p:cNvSpPr txBox="1">
              <a:spLocks noChangeArrowheads="1"/>
            </p:cNvSpPr>
            <p:nvPr/>
          </p:nvSpPr>
          <p:spPr bwMode="auto">
            <a:xfrm>
              <a:off x="7305675" y="4135438"/>
              <a:ext cx="1143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heap</a:t>
              </a:r>
            </a:p>
          </p:txBody>
        </p:sp>
        <p:sp>
          <p:nvSpPr>
            <p:cNvPr id="18" name="Line 16">
              <a:extLst>
                <a:ext uri="{FF2B5EF4-FFF2-40B4-BE49-F238E27FC236}">
                  <a16:creationId xmlns:a16="http://schemas.microsoft.com/office/drawing/2014/main" id="{5762B367-1E31-9F4D-5E20-0091B0572A42}"/>
                </a:ext>
              </a:extLst>
            </p:cNvPr>
            <p:cNvSpPr>
              <a:spLocks noChangeShapeType="1"/>
            </p:cNvSpPr>
            <p:nvPr/>
          </p:nvSpPr>
          <p:spPr bwMode="auto">
            <a:xfrm>
              <a:off x="7686675" y="4592638"/>
              <a:ext cx="0" cy="381000"/>
            </a:xfrm>
            <a:prstGeom prst="line">
              <a:avLst/>
            </a:prstGeom>
            <a:noFill/>
            <a:ln w="15875">
              <a:solidFill>
                <a:srgbClr val="2C14D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9" name="Text Box 16">
              <a:extLst>
                <a:ext uri="{FF2B5EF4-FFF2-40B4-BE49-F238E27FC236}">
                  <a16:creationId xmlns:a16="http://schemas.microsoft.com/office/drawing/2014/main" id="{E82F006C-2A3C-149E-ADB0-837941E0B914}"/>
                </a:ext>
              </a:extLst>
            </p:cNvPr>
            <p:cNvSpPr txBox="1">
              <a:spLocks noChangeArrowheads="1"/>
            </p:cNvSpPr>
            <p:nvPr/>
          </p:nvSpPr>
          <p:spPr bwMode="auto">
            <a:xfrm>
              <a:off x="7305675" y="5610225"/>
              <a:ext cx="1143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stack</a:t>
              </a:r>
            </a:p>
          </p:txBody>
        </p:sp>
        <p:sp>
          <p:nvSpPr>
            <p:cNvPr id="20" name="Line 17">
              <a:extLst>
                <a:ext uri="{FF2B5EF4-FFF2-40B4-BE49-F238E27FC236}">
                  <a16:creationId xmlns:a16="http://schemas.microsoft.com/office/drawing/2014/main" id="{CC5314D6-62AD-8F43-DB1A-3014A8F48C5C}"/>
                </a:ext>
              </a:extLst>
            </p:cNvPr>
            <p:cNvSpPr>
              <a:spLocks noChangeShapeType="1"/>
            </p:cNvSpPr>
            <p:nvPr/>
          </p:nvSpPr>
          <p:spPr bwMode="auto">
            <a:xfrm>
              <a:off x="6858000" y="5562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1" name="Line 18">
              <a:extLst>
                <a:ext uri="{FF2B5EF4-FFF2-40B4-BE49-F238E27FC236}">
                  <a16:creationId xmlns:a16="http://schemas.microsoft.com/office/drawing/2014/main" id="{EFA889C8-6D78-F0B5-9FAA-0CDFCD5A05DB}"/>
                </a:ext>
              </a:extLst>
            </p:cNvPr>
            <p:cNvSpPr>
              <a:spLocks noChangeShapeType="1"/>
            </p:cNvSpPr>
            <p:nvPr/>
          </p:nvSpPr>
          <p:spPr bwMode="auto">
            <a:xfrm flipV="1">
              <a:off x="7686675" y="5202238"/>
              <a:ext cx="0" cy="360362"/>
            </a:xfrm>
            <a:prstGeom prst="line">
              <a:avLst/>
            </a:prstGeom>
            <a:noFill/>
            <a:ln w="19050">
              <a:solidFill>
                <a:srgbClr val="2C14D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Tree>
    <p:extLst>
      <p:ext uri="{BB962C8B-B14F-4D97-AF65-F5344CB8AC3E}">
        <p14:creationId xmlns:p14="http://schemas.microsoft.com/office/powerpoint/2010/main" val="1029494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C033-0E60-D9C3-B50E-813D30D5997C}"/>
              </a:ext>
            </a:extLst>
          </p:cNvPr>
          <p:cNvSpPr>
            <a:spLocks noGrp="1"/>
          </p:cNvSpPr>
          <p:nvPr>
            <p:ph type="title"/>
          </p:nvPr>
        </p:nvSpPr>
        <p:spPr/>
        <p:txBody>
          <a:bodyPr/>
          <a:lstStyle/>
          <a:p>
            <a:r>
              <a:rPr lang="en-US" altLang="zh-CN" dirty="0"/>
              <a:t>Example</a:t>
            </a:r>
            <a:endParaRPr lang="en-PK" dirty="0"/>
          </a:p>
        </p:txBody>
      </p:sp>
      <p:sp>
        <p:nvSpPr>
          <p:cNvPr id="4" name="Footer Placeholder 3">
            <a:extLst>
              <a:ext uri="{FF2B5EF4-FFF2-40B4-BE49-F238E27FC236}">
                <a16:creationId xmlns:a16="http://schemas.microsoft.com/office/drawing/2014/main" id="{916BA210-6E63-C2A1-8387-5656DA37E4F1}"/>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33C9B292-FF4D-9905-1520-78A184982AEF}"/>
              </a:ext>
            </a:extLst>
          </p:cNvPr>
          <p:cNvSpPr>
            <a:spLocks noGrp="1"/>
          </p:cNvSpPr>
          <p:nvPr>
            <p:ph type="sldNum" sz="quarter" idx="12"/>
          </p:nvPr>
        </p:nvSpPr>
        <p:spPr/>
        <p:txBody>
          <a:bodyPr/>
          <a:lstStyle/>
          <a:p>
            <a:fld id="{51845F5A-061D-4825-9AE9-D7794091C6CF}" type="slidenum">
              <a:rPr lang="en-US" smtClean="0"/>
              <a:t>54</a:t>
            </a:fld>
            <a:endParaRPr lang="en-US" dirty="0"/>
          </a:p>
        </p:txBody>
      </p:sp>
      <p:grpSp>
        <p:nvGrpSpPr>
          <p:cNvPr id="29" name="Group 28">
            <a:extLst>
              <a:ext uri="{FF2B5EF4-FFF2-40B4-BE49-F238E27FC236}">
                <a16:creationId xmlns:a16="http://schemas.microsoft.com/office/drawing/2014/main" id="{DD77E4DB-F65F-3190-BF86-B7A660FC5E20}"/>
              </a:ext>
            </a:extLst>
          </p:cNvPr>
          <p:cNvGrpSpPr/>
          <p:nvPr/>
        </p:nvGrpSpPr>
        <p:grpSpPr>
          <a:xfrm>
            <a:off x="2109354" y="1531940"/>
            <a:ext cx="8270875" cy="5189537"/>
            <a:chOff x="457200" y="1531938"/>
            <a:chExt cx="8270875" cy="5189537"/>
          </a:xfrm>
        </p:grpSpPr>
        <p:sp>
          <p:nvSpPr>
            <p:cNvPr id="6" name="Rectangle 3">
              <a:extLst>
                <a:ext uri="{FF2B5EF4-FFF2-40B4-BE49-F238E27FC236}">
                  <a16:creationId xmlns:a16="http://schemas.microsoft.com/office/drawing/2014/main" id="{64381C68-08E9-FDB3-A690-567DC214D953}"/>
                </a:ext>
              </a:extLst>
            </p:cNvPr>
            <p:cNvSpPr txBox="1">
              <a:spLocks noChangeArrowheads="1"/>
            </p:cNvSpPr>
            <p:nvPr/>
          </p:nvSpPr>
          <p:spPr bwMode="auto">
            <a:xfrm>
              <a:off x="457200" y="1531938"/>
              <a:ext cx="8231188" cy="518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lnSpc>
                  <a:spcPct val="90000"/>
                </a:lnSpc>
                <a:spcBef>
                  <a:spcPts val="750"/>
                </a:spcBef>
                <a:buFont typeface="Arial" panose="020B0604020202020204" pitchFamily="34" charset="0"/>
                <a:buChar char="•"/>
                <a:defRPr sz="2400">
                  <a:solidFill>
                    <a:schemeClr val="tx1"/>
                  </a:solidFill>
                  <a:latin typeface="Calibri" panose="020F0502020204030204" pitchFamily="34" charset="0"/>
                </a:defRPr>
              </a:lvl1pPr>
              <a:lvl2pPr marL="742950" indent="-285750" defTabSz="4572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defTabSz="4572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defTabSz="4572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defTabSz="4572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defTabSz="4572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defTabSz="4572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20000"/>
                </a:spcBef>
                <a:buFont typeface="Arial" panose="020B0604020202020204" pitchFamily="34" charset="0"/>
                <a:buNone/>
              </a:pPr>
              <a:r>
                <a:rPr lang="en-GB" altLang="en-PK" dirty="0">
                  <a:solidFill>
                    <a:srgbClr val="0070C0"/>
                  </a:solidFill>
                  <a:latin typeface="Consolas" panose="020B0609020204030204" pitchFamily="49" charset="0"/>
                </a:rPr>
                <a:t>char</a:t>
              </a:r>
              <a:r>
                <a:rPr lang="en-GB" altLang="en-PK" dirty="0">
                  <a:latin typeface="Consolas" panose="020B0609020204030204" pitchFamily="49" charset="0"/>
                </a:rPr>
                <a:t> *string = “hello”;</a:t>
              </a:r>
            </a:p>
            <a:p>
              <a:pPr eaLnBrk="1" hangingPunct="1">
                <a:lnSpc>
                  <a:spcPct val="100000"/>
                </a:lnSpc>
                <a:spcBef>
                  <a:spcPct val="20000"/>
                </a:spcBef>
                <a:buFont typeface="Arial" panose="020B0604020202020204" pitchFamily="34" charset="0"/>
                <a:buNone/>
              </a:pPr>
              <a:br>
                <a:rPr lang="en-GB" altLang="en-PK" dirty="0">
                  <a:latin typeface="Consolas" panose="020B0609020204030204" pitchFamily="49" charset="0"/>
                </a:rPr>
              </a:br>
              <a:r>
                <a:rPr lang="en-GB" altLang="en-PK" dirty="0">
                  <a:solidFill>
                    <a:srgbClr val="0070C0"/>
                  </a:solidFill>
                  <a:latin typeface="Consolas" panose="020B0609020204030204" pitchFamily="49" charset="0"/>
                </a:rPr>
                <a:t>int </a:t>
              </a:r>
              <a:r>
                <a:rPr lang="en-GB" altLang="en-PK" dirty="0" err="1">
                  <a:latin typeface="Consolas" panose="020B0609020204030204" pitchFamily="49" charset="0"/>
                </a:rPr>
                <a:t>iSize</a:t>
              </a:r>
              <a:r>
                <a:rPr lang="en-GB" altLang="en-PK" dirty="0">
                  <a:latin typeface="Consolas" panose="020B0609020204030204" pitchFamily="49" charset="0"/>
                </a:rPr>
                <a:t>=8;</a:t>
              </a:r>
            </a:p>
            <a:p>
              <a:pPr eaLnBrk="1" hangingPunct="1">
                <a:lnSpc>
                  <a:spcPct val="100000"/>
                </a:lnSpc>
                <a:spcBef>
                  <a:spcPct val="20000"/>
                </a:spcBef>
                <a:buFont typeface="Arial" panose="020B0604020202020204" pitchFamily="34" charset="0"/>
                <a:buNone/>
              </a:pPr>
              <a:r>
                <a:rPr lang="en-GB" altLang="en-PK" dirty="0">
                  <a:solidFill>
                    <a:srgbClr val="0070C0"/>
                  </a:solidFill>
                  <a:latin typeface="Consolas" panose="020B0609020204030204" pitchFamily="49" charset="0"/>
                </a:rPr>
                <a:t>float</a:t>
              </a:r>
              <a:r>
                <a:rPr lang="en-GB" altLang="en-PK" dirty="0">
                  <a:latin typeface="Consolas" panose="020B0609020204030204" pitchFamily="49" charset="0"/>
                </a:rPr>
                <a:t> b;</a:t>
              </a:r>
            </a:p>
            <a:p>
              <a:pPr eaLnBrk="1" hangingPunct="1">
                <a:lnSpc>
                  <a:spcPct val="100000"/>
                </a:lnSpc>
                <a:spcBef>
                  <a:spcPct val="20000"/>
                </a:spcBef>
                <a:buFont typeface="Arial" panose="020B0604020202020204" pitchFamily="34" charset="0"/>
                <a:buNone/>
              </a:pPr>
              <a:br>
                <a:rPr lang="en-GB" altLang="en-PK" dirty="0">
                  <a:latin typeface="Consolas" panose="020B0609020204030204" pitchFamily="49" charset="0"/>
                </a:rPr>
              </a:br>
              <a:r>
                <a:rPr lang="en-GB" altLang="en-PK" dirty="0">
                  <a:solidFill>
                    <a:srgbClr val="0070C0"/>
                  </a:solidFill>
                  <a:latin typeface="Consolas" panose="020B0609020204030204" pitchFamily="49" charset="0"/>
                </a:rPr>
                <a:t>char* </a:t>
              </a:r>
              <a:r>
                <a:rPr lang="en-GB" altLang="en-PK" dirty="0">
                  <a:latin typeface="Consolas" panose="020B0609020204030204" pitchFamily="49" charset="0"/>
                </a:rPr>
                <a:t>f(</a:t>
              </a:r>
              <a:r>
                <a:rPr lang="en-GB" altLang="en-PK" dirty="0">
                  <a:solidFill>
                    <a:srgbClr val="0070C0"/>
                  </a:solidFill>
                  <a:latin typeface="Consolas" panose="020B0609020204030204" pitchFamily="49" charset="0"/>
                </a:rPr>
                <a:t>int</a:t>
              </a:r>
              <a:r>
                <a:rPr lang="en-GB" altLang="en-PK" dirty="0">
                  <a:latin typeface="Consolas" panose="020B0609020204030204" pitchFamily="49" charset="0"/>
                </a:rPr>
                <a:t> x)</a:t>
              </a:r>
            </a:p>
            <a:p>
              <a:pPr eaLnBrk="1" hangingPunct="1">
                <a:lnSpc>
                  <a:spcPct val="100000"/>
                </a:lnSpc>
                <a:spcBef>
                  <a:spcPct val="20000"/>
                </a:spcBef>
                <a:buFont typeface="Arial" panose="020B0604020202020204" pitchFamily="34" charset="0"/>
                <a:buNone/>
              </a:pPr>
              <a:r>
                <a:rPr lang="en-GB" altLang="en-PK" dirty="0">
                  <a:latin typeface="Consolas" panose="020B0609020204030204" pitchFamily="49" charset="0"/>
                </a:rPr>
                <a:t>{</a:t>
              </a:r>
            </a:p>
            <a:p>
              <a:pPr eaLnBrk="1" hangingPunct="1">
                <a:lnSpc>
                  <a:spcPct val="100000"/>
                </a:lnSpc>
                <a:spcBef>
                  <a:spcPct val="20000"/>
                </a:spcBef>
                <a:buFont typeface="Arial" panose="020B0604020202020204" pitchFamily="34" charset="0"/>
                <a:buNone/>
              </a:pPr>
              <a:r>
                <a:rPr lang="en-GB" altLang="en-PK" dirty="0">
                  <a:latin typeface="Consolas" panose="020B0609020204030204" pitchFamily="49" charset="0"/>
                </a:rPr>
                <a:t>  </a:t>
              </a:r>
              <a:r>
                <a:rPr lang="en-GB" altLang="en-PK" dirty="0">
                  <a:solidFill>
                    <a:srgbClr val="0070C0"/>
                  </a:solidFill>
                  <a:latin typeface="Consolas" panose="020B0609020204030204" pitchFamily="49" charset="0"/>
                </a:rPr>
                <a:t>char</a:t>
              </a:r>
              <a:r>
                <a:rPr lang="en-GB" altLang="en-PK" dirty="0">
                  <a:latin typeface="Consolas" panose="020B0609020204030204" pitchFamily="49" charset="0"/>
                </a:rPr>
                <a:t> *p;</a:t>
              </a:r>
            </a:p>
            <a:p>
              <a:pPr eaLnBrk="1" hangingPunct="1">
                <a:lnSpc>
                  <a:spcPct val="100000"/>
                </a:lnSpc>
                <a:spcBef>
                  <a:spcPct val="20000"/>
                </a:spcBef>
                <a:buFont typeface="Arial" panose="020B0604020202020204" pitchFamily="34" charset="0"/>
                <a:buNone/>
              </a:pPr>
              <a:br>
                <a:rPr lang="en-GB" altLang="en-PK" dirty="0">
                  <a:latin typeface="Consolas" panose="020B0609020204030204" pitchFamily="49" charset="0"/>
                </a:rPr>
              </a:br>
              <a:r>
                <a:rPr lang="en-GB" altLang="en-PK" dirty="0">
                  <a:latin typeface="Consolas" panose="020B0609020204030204" pitchFamily="49" charset="0"/>
                </a:rPr>
                <a:t>  p = </a:t>
              </a:r>
              <a:r>
                <a:rPr lang="en-GB" altLang="en-PK" dirty="0">
                  <a:solidFill>
                    <a:srgbClr val="0070C0"/>
                  </a:solidFill>
                  <a:latin typeface="Consolas" panose="020B0609020204030204" pitchFamily="49" charset="0"/>
                </a:rPr>
                <a:t>new char</a:t>
              </a:r>
              <a:r>
                <a:rPr lang="en-GB" altLang="en-PK" dirty="0">
                  <a:latin typeface="Consolas" panose="020B0609020204030204" pitchFamily="49" charset="0"/>
                </a:rPr>
                <a:t>[</a:t>
              </a:r>
              <a:r>
                <a:rPr lang="en-GB" altLang="en-PK" dirty="0" err="1">
                  <a:latin typeface="Consolas" panose="020B0609020204030204" pitchFamily="49" charset="0"/>
                </a:rPr>
                <a:t>iSize</a:t>
              </a:r>
              <a:r>
                <a:rPr lang="en-GB" altLang="en-PK" dirty="0">
                  <a:latin typeface="Consolas" panose="020B0609020204030204" pitchFamily="49" charset="0"/>
                </a:rPr>
                <a:t>];</a:t>
              </a:r>
            </a:p>
            <a:p>
              <a:pPr eaLnBrk="1" hangingPunct="1">
                <a:lnSpc>
                  <a:spcPct val="100000"/>
                </a:lnSpc>
                <a:spcBef>
                  <a:spcPct val="20000"/>
                </a:spcBef>
                <a:buFont typeface="Arial" panose="020B0604020202020204" pitchFamily="34" charset="0"/>
                <a:buNone/>
              </a:pPr>
              <a:br>
                <a:rPr lang="en-GB" altLang="en-PK" dirty="0">
                  <a:latin typeface="Consolas" panose="020B0609020204030204" pitchFamily="49" charset="0"/>
                </a:rPr>
              </a:br>
              <a:r>
                <a:rPr lang="en-GB" altLang="en-PK" dirty="0">
                  <a:latin typeface="Consolas" panose="020B0609020204030204" pitchFamily="49" charset="0"/>
                </a:rPr>
                <a:t>  </a:t>
              </a:r>
              <a:r>
                <a:rPr lang="en-GB" altLang="en-PK" dirty="0">
                  <a:solidFill>
                    <a:srgbClr val="0070C0"/>
                  </a:solidFill>
                  <a:latin typeface="Consolas" panose="020B0609020204030204" pitchFamily="49" charset="0"/>
                </a:rPr>
                <a:t>return</a:t>
              </a:r>
              <a:r>
                <a:rPr lang="en-GB" altLang="en-PK" dirty="0">
                  <a:latin typeface="Consolas" panose="020B0609020204030204" pitchFamily="49" charset="0"/>
                </a:rPr>
                <a:t> p;</a:t>
              </a:r>
            </a:p>
            <a:p>
              <a:pPr eaLnBrk="1" hangingPunct="1">
                <a:lnSpc>
                  <a:spcPct val="100000"/>
                </a:lnSpc>
                <a:spcBef>
                  <a:spcPct val="20000"/>
                </a:spcBef>
                <a:buFont typeface="Arial" panose="020B0604020202020204" pitchFamily="34" charset="0"/>
                <a:buNone/>
              </a:pPr>
              <a:r>
                <a:rPr lang="en-GB" altLang="en-PK" dirty="0">
                  <a:latin typeface="Consolas" panose="020B0609020204030204" pitchFamily="49" charset="0"/>
                </a:rPr>
                <a:t>}</a:t>
              </a:r>
              <a:endParaRPr lang="en-GB" altLang="en-PK" baseline="-25000" dirty="0">
                <a:latin typeface="Consolas" panose="020B0609020204030204" pitchFamily="49" charset="0"/>
              </a:endParaRPr>
            </a:p>
          </p:txBody>
        </p:sp>
        <p:grpSp>
          <p:nvGrpSpPr>
            <p:cNvPr id="7" name="Group 24">
              <a:extLst>
                <a:ext uri="{FF2B5EF4-FFF2-40B4-BE49-F238E27FC236}">
                  <a16:creationId xmlns:a16="http://schemas.microsoft.com/office/drawing/2014/main" id="{CCBDBC0B-FA5F-FAB7-0285-1F3CCC27ABB6}"/>
                </a:ext>
              </a:extLst>
            </p:cNvPr>
            <p:cNvGrpSpPr>
              <a:grpSpLocks/>
            </p:cNvGrpSpPr>
            <p:nvPr/>
          </p:nvGrpSpPr>
          <p:grpSpPr bwMode="auto">
            <a:xfrm>
              <a:off x="2168602" y="2154237"/>
              <a:ext cx="4806873" cy="3635375"/>
              <a:chOff x="1693" y="1262"/>
              <a:chExt cx="2675" cy="2290"/>
            </a:xfrm>
          </p:grpSpPr>
          <p:sp>
            <p:nvSpPr>
              <p:cNvPr id="8" name="Line 19">
                <a:extLst>
                  <a:ext uri="{FF2B5EF4-FFF2-40B4-BE49-F238E27FC236}">
                    <a16:creationId xmlns:a16="http://schemas.microsoft.com/office/drawing/2014/main" id="{2B8CE2C9-7022-48F1-7B93-1DE1D5C2BC8F}"/>
                  </a:ext>
                </a:extLst>
              </p:cNvPr>
              <p:cNvSpPr>
                <a:spLocks noChangeShapeType="1"/>
              </p:cNvSpPr>
              <p:nvPr/>
            </p:nvSpPr>
            <p:spPr bwMode="auto">
              <a:xfrm>
                <a:off x="3030" y="1262"/>
                <a:ext cx="1338" cy="65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dirty="0"/>
              </a:p>
            </p:txBody>
          </p:sp>
          <p:sp>
            <p:nvSpPr>
              <p:cNvPr id="9" name="Line 21">
                <a:extLst>
                  <a:ext uri="{FF2B5EF4-FFF2-40B4-BE49-F238E27FC236}">
                    <a16:creationId xmlns:a16="http://schemas.microsoft.com/office/drawing/2014/main" id="{6CC37FD2-FDDA-5E13-EF99-F1E41D8CAEEC}"/>
                  </a:ext>
                </a:extLst>
              </p:cNvPr>
              <p:cNvSpPr>
                <a:spLocks noChangeShapeType="1"/>
              </p:cNvSpPr>
              <p:nvPr/>
            </p:nvSpPr>
            <p:spPr bwMode="auto">
              <a:xfrm>
                <a:off x="1693" y="2887"/>
                <a:ext cx="2675" cy="66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dirty="0"/>
              </a:p>
            </p:txBody>
          </p:sp>
          <p:sp>
            <p:nvSpPr>
              <p:cNvPr id="10" name="Line 22">
                <a:extLst>
                  <a:ext uri="{FF2B5EF4-FFF2-40B4-BE49-F238E27FC236}">
                    <a16:creationId xmlns:a16="http://schemas.microsoft.com/office/drawing/2014/main" id="{5F7F78BE-002F-D765-79B6-62C56BD76788}"/>
                  </a:ext>
                </a:extLst>
              </p:cNvPr>
              <p:cNvSpPr>
                <a:spLocks noChangeShapeType="1"/>
              </p:cNvSpPr>
              <p:nvPr/>
            </p:nvSpPr>
            <p:spPr bwMode="auto">
              <a:xfrm flipV="1">
                <a:off x="2013" y="2544"/>
                <a:ext cx="2355" cy="71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dirty="0"/>
              </a:p>
            </p:txBody>
          </p:sp>
          <p:sp>
            <p:nvSpPr>
              <p:cNvPr id="11" name="Line 23">
                <a:extLst>
                  <a:ext uri="{FF2B5EF4-FFF2-40B4-BE49-F238E27FC236}">
                    <a16:creationId xmlns:a16="http://schemas.microsoft.com/office/drawing/2014/main" id="{EE63E60E-CF3E-FD89-0A06-CE19988553D0}"/>
                  </a:ext>
                </a:extLst>
              </p:cNvPr>
              <p:cNvSpPr>
                <a:spLocks noChangeShapeType="1"/>
              </p:cNvSpPr>
              <p:nvPr/>
            </p:nvSpPr>
            <p:spPr bwMode="auto">
              <a:xfrm>
                <a:off x="2098" y="2316"/>
                <a:ext cx="2270" cy="11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12" name="Right Brace 11">
              <a:extLst>
                <a:ext uri="{FF2B5EF4-FFF2-40B4-BE49-F238E27FC236}">
                  <a16:creationId xmlns:a16="http://schemas.microsoft.com/office/drawing/2014/main" id="{D24A0B81-8E05-2FB2-8B30-9C1838B71207}"/>
                </a:ext>
              </a:extLst>
            </p:cNvPr>
            <p:cNvSpPr/>
            <p:nvPr/>
          </p:nvSpPr>
          <p:spPr>
            <a:xfrm>
              <a:off x="4265613" y="1600200"/>
              <a:ext cx="381000" cy="1074738"/>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13" name="Rectangle 4">
              <a:extLst>
                <a:ext uri="{FF2B5EF4-FFF2-40B4-BE49-F238E27FC236}">
                  <a16:creationId xmlns:a16="http://schemas.microsoft.com/office/drawing/2014/main" id="{761A9B19-1B28-BE4A-C166-C147E5D4E28B}"/>
                </a:ext>
              </a:extLst>
            </p:cNvPr>
            <p:cNvSpPr>
              <a:spLocks noChangeArrowheads="1"/>
            </p:cNvSpPr>
            <p:nvPr>
              <p:custDataLst>
                <p:tags r:id="rId1"/>
              </p:custDataLst>
            </p:nvPr>
          </p:nvSpPr>
          <p:spPr bwMode="auto">
            <a:xfrm>
              <a:off x="6975475" y="2360613"/>
              <a:ext cx="1752600" cy="36576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PK" altLang="en-PK" b="1">
                <a:solidFill>
                  <a:schemeClr val="accent2"/>
                </a:solidFill>
                <a:latin typeface="Courier New" panose="02070309020205020404" pitchFamily="49" charset="0"/>
              </a:endParaRPr>
            </a:p>
          </p:txBody>
        </p:sp>
        <p:sp>
          <p:nvSpPr>
            <p:cNvPr id="14" name="Text Box 5">
              <a:extLst>
                <a:ext uri="{FF2B5EF4-FFF2-40B4-BE49-F238E27FC236}">
                  <a16:creationId xmlns:a16="http://schemas.microsoft.com/office/drawing/2014/main" id="{E7A03389-A8A0-BB14-11F4-73C9ECE7A5F4}"/>
                </a:ext>
              </a:extLst>
            </p:cNvPr>
            <p:cNvSpPr txBox="1">
              <a:spLocks noChangeArrowheads="1"/>
            </p:cNvSpPr>
            <p:nvPr>
              <p:custDataLst>
                <p:tags r:id="rId2"/>
              </p:custDataLst>
            </p:nvPr>
          </p:nvSpPr>
          <p:spPr bwMode="auto">
            <a:xfrm>
              <a:off x="5289550" y="5773738"/>
              <a:ext cx="15621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latin typeface="Courier New" panose="02070309020205020404" pitchFamily="49" charset="0"/>
                </a:rPr>
                <a:t>0xffffffff</a:t>
              </a:r>
            </a:p>
          </p:txBody>
        </p:sp>
        <p:sp>
          <p:nvSpPr>
            <p:cNvPr id="15" name="Text Box 6">
              <a:extLst>
                <a:ext uri="{FF2B5EF4-FFF2-40B4-BE49-F238E27FC236}">
                  <a16:creationId xmlns:a16="http://schemas.microsoft.com/office/drawing/2014/main" id="{5BB357A9-658E-3C22-0E58-36F9F287D5DB}"/>
                </a:ext>
              </a:extLst>
            </p:cNvPr>
            <p:cNvSpPr txBox="1">
              <a:spLocks noChangeArrowheads="1"/>
            </p:cNvSpPr>
            <p:nvPr/>
          </p:nvSpPr>
          <p:spPr bwMode="auto">
            <a:xfrm>
              <a:off x="6661150" y="2305050"/>
              <a:ext cx="381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0</a:t>
              </a:r>
            </a:p>
          </p:txBody>
        </p:sp>
        <p:sp>
          <p:nvSpPr>
            <p:cNvPr id="16" name="Line 7">
              <a:extLst>
                <a:ext uri="{FF2B5EF4-FFF2-40B4-BE49-F238E27FC236}">
                  <a16:creationId xmlns:a16="http://schemas.microsoft.com/office/drawing/2014/main" id="{6906648E-E9A2-ACB8-113B-4F301570BD77}"/>
                </a:ext>
              </a:extLst>
            </p:cNvPr>
            <p:cNvSpPr>
              <a:spLocks noChangeShapeType="1"/>
            </p:cNvSpPr>
            <p:nvPr/>
          </p:nvSpPr>
          <p:spPr bwMode="auto">
            <a:xfrm>
              <a:off x="6965950" y="299085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7" name="Text Box 8">
              <a:extLst>
                <a:ext uri="{FF2B5EF4-FFF2-40B4-BE49-F238E27FC236}">
                  <a16:creationId xmlns:a16="http://schemas.microsoft.com/office/drawing/2014/main" id="{836288F0-0BC2-CA67-A756-EEE2A2D20FB7}"/>
                </a:ext>
              </a:extLst>
            </p:cNvPr>
            <p:cNvSpPr txBox="1">
              <a:spLocks noChangeArrowheads="1"/>
            </p:cNvSpPr>
            <p:nvPr/>
          </p:nvSpPr>
          <p:spPr bwMode="auto">
            <a:xfrm>
              <a:off x="7423150" y="2533650"/>
              <a:ext cx="12192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text</a:t>
              </a:r>
            </a:p>
          </p:txBody>
        </p:sp>
        <p:sp>
          <p:nvSpPr>
            <p:cNvPr id="18" name="Text Box 9">
              <a:extLst>
                <a:ext uri="{FF2B5EF4-FFF2-40B4-BE49-F238E27FC236}">
                  <a16:creationId xmlns:a16="http://schemas.microsoft.com/office/drawing/2014/main" id="{3F61765F-9FE2-B7E0-6252-9E6B4CAB6BA7}"/>
                </a:ext>
              </a:extLst>
            </p:cNvPr>
            <p:cNvSpPr txBox="1">
              <a:spLocks noChangeArrowheads="1"/>
            </p:cNvSpPr>
            <p:nvPr/>
          </p:nvSpPr>
          <p:spPr bwMode="auto">
            <a:xfrm>
              <a:off x="7423150" y="2990850"/>
              <a:ext cx="1143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data</a:t>
              </a:r>
            </a:p>
          </p:txBody>
        </p:sp>
        <p:sp>
          <p:nvSpPr>
            <p:cNvPr id="19" name="Line 10">
              <a:extLst>
                <a:ext uri="{FF2B5EF4-FFF2-40B4-BE49-F238E27FC236}">
                  <a16:creationId xmlns:a16="http://schemas.microsoft.com/office/drawing/2014/main" id="{3480AAD8-C58D-6AE3-55D3-BFB789508D89}"/>
                </a:ext>
              </a:extLst>
            </p:cNvPr>
            <p:cNvSpPr>
              <a:spLocks noChangeShapeType="1"/>
            </p:cNvSpPr>
            <p:nvPr/>
          </p:nvSpPr>
          <p:spPr bwMode="auto">
            <a:xfrm>
              <a:off x="6965950" y="344805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 name="Line 11">
              <a:extLst>
                <a:ext uri="{FF2B5EF4-FFF2-40B4-BE49-F238E27FC236}">
                  <a16:creationId xmlns:a16="http://schemas.microsoft.com/office/drawing/2014/main" id="{464A7651-6868-A887-1A05-7043EFED23DD}"/>
                </a:ext>
              </a:extLst>
            </p:cNvPr>
            <p:cNvSpPr>
              <a:spLocks noChangeShapeType="1"/>
            </p:cNvSpPr>
            <p:nvPr/>
          </p:nvSpPr>
          <p:spPr bwMode="auto">
            <a:xfrm>
              <a:off x="6965950" y="390525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1" name="Text Box 12">
              <a:extLst>
                <a:ext uri="{FF2B5EF4-FFF2-40B4-BE49-F238E27FC236}">
                  <a16:creationId xmlns:a16="http://schemas.microsoft.com/office/drawing/2014/main" id="{112D569D-07DB-9F58-76E8-D1C56880A47B}"/>
                </a:ext>
              </a:extLst>
            </p:cNvPr>
            <p:cNvSpPr txBox="1">
              <a:spLocks noChangeArrowheads="1"/>
            </p:cNvSpPr>
            <p:nvPr/>
          </p:nvSpPr>
          <p:spPr bwMode="auto">
            <a:xfrm>
              <a:off x="7499350" y="3448050"/>
              <a:ext cx="762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bss</a:t>
              </a:r>
            </a:p>
          </p:txBody>
        </p:sp>
        <p:sp>
          <p:nvSpPr>
            <p:cNvPr id="22" name="Line 14">
              <a:extLst>
                <a:ext uri="{FF2B5EF4-FFF2-40B4-BE49-F238E27FC236}">
                  <a16:creationId xmlns:a16="http://schemas.microsoft.com/office/drawing/2014/main" id="{4D67F30B-E3FE-16F3-7FEF-3967AF0EF7E4}"/>
                </a:ext>
              </a:extLst>
            </p:cNvPr>
            <p:cNvSpPr>
              <a:spLocks noChangeShapeType="1"/>
            </p:cNvSpPr>
            <p:nvPr/>
          </p:nvSpPr>
          <p:spPr bwMode="auto">
            <a:xfrm>
              <a:off x="6965950" y="451485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3" name="Text Box 15">
              <a:extLst>
                <a:ext uri="{FF2B5EF4-FFF2-40B4-BE49-F238E27FC236}">
                  <a16:creationId xmlns:a16="http://schemas.microsoft.com/office/drawing/2014/main" id="{AAA62EDD-D36B-A3EB-083D-C41B11FC1F74}"/>
                </a:ext>
              </a:extLst>
            </p:cNvPr>
            <p:cNvSpPr txBox="1">
              <a:spLocks noChangeArrowheads="1"/>
            </p:cNvSpPr>
            <p:nvPr/>
          </p:nvSpPr>
          <p:spPr bwMode="auto">
            <a:xfrm>
              <a:off x="7423150" y="4057650"/>
              <a:ext cx="1143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heap</a:t>
              </a:r>
            </a:p>
          </p:txBody>
        </p:sp>
        <p:sp>
          <p:nvSpPr>
            <p:cNvPr id="24" name="Line 16">
              <a:extLst>
                <a:ext uri="{FF2B5EF4-FFF2-40B4-BE49-F238E27FC236}">
                  <a16:creationId xmlns:a16="http://schemas.microsoft.com/office/drawing/2014/main" id="{8C95779B-4A83-8391-B741-8B72632AEE30}"/>
                </a:ext>
              </a:extLst>
            </p:cNvPr>
            <p:cNvSpPr>
              <a:spLocks noChangeShapeType="1"/>
            </p:cNvSpPr>
            <p:nvPr/>
          </p:nvSpPr>
          <p:spPr bwMode="auto">
            <a:xfrm>
              <a:off x="7804150" y="4514850"/>
              <a:ext cx="0" cy="381000"/>
            </a:xfrm>
            <a:prstGeom prst="line">
              <a:avLst/>
            </a:prstGeom>
            <a:noFill/>
            <a:ln w="15875">
              <a:solidFill>
                <a:srgbClr val="2C14D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5" name="Text Box 16">
              <a:extLst>
                <a:ext uri="{FF2B5EF4-FFF2-40B4-BE49-F238E27FC236}">
                  <a16:creationId xmlns:a16="http://schemas.microsoft.com/office/drawing/2014/main" id="{1354AAEB-F37B-F631-DEC9-2186928F9153}"/>
                </a:ext>
              </a:extLst>
            </p:cNvPr>
            <p:cNvSpPr txBox="1">
              <a:spLocks noChangeArrowheads="1"/>
            </p:cNvSpPr>
            <p:nvPr/>
          </p:nvSpPr>
          <p:spPr bwMode="auto">
            <a:xfrm>
              <a:off x="7423150" y="5534025"/>
              <a:ext cx="1143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stack</a:t>
              </a:r>
            </a:p>
          </p:txBody>
        </p:sp>
        <p:sp>
          <p:nvSpPr>
            <p:cNvPr id="26" name="Line 17">
              <a:extLst>
                <a:ext uri="{FF2B5EF4-FFF2-40B4-BE49-F238E27FC236}">
                  <a16:creationId xmlns:a16="http://schemas.microsoft.com/office/drawing/2014/main" id="{C08642C0-B317-BBAB-CD8C-293C8C577D98}"/>
                </a:ext>
              </a:extLst>
            </p:cNvPr>
            <p:cNvSpPr>
              <a:spLocks noChangeShapeType="1"/>
            </p:cNvSpPr>
            <p:nvPr/>
          </p:nvSpPr>
          <p:spPr bwMode="auto">
            <a:xfrm>
              <a:off x="6975475" y="5484813"/>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7" name="Line 18">
              <a:extLst>
                <a:ext uri="{FF2B5EF4-FFF2-40B4-BE49-F238E27FC236}">
                  <a16:creationId xmlns:a16="http://schemas.microsoft.com/office/drawing/2014/main" id="{AC34FCFE-83B3-063F-008C-9E373B9021F0}"/>
                </a:ext>
              </a:extLst>
            </p:cNvPr>
            <p:cNvSpPr>
              <a:spLocks noChangeShapeType="1"/>
            </p:cNvSpPr>
            <p:nvPr/>
          </p:nvSpPr>
          <p:spPr bwMode="auto">
            <a:xfrm flipV="1">
              <a:off x="7804150" y="5124450"/>
              <a:ext cx="0" cy="360363"/>
            </a:xfrm>
            <a:prstGeom prst="line">
              <a:avLst/>
            </a:prstGeom>
            <a:noFill/>
            <a:ln w="19050">
              <a:solidFill>
                <a:srgbClr val="2C14D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8" name="Line 19">
              <a:extLst>
                <a:ext uri="{FF2B5EF4-FFF2-40B4-BE49-F238E27FC236}">
                  <a16:creationId xmlns:a16="http://schemas.microsoft.com/office/drawing/2014/main" id="{36396D14-FFD9-429B-F8AD-2544468483B7}"/>
                </a:ext>
              </a:extLst>
            </p:cNvPr>
            <p:cNvSpPr>
              <a:spLocks noChangeShapeType="1"/>
            </p:cNvSpPr>
            <p:nvPr/>
          </p:nvSpPr>
          <p:spPr bwMode="auto">
            <a:xfrm>
              <a:off x="1905000" y="2990850"/>
              <a:ext cx="5040313" cy="72548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Tree>
    <p:extLst>
      <p:ext uri="{BB962C8B-B14F-4D97-AF65-F5344CB8AC3E}">
        <p14:creationId xmlns:p14="http://schemas.microsoft.com/office/powerpoint/2010/main" val="220045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5E2B-F4CE-F8A5-8EC0-CE49951042F4}"/>
              </a:ext>
            </a:extLst>
          </p:cNvPr>
          <p:cNvSpPr>
            <a:spLocks noGrp="1"/>
          </p:cNvSpPr>
          <p:nvPr>
            <p:ph type="title"/>
          </p:nvPr>
        </p:nvSpPr>
        <p:spPr/>
        <p:txBody>
          <a:bodyPr/>
          <a:lstStyle/>
          <a:p>
            <a:r>
              <a:rPr lang="en-US" altLang="zh-CN" dirty="0"/>
              <a:t>Example</a:t>
            </a:r>
            <a:endParaRPr lang="en-PK" dirty="0"/>
          </a:p>
        </p:txBody>
      </p:sp>
      <p:sp>
        <p:nvSpPr>
          <p:cNvPr id="4" name="Footer Placeholder 3">
            <a:extLst>
              <a:ext uri="{FF2B5EF4-FFF2-40B4-BE49-F238E27FC236}">
                <a16:creationId xmlns:a16="http://schemas.microsoft.com/office/drawing/2014/main" id="{21518CBD-2609-25D6-C812-6C37EA84FC40}"/>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63EC43C7-1352-CDEA-FEE0-4858AFA0725A}"/>
              </a:ext>
            </a:extLst>
          </p:cNvPr>
          <p:cNvSpPr>
            <a:spLocks noGrp="1"/>
          </p:cNvSpPr>
          <p:nvPr>
            <p:ph type="sldNum" sz="quarter" idx="12"/>
          </p:nvPr>
        </p:nvSpPr>
        <p:spPr/>
        <p:txBody>
          <a:bodyPr/>
          <a:lstStyle/>
          <a:p>
            <a:fld id="{51845F5A-061D-4825-9AE9-D7794091C6CF}" type="slidenum">
              <a:rPr lang="en-US" smtClean="0"/>
              <a:t>55</a:t>
            </a:fld>
            <a:endParaRPr lang="en-US" dirty="0"/>
          </a:p>
        </p:txBody>
      </p:sp>
      <p:grpSp>
        <p:nvGrpSpPr>
          <p:cNvPr id="24" name="Group 23">
            <a:extLst>
              <a:ext uri="{FF2B5EF4-FFF2-40B4-BE49-F238E27FC236}">
                <a16:creationId xmlns:a16="http://schemas.microsoft.com/office/drawing/2014/main" id="{7E2D3BBA-C8D3-30A9-664C-CDE9AB6BCA3F}"/>
              </a:ext>
            </a:extLst>
          </p:cNvPr>
          <p:cNvGrpSpPr/>
          <p:nvPr/>
        </p:nvGrpSpPr>
        <p:grpSpPr>
          <a:xfrm>
            <a:off x="2109354" y="1387188"/>
            <a:ext cx="8270875" cy="5189538"/>
            <a:chOff x="457200" y="1571625"/>
            <a:chExt cx="8270875" cy="5189538"/>
          </a:xfrm>
        </p:grpSpPr>
        <p:sp>
          <p:nvSpPr>
            <p:cNvPr id="6" name="Rectangle 3">
              <a:extLst>
                <a:ext uri="{FF2B5EF4-FFF2-40B4-BE49-F238E27FC236}">
                  <a16:creationId xmlns:a16="http://schemas.microsoft.com/office/drawing/2014/main" id="{AF33CE75-BA6B-B5B3-8B1E-168AF427F3E6}"/>
                </a:ext>
              </a:extLst>
            </p:cNvPr>
            <p:cNvSpPr txBox="1">
              <a:spLocks noChangeArrowheads="1"/>
            </p:cNvSpPr>
            <p:nvPr/>
          </p:nvSpPr>
          <p:spPr bwMode="auto">
            <a:xfrm>
              <a:off x="457200" y="1571625"/>
              <a:ext cx="8231188" cy="518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lnSpc>
                  <a:spcPct val="90000"/>
                </a:lnSpc>
                <a:spcBef>
                  <a:spcPts val="750"/>
                </a:spcBef>
                <a:buFont typeface="Arial" panose="020B0604020202020204" pitchFamily="34" charset="0"/>
                <a:buChar char="•"/>
                <a:defRPr sz="2400">
                  <a:solidFill>
                    <a:schemeClr val="tx1"/>
                  </a:solidFill>
                  <a:latin typeface="Calibri" panose="020F0502020204030204" pitchFamily="34" charset="0"/>
                </a:defRPr>
              </a:lvl1pPr>
              <a:lvl2pPr marL="742950" indent="-285750" defTabSz="4572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defTabSz="4572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defTabSz="4572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defTabSz="4572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defTabSz="4572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defTabSz="4572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20000"/>
                </a:spcBef>
                <a:buFont typeface="Arial" panose="020B0604020202020204" pitchFamily="34" charset="0"/>
                <a:buNone/>
              </a:pPr>
              <a:r>
                <a:rPr lang="en-GB" altLang="en-PK" dirty="0">
                  <a:solidFill>
                    <a:srgbClr val="0070C0"/>
                  </a:solidFill>
                  <a:latin typeface="Consolas" panose="020B0609020204030204" pitchFamily="49" charset="0"/>
                </a:rPr>
                <a:t>char</a:t>
              </a:r>
              <a:r>
                <a:rPr lang="en-GB" altLang="en-PK" dirty="0">
                  <a:latin typeface="Consolas" panose="020B0609020204030204" pitchFamily="49" charset="0"/>
                </a:rPr>
                <a:t> *string = “hello”;</a:t>
              </a:r>
            </a:p>
            <a:p>
              <a:pPr eaLnBrk="1" hangingPunct="1">
                <a:lnSpc>
                  <a:spcPct val="100000"/>
                </a:lnSpc>
                <a:spcBef>
                  <a:spcPct val="20000"/>
                </a:spcBef>
                <a:buFont typeface="Arial" panose="020B0604020202020204" pitchFamily="34" charset="0"/>
                <a:buNone/>
              </a:pPr>
              <a:br>
                <a:rPr lang="en-GB" altLang="en-PK" dirty="0">
                  <a:latin typeface="Consolas" panose="020B0609020204030204" pitchFamily="49" charset="0"/>
                </a:rPr>
              </a:br>
              <a:r>
                <a:rPr lang="en-GB" altLang="en-PK" dirty="0">
                  <a:solidFill>
                    <a:srgbClr val="0070C0"/>
                  </a:solidFill>
                  <a:latin typeface="Consolas" panose="020B0609020204030204" pitchFamily="49" charset="0"/>
                </a:rPr>
                <a:t>int </a:t>
              </a:r>
              <a:r>
                <a:rPr lang="en-GB" altLang="en-PK" dirty="0" err="1">
                  <a:latin typeface="Consolas" panose="020B0609020204030204" pitchFamily="49" charset="0"/>
                </a:rPr>
                <a:t>iSize</a:t>
              </a:r>
              <a:r>
                <a:rPr lang="en-GB" altLang="en-PK" dirty="0">
                  <a:latin typeface="Consolas" panose="020B0609020204030204" pitchFamily="49" charset="0"/>
                </a:rPr>
                <a:t>=8;</a:t>
              </a:r>
            </a:p>
            <a:p>
              <a:pPr eaLnBrk="1" hangingPunct="1">
                <a:lnSpc>
                  <a:spcPct val="100000"/>
                </a:lnSpc>
                <a:spcBef>
                  <a:spcPct val="20000"/>
                </a:spcBef>
                <a:buFont typeface="Arial" panose="020B0604020202020204" pitchFamily="34" charset="0"/>
                <a:buNone/>
              </a:pPr>
              <a:r>
                <a:rPr lang="en-GB" altLang="en-PK" dirty="0">
                  <a:solidFill>
                    <a:srgbClr val="0070C0"/>
                  </a:solidFill>
                  <a:latin typeface="Consolas" panose="020B0609020204030204" pitchFamily="49" charset="0"/>
                </a:rPr>
                <a:t>float</a:t>
              </a:r>
              <a:r>
                <a:rPr lang="en-GB" altLang="en-PK" dirty="0">
                  <a:latin typeface="Consolas" panose="020B0609020204030204" pitchFamily="49" charset="0"/>
                </a:rPr>
                <a:t> b;</a:t>
              </a:r>
            </a:p>
            <a:p>
              <a:pPr eaLnBrk="1" hangingPunct="1">
                <a:lnSpc>
                  <a:spcPct val="100000"/>
                </a:lnSpc>
                <a:spcBef>
                  <a:spcPct val="20000"/>
                </a:spcBef>
                <a:buFont typeface="Arial" panose="020B0604020202020204" pitchFamily="34" charset="0"/>
                <a:buNone/>
              </a:pPr>
              <a:br>
                <a:rPr lang="en-GB" altLang="en-PK" dirty="0">
                  <a:latin typeface="Consolas" panose="020B0609020204030204" pitchFamily="49" charset="0"/>
                </a:rPr>
              </a:br>
              <a:r>
                <a:rPr lang="en-GB" altLang="en-PK" dirty="0">
                  <a:solidFill>
                    <a:srgbClr val="0070C0"/>
                  </a:solidFill>
                  <a:latin typeface="Consolas" panose="020B0609020204030204" pitchFamily="49" charset="0"/>
                </a:rPr>
                <a:t>char* </a:t>
              </a:r>
              <a:r>
                <a:rPr lang="en-GB" altLang="en-PK" dirty="0">
                  <a:latin typeface="Consolas" panose="020B0609020204030204" pitchFamily="49" charset="0"/>
                </a:rPr>
                <a:t>f(</a:t>
              </a:r>
              <a:r>
                <a:rPr lang="en-GB" altLang="en-PK" dirty="0">
                  <a:solidFill>
                    <a:srgbClr val="0070C0"/>
                  </a:solidFill>
                  <a:latin typeface="Consolas" panose="020B0609020204030204" pitchFamily="49" charset="0"/>
                </a:rPr>
                <a:t>int</a:t>
              </a:r>
              <a:r>
                <a:rPr lang="en-GB" altLang="en-PK" dirty="0">
                  <a:latin typeface="Consolas" panose="020B0609020204030204" pitchFamily="49" charset="0"/>
                </a:rPr>
                <a:t> x)</a:t>
              </a:r>
            </a:p>
            <a:p>
              <a:pPr eaLnBrk="1" hangingPunct="1">
                <a:lnSpc>
                  <a:spcPct val="100000"/>
                </a:lnSpc>
                <a:spcBef>
                  <a:spcPct val="20000"/>
                </a:spcBef>
                <a:buFont typeface="Arial" panose="020B0604020202020204" pitchFamily="34" charset="0"/>
                <a:buNone/>
              </a:pPr>
              <a:r>
                <a:rPr lang="en-GB" altLang="en-PK" dirty="0">
                  <a:latin typeface="Consolas" panose="020B0609020204030204" pitchFamily="49" charset="0"/>
                </a:rPr>
                <a:t>{</a:t>
              </a:r>
            </a:p>
            <a:p>
              <a:pPr eaLnBrk="1" hangingPunct="1">
                <a:lnSpc>
                  <a:spcPct val="100000"/>
                </a:lnSpc>
                <a:spcBef>
                  <a:spcPct val="20000"/>
                </a:spcBef>
                <a:buFont typeface="Arial" panose="020B0604020202020204" pitchFamily="34" charset="0"/>
                <a:buNone/>
              </a:pPr>
              <a:r>
                <a:rPr lang="en-GB" altLang="en-PK" dirty="0">
                  <a:latin typeface="Consolas" panose="020B0609020204030204" pitchFamily="49" charset="0"/>
                </a:rPr>
                <a:t>  </a:t>
              </a:r>
              <a:r>
                <a:rPr lang="en-GB" altLang="en-PK" dirty="0">
                  <a:solidFill>
                    <a:srgbClr val="0070C0"/>
                  </a:solidFill>
                  <a:latin typeface="Consolas" panose="020B0609020204030204" pitchFamily="49" charset="0"/>
                </a:rPr>
                <a:t>char</a:t>
              </a:r>
              <a:r>
                <a:rPr lang="en-GB" altLang="en-PK" dirty="0">
                  <a:latin typeface="Consolas" panose="020B0609020204030204" pitchFamily="49" charset="0"/>
                </a:rPr>
                <a:t> *p;</a:t>
              </a:r>
            </a:p>
            <a:p>
              <a:pPr eaLnBrk="1" hangingPunct="1">
                <a:lnSpc>
                  <a:spcPct val="100000"/>
                </a:lnSpc>
                <a:spcBef>
                  <a:spcPct val="20000"/>
                </a:spcBef>
                <a:buFont typeface="Arial" panose="020B0604020202020204" pitchFamily="34" charset="0"/>
                <a:buNone/>
              </a:pPr>
              <a:br>
                <a:rPr lang="en-GB" altLang="en-PK" dirty="0">
                  <a:latin typeface="Consolas" panose="020B0609020204030204" pitchFamily="49" charset="0"/>
                </a:rPr>
              </a:br>
              <a:r>
                <a:rPr lang="en-GB" altLang="en-PK" dirty="0">
                  <a:latin typeface="Consolas" panose="020B0609020204030204" pitchFamily="49" charset="0"/>
                </a:rPr>
                <a:t>  p = </a:t>
              </a:r>
              <a:r>
                <a:rPr lang="en-GB" altLang="en-PK" dirty="0">
                  <a:solidFill>
                    <a:srgbClr val="0070C0"/>
                  </a:solidFill>
                  <a:latin typeface="Consolas" panose="020B0609020204030204" pitchFamily="49" charset="0"/>
                </a:rPr>
                <a:t>new char</a:t>
              </a:r>
              <a:r>
                <a:rPr lang="en-GB" altLang="en-PK" dirty="0">
                  <a:latin typeface="Consolas" panose="020B0609020204030204" pitchFamily="49" charset="0"/>
                </a:rPr>
                <a:t>[</a:t>
              </a:r>
              <a:r>
                <a:rPr lang="en-GB" altLang="en-PK" dirty="0" err="1">
                  <a:latin typeface="Consolas" panose="020B0609020204030204" pitchFamily="49" charset="0"/>
                </a:rPr>
                <a:t>iSize</a:t>
              </a:r>
              <a:r>
                <a:rPr lang="en-GB" altLang="en-PK" dirty="0">
                  <a:latin typeface="Consolas" panose="020B0609020204030204" pitchFamily="49" charset="0"/>
                </a:rPr>
                <a:t>];</a:t>
              </a:r>
            </a:p>
            <a:p>
              <a:pPr eaLnBrk="1" hangingPunct="1">
                <a:lnSpc>
                  <a:spcPct val="100000"/>
                </a:lnSpc>
                <a:spcBef>
                  <a:spcPct val="20000"/>
                </a:spcBef>
                <a:buFont typeface="Arial" panose="020B0604020202020204" pitchFamily="34" charset="0"/>
                <a:buNone/>
              </a:pPr>
              <a:br>
                <a:rPr lang="en-GB" altLang="en-PK" dirty="0">
                  <a:latin typeface="Consolas" panose="020B0609020204030204" pitchFamily="49" charset="0"/>
                </a:rPr>
              </a:br>
              <a:r>
                <a:rPr lang="en-GB" altLang="en-PK" dirty="0">
                  <a:latin typeface="Consolas" panose="020B0609020204030204" pitchFamily="49" charset="0"/>
                </a:rPr>
                <a:t>  </a:t>
              </a:r>
              <a:r>
                <a:rPr lang="en-GB" altLang="en-PK" dirty="0">
                  <a:solidFill>
                    <a:srgbClr val="0070C0"/>
                  </a:solidFill>
                  <a:latin typeface="Consolas" panose="020B0609020204030204" pitchFamily="49" charset="0"/>
                </a:rPr>
                <a:t>return</a:t>
              </a:r>
              <a:r>
                <a:rPr lang="en-GB" altLang="en-PK" dirty="0">
                  <a:latin typeface="Consolas" panose="020B0609020204030204" pitchFamily="49" charset="0"/>
                </a:rPr>
                <a:t> p;</a:t>
              </a:r>
            </a:p>
            <a:p>
              <a:pPr eaLnBrk="1" hangingPunct="1">
                <a:lnSpc>
                  <a:spcPct val="100000"/>
                </a:lnSpc>
                <a:spcBef>
                  <a:spcPct val="20000"/>
                </a:spcBef>
                <a:buFont typeface="Arial" panose="020B0604020202020204" pitchFamily="34" charset="0"/>
                <a:buNone/>
              </a:pPr>
              <a:r>
                <a:rPr lang="en-GB" altLang="en-PK" dirty="0">
                  <a:latin typeface="Consolas" panose="020B0609020204030204" pitchFamily="49" charset="0"/>
                </a:rPr>
                <a:t>}</a:t>
              </a:r>
              <a:endParaRPr lang="en-GB" altLang="en-PK" baseline="-25000" dirty="0">
                <a:latin typeface="Consolas" panose="020B0609020204030204" pitchFamily="49" charset="0"/>
              </a:endParaRPr>
            </a:p>
          </p:txBody>
        </p:sp>
        <p:sp>
          <p:nvSpPr>
            <p:cNvPr id="7" name="Rectangle 4">
              <a:extLst>
                <a:ext uri="{FF2B5EF4-FFF2-40B4-BE49-F238E27FC236}">
                  <a16:creationId xmlns:a16="http://schemas.microsoft.com/office/drawing/2014/main" id="{89A7CD57-9E13-1EFA-1E40-D68090743372}"/>
                </a:ext>
              </a:extLst>
            </p:cNvPr>
            <p:cNvSpPr>
              <a:spLocks noChangeArrowheads="1"/>
            </p:cNvSpPr>
            <p:nvPr>
              <p:custDataLst>
                <p:tags r:id="rId1"/>
              </p:custDataLst>
            </p:nvPr>
          </p:nvSpPr>
          <p:spPr bwMode="auto">
            <a:xfrm>
              <a:off x="6975475" y="2360613"/>
              <a:ext cx="1752600" cy="36576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PK" altLang="en-PK" b="1">
                <a:solidFill>
                  <a:schemeClr val="accent2"/>
                </a:solidFill>
                <a:latin typeface="Courier New" panose="02070309020205020404" pitchFamily="49" charset="0"/>
              </a:endParaRPr>
            </a:p>
          </p:txBody>
        </p:sp>
        <p:sp>
          <p:nvSpPr>
            <p:cNvPr id="8" name="Text Box 5">
              <a:extLst>
                <a:ext uri="{FF2B5EF4-FFF2-40B4-BE49-F238E27FC236}">
                  <a16:creationId xmlns:a16="http://schemas.microsoft.com/office/drawing/2014/main" id="{F2908104-C274-ABAC-B038-7DB88624A8EA}"/>
                </a:ext>
              </a:extLst>
            </p:cNvPr>
            <p:cNvSpPr txBox="1">
              <a:spLocks noChangeArrowheads="1"/>
            </p:cNvSpPr>
            <p:nvPr>
              <p:custDataLst>
                <p:tags r:id="rId2"/>
              </p:custDataLst>
            </p:nvPr>
          </p:nvSpPr>
          <p:spPr bwMode="auto">
            <a:xfrm>
              <a:off x="5289550" y="5773738"/>
              <a:ext cx="15621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b="1">
                  <a:solidFill>
                    <a:srgbClr val="FF0000"/>
                  </a:solidFill>
                  <a:latin typeface="Courier New" panose="02070309020205020404" pitchFamily="49" charset="0"/>
                </a:rPr>
                <a:t>0xffffffff</a:t>
              </a:r>
            </a:p>
          </p:txBody>
        </p:sp>
        <p:sp>
          <p:nvSpPr>
            <p:cNvPr id="9" name="Text Box 6">
              <a:extLst>
                <a:ext uri="{FF2B5EF4-FFF2-40B4-BE49-F238E27FC236}">
                  <a16:creationId xmlns:a16="http://schemas.microsoft.com/office/drawing/2014/main" id="{96A3AE54-B9F3-FB2B-5B65-EA62A21B034B}"/>
                </a:ext>
              </a:extLst>
            </p:cNvPr>
            <p:cNvSpPr txBox="1">
              <a:spLocks noChangeArrowheads="1"/>
            </p:cNvSpPr>
            <p:nvPr/>
          </p:nvSpPr>
          <p:spPr bwMode="auto">
            <a:xfrm>
              <a:off x="6661150" y="2305050"/>
              <a:ext cx="381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0</a:t>
              </a:r>
            </a:p>
          </p:txBody>
        </p:sp>
        <p:sp>
          <p:nvSpPr>
            <p:cNvPr id="10" name="Line 7">
              <a:extLst>
                <a:ext uri="{FF2B5EF4-FFF2-40B4-BE49-F238E27FC236}">
                  <a16:creationId xmlns:a16="http://schemas.microsoft.com/office/drawing/2014/main" id="{278A689E-F835-1575-FAE0-9735CB328959}"/>
                </a:ext>
              </a:extLst>
            </p:cNvPr>
            <p:cNvSpPr>
              <a:spLocks noChangeShapeType="1"/>
            </p:cNvSpPr>
            <p:nvPr/>
          </p:nvSpPr>
          <p:spPr bwMode="auto">
            <a:xfrm>
              <a:off x="6965950" y="299085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1" name="Text Box 8">
              <a:extLst>
                <a:ext uri="{FF2B5EF4-FFF2-40B4-BE49-F238E27FC236}">
                  <a16:creationId xmlns:a16="http://schemas.microsoft.com/office/drawing/2014/main" id="{05C5A4FB-8927-7A4A-CAFD-7E768736CC51}"/>
                </a:ext>
              </a:extLst>
            </p:cNvPr>
            <p:cNvSpPr txBox="1">
              <a:spLocks noChangeArrowheads="1"/>
            </p:cNvSpPr>
            <p:nvPr/>
          </p:nvSpPr>
          <p:spPr bwMode="auto">
            <a:xfrm>
              <a:off x="7423150" y="2533650"/>
              <a:ext cx="12192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text</a:t>
              </a:r>
            </a:p>
          </p:txBody>
        </p:sp>
        <p:sp>
          <p:nvSpPr>
            <p:cNvPr id="12" name="Text Box 9">
              <a:extLst>
                <a:ext uri="{FF2B5EF4-FFF2-40B4-BE49-F238E27FC236}">
                  <a16:creationId xmlns:a16="http://schemas.microsoft.com/office/drawing/2014/main" id="{AC15E0C0-D38A-D9DC-0B6B-3E607CCDCF4A}"/>
                </a:ext>
              </a:extLst>
            </p:cNvPr>
            <p:cNvSpPr txBox="1">
              <a:spLocks noChangeArrowheads="1"/>
            </p:cNvSpPr>
            <p:nvPr/>
          </p:nvSpPr>
          <p:spPr bwMode="auto">
            <a:xfrm>
              <a:off x="7423150" y="2990850"/>
              <a:ext cx="1143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data</a:t>
              </a:r>
            </a:p>
          </p:txBody>
        </p:sp>
        <p:sp>
          <p:nvSpPr>
            <p:cNvPr id="13" name="Line 10">
              <a:extLst>
                <a:ext uri="{FF2B5EF4-FFF2-40B4-BE49-F238E27FC236}">
                  <a16:creationId xmlns:a16="http://schemas.microsoft.com/office/drawing/2014/main" id="{109CE409-B3B9-7C9B-72A3-D04289D23536}"/>
                </a:ext>
              </a:extLst>
            </p:cNvPr>
            <p:cNvSpPr>
              <a:spLocks noChangeShapeType="1"/>
            </p:cNvSpPr>
            <p:nvPr/>
          </p:nvSpPr>
          <p:spPr bwMode="auto">
            <a:xfrm>
              <a:off x="6965950" y="344805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4" name="Line 11">
              <a:extLst>
                <a:ext uri="{FF2B5EF4-FFF2-40B4-BE49-F238E27FC236}">
                  <a16:creationId xmlns:a16="http://schemas.microsoft.com/office/drawing/2014/main" id="{4E50B3B4-2FFA-B567-BE58-A5636A6696F1}"/>
                </a:ext>
              </a:extLst>
            </p:cNvPr>
            <p:cNvSpPr>
              <a:spLocks noChangeShapeType="1"/>
            </p:cNvSpPr>
            <p:nvPr/>
          </p:nvSpPr>
          <p:spPr bwMode="auto">
            <a:xfrm>
              <a:off x="6965950" y="390525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5" name="Text Box 12">
              <a:extLst>
                <a:ext uri="{FF2B5EF4-FFF2-40B4-BE49-F238E27FC236}">
                  <a16:creationId xmlns:a16="http://schemas.microsoft.com/office/drawing/2014/main" id="{198D01A9-AEAF-0368-DE7F-2516279509D4}"/>
                </a:ext>
              </a:extLst>
            </p:cNvPr>
            <p:cNvSpPr txBox="1">
              <a:spLocks noChangeArrowheads="1"/>
            </p:cNvSpPr>
            <p:nvPr/>
          </p:nvSpPr>
          <p:spPr bwMode="auto">
            <a:xfrm>
              <a:off x="7499350" y="3448050"/>
              <a:ext cx="762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bss</a:t>
              </a:r>
            </a:p>
          </p:txBody>
        </p:sp>
        <p:sp>
          <p:nvSpPr>
            <p:cNvPr id="16" name="Line 14">
              <a:extLst>
                <a:ext uri="{FF2B5EF4-FFF2-40B4-BE49-F238E27FC236}">
                  <a16:creationId xmlns:a16="http://schemas.microsoft.com/office/drawing/2014/main" id="{29DA3766-D239-4CE7-A9C4-90E349F76E8D}"/>
                </a:ext>
              </a:extLst>
            </p:cNvPr>
            <p:cNvSpPr>
              <a:spLocks noChangeShapeType="1"/>
            </p:cNvSpPr>
            <p:nvPr/>
          </p:nvSpPr>
          <p:spPr bwMode="auto">
            <a:xfrm>
              <a:off x="6965950" y="451485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7" name="Text Box 15">
              <a:extLst>
                <a:ext uri="{FF2B5EF4-FFF2-40B4-BE49-F238E27FC236}">
                  <a16:creationId xmlns:a16="http://schemas.microsoft.com/office/drawing/2014/main" id="{EDE445E9-D593-B18B-6DFB-1BF3EFD3749A}"/>
                </a:ext>
              </a:extLst>
            </p:cNvPr>
            <p:cNvSpPr txBox="1">
              <a:spLocks noChangeArrowheads="1"/>
            </p:cNvSpPr>
            <p:nvPr/>
          </p:nvSpPr>
          <p:spPr bwMode="auto">
            <a:xfrm>
              <a:off x="7423150" y="4057650"/>
              <a:ext cx="1143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heap</a:t>
              </a:r>
            </a:p>
          </p:txBody>
        </p:sp>
        <p:sp>
          <p:nvSpPr>
            <p:cNvPr id="18" name="Line 16">
              <a:extLst>
                <a:ext uri="{FF2B5EF4-FFF2-40B4-BE49-F238E27FC236}">
                  <a16:creationId xmlns:a16="http://schemas.microsoft.com/office/drawing/2014/main" id="{27922A3C-3232-99F8-E837-B605CFB5C2D9}"/>
                </a:ext>
              </a:extLst>
            </p:cNvPr>
            <p:cNvSpPr>
              <a:spLocks noChangeShapeType="1"/>
            </p:cNvSpPr>
            <p:nvPr/>
          </p:nvSpPr>
          <p:spPr bwMode="auto">
            <a:xfrm>
              <a:off x="7804150" y="4514850"/>
              <a:ext cx="0" cy="381000"/>
            </a:xfrm>
            <a:prstGeom prst="line">
              <a:avLst/>
            </a:prstGeom>
            <a:noFill/>
            <a:ln w="15875">
              <a:solidFill>
                <a:srgbClr val="2C14D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9" name="Text Box 16">
              <a:extLst>
                <a:ext uri="{FF2B5EF4-FFF2-40B4-BE49-F238E27FC236}">
                  <a16:creationId xmlns:a16="http://schemas.microsoft.com/office/drawing/2014/main" id="{FEE86BDA-E839-23EE-2154-1A7DECD8A42C}"/>
                </a:ext>
              </a:extLst>
            </p:cNvPr>
            <p:cNvSpPr txBox="1">
              <a:spLocks noChangeArrowheads="1"/>
            </p:cNvSpPr>
            <p:nvPr/>
          </p:nvSpPr>
          <p:spPr bwMode="auto">
            <a:xfrm>
              <a:off x="7423150" y="5534025"/>
              <a:ext cx="1143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b="1">
                  <a:solidFill>
                    <a:srgbClr val="FF0000"/>
                  </a:solidFill>
                  <a:latin typeface="Courier New" panose="02070309020205020404" pitchFamily="49" charset="0"/>
                </a:rPr>
                <a:t>stack</a:t>
              </a:r>
            </a:p>
          </p:txBody>
        </p:sp>
        <p:sp>
          <p:nvSpPr>
            <p:cNvPr id="20" name="Line 17">
              <a:extLst>
                <a:ext uri="{FF2B5EF4-FFF2-40B4-BE49-F238E27FC236}">
                  <a16:creationId xmlns:a16="http://schemas.microsoft.com/office/drawing/2014/main" id="{B6CF9AB6-9CE2-10D3-8799-AE14321A9024}"/>
                </a:ext>
              </a:extLst>
            </p:cNvPr>
            <p:cNvSpPr>
              <a:spLocks noChangeShapeType="1"/>
            </p:cNvSpPr>
            <p:nvPr/>
          </p:nvSpPr>
          <p:spPr bwMode="auto">
            <a:xfrm>
              <a:off x="6975475" y="5484813"/>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1" name="Line 18">
              <a:extLst>
                <a:ext uri="{FF2B5EF4-FFF2-40B4-BE49-F238E27FC236}">
                  <a16:creationId xmlns:a16="http://schemas.microsoft.com/office/drawing/2014/main" id="{29B7A6A4-A83C-8230-E0A4-C602739DA4A6}"/>
                </a:ext>
              </a:extLst>
            </p:cNvPr>
            <p:cNvSpPr>
              <a:spLocks noChangeShapeType="1"/>
            </p:cNvSpPr>
            <p:nvPr/>
          </p:nvSpPr>
          <p:spPr bwMode="auto">
            <a:xfrm flipV="1">
              <a:off x="7804150" y="5124450"/>
              <a:ext cx="0" cy="360363"/>
            </a:xfrm>
            <a:prstGeom prst="line">
              <a:avLst/>
            </a:prstGeom>
            <a:noFill/>
            <a:ln w="19050">
              <a:solidFill>
                <a:srgbClr val="2C14D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2" name="Line 19">
              <a:extLst>
                <a:ext uri="{FF2B5EF4-FFF2-40B4-BE49-F238E27FC236}">
                  <a16:creationId xmlns:a16="http://schemas.microsoft.com/office/drawing/2014/main" id="{C2A8DC08-E578-7274-4684-079327E51C76}"/>
                </a:ext>
              </a:extLst>
            </p:cNvPr>
            <p:cNvSpPr>
              <a:spLocks noChangeShapeType="1"/>
            </p:cNvSpPr>
            <p:nvPr/>
          </p:nvSpPr>
          <p:spPr bwMode="auto">
            <a:xfrm flipV="1">
              <a:off x="4757738" y="2706688"/>
              <a:ext cx="2174875" cy="1255712"/>
            </a:xfrm>
            <a:prstGeom prst="line">
              <a:avLst/>
            </a:prstGeom>
            <a:noFill/>
            <a:ln w="38100">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3" name="Right Brace 22">
              <a:extLst>
                <a:ext uri="{FF2B5EF4-FFF2-40B4-BE49-F238E27FC236}">
                  <a16:creationId xmlns:a16="http://schemas.microsoft.com/office/drawing/2014/main" id="{5F5C9FD3-222C-34A7-3931-21ED543AE687}"/>
                </a:ext>
              </a:extLst>
            </p:cNvPr>
            <p:cNvSpPr/>
            <p:nvPr/>
          </p:nvSpPr>
          <p:spPr>
            <a:xfrm>
              <a:off x="4572000" y="1600200"/>
              <a:ext cx="185738" cy="5062533"/>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dirty="0"/>
            </a:p>
          </p:txBody>
        </p:sp>
      </p:grpSp>
    </p:spTree>
    <p:extLst>
      <p:ext uri="{BB962C8B-B14F-4D97-AF65-F5344CB8AC3E}">
        <p14:creationId xmlns:p14="http://schemas.microsoft.com/office/powerpoint/2010/main" val="1447344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552A2-775C-A0C1-577C-43A9C37DFE87}"/>
              </a:ext>
            </a:extLst>
          </p:cNvPr>
          <p:cNvSpPr>
            <a:spLocks noGrp="1"/>
          </p:cNvSpPr>
          <p:nvPr>
            <p:ph type="title"/>
          </p:nvPr>
        </p:nvSpPr>
        <p:spPr/>
        <p:txBody>
          <a:bodyPr/>
          <a:lstStyle/>
          <a:p>
            <a:r>
              <a:rPr lang="en-US" altLang="zh-CN" dirty="0"/>
              <a:t>Variable Lifetime</a:t>
            </a:r>
            <a:endParaRPr lang="en-PK" dirty="0"/>
          </a:p>
        </p:txBody>
      </p:sp>
      <p:sp>
        <p:nvSpPr>
          <p:cNvPr id="3" name="Content Placeholder 2">
            <a:extLst>
              <a:ext uri="{FF2B5EF4-FFF2-40B4-BE49-F238E27FC236}">
                <a16:creationId xmlns:a16="http://schemas.microsoft.com/office/drawing/2014/main" id="{CF22FD32-9779-347E-0D7F-7EEA0A5A3D7C}"/>
              </a:ext>
            </a:extLst>
          </p:cNvPr>
          <p:cNvSpPr>
            <a:spLocks noGrp="1"/>
          </p:cNvSpPr>
          <p:nvPr>
            <p:ph idx="1"/>
          </p:nvPr>
        </p:nvSpPr>
        <p:spPr/>
        <p:txBody>
          <a:bodyPr>
            <a:normAutofit fontScale="92500" lnSpcReduction="10000"/>
          </a:bodyPr>
          <a:lstStyle/>
          <a:p>
            <a:pPr>
              <a:lnSpc>
                <a:spcPct val="80000"/>
              </a:lnSpc>
            </a:pPr>
            <a:r>
              <a:rPr lang="en-US" altLang="zh-CN" sz="2000" b="1" dirty="0"/>
              <a:t>text:</a:t>
            </a:r>
          </a:p>
          <a:p>
            <a:pPr lvl="1">
              <a:lnSpc>
                <a:spcPct val="80000"/>
              </a:lnSpc>
            </a:pPr>
            <a:r>
              <a:rPr lang="en-US" altLang="zh-CN" sz="2000" dirty="0">
                <a:solidFill>
                  <a:srgbClr val="0070C0"/>
                </a:solidFill>
              </a:rPr>
              <a:t>program startup</a:t>
            </a:r>
          </a:p>
          <a:p>
            <a:pPr lvl="1">
              <a:lnSpc>
                <a:spcPct val="80000"/>
              </a:lnSpc>
            </a:pPr>
            <a:r>
              <a:rPr lang="en-US" altLang="zh-CN" sz="2000" dirty="0">
                <a:solidFill>
                  <a:srgbClr val="0070C0"/>
                </a:solidFill>
              </a:rPr>
              <a:t>program finish</a:t>
            </a:r>
          </a:p>
          <a:p>
            <a:pPr lvl="1">
              <a:lnSpc>
                <a:spcPct val="80000"/>
              </a:lnSpc>
            </a:pPr>
            <a:endParaRPr lang="en-US" altLang="zh-CN" sz="1800" dirty="0"/>
          </a:p>
          <a:p>
            <a:pPr>
              <a:lnSpc>
                <a:spcPct val="80000"/>
              </a:lnSpc>
            </a:pPr>
            <a:r>
              <a:rPr lang="en-US" altLang="zh-CN" sz="2000" b="1" dirty="0"/>
              <a:t>data, </a:t>
            </a:r>
            <a:r>
              <a:rPr lang="en-US" altLang="zh-CN" sz="2000" b="1" dirty="0" err="1"/>
              <a:t>bss</a:t>
            </a:r>
            <a:r>
              <a:rPr lang="en-US" altLang="zh-CN" sz="2000" b="1" dirty="0"/>
              <a:t>:</a:t>
            </a:r>
          </a:p>
          <a:p>
            <a:pPr lvl="1">
              <a:lnSpc>
                <a:spcPct val="80000"/>
              </a:lnSpc>
            </a:pPr>
            <a:r>
              <a:rPr lang="en-US" altLang="zh-CN" sz="2000" dirty="0">
                <a:solidFill>
                  <a:srgbClr val="0070C0"/>
                </a:solidFill>
              </a:rPr>
              <a:t>program startup</a:t>
            </a:r>
          </a:p>
          <a:p>
            <a:pPr lvl="1">
              <a:lnSpc>
                <a:spcPct val="80000"/>
              </a:lnSpc>
            </a:pPr>
            <a:r>
              <a:rPr lang="en-US" altLang="zh-CN" sz="2000" dirty="0">
                <a:solidFill>
                  <a:srgbClr val="0070C0"/>
                </a:solidFill>
              </a:rPr>
              <a:t>program finish </a:t>
            </a:r>
          </a:p>
          <a:p>
            <a:pPr lvl="1">
              <a:lnSpc>
                <a:spcPct val="80000"/>
              </a:lnSpc>
            </a:pPr>
            <a:endParaRPr lang="en-US" altLang="zh-CN" sz="1800" dirty="0"/>
          </a:p>
          <a:p>
            <a:pPr>
              <a:lnSpc>
                <a:spcPct val="80000"/>
              </a:lnSpc>
            </a:pPr>
            <a:r>
              <a:rPr lang="en-US" altLang="zh-CN" sz="2000" b="1" dirty="0"/>
              <a:t>heap:</a:t>
            </a:r>
          </a:p>
          <a:p>
            <a:pPr lvl="1">
              <a:lnSpc>
                <a:spcPct val="80000"/>
              </a:lnSpc>
            </a:pPr>
            <a:r>
              <a:rPr lang="en-US" altLang="zh-CN" sz="2000" dirty="0">
                <a:solidFill>
                  <a:srgbClr val="0070C0"/>
                </a:solidFill>
              </a:rPr>
              <a:t>dynamically allocated</a:t>
            </a:r>
          </a:p>
          <a:p>
            <a:pPr lvl="1">
              <a:lnSpc>
                <a:spcPct val="80000"/>
              </a:lnSpc>
            </a:pPr>
            <a:r>
              <a:rPr lang="en-US" altLang="zh-CN" sz="2000" dirty="0">
                <a:solidFill>
                  <a:srgbClr val="0070C0"/>
                </a:solidFill>
              </a:rPr>
              <a:t>de-allocated (free)</a:t>
            </a:r>
          </a:p>
          <a:p>
            <a:pPr lvl="1">
              <a:lnSpc>
                <a:spcPct val="80000"/>
              </a:lnSpc>
            </a:pPr>
            <a:endParaRPr lang="en-US" altLang="zh-CN" sz="1800" dirty="0"/>
          </a:p>
          <a:p>
            <a:pPr>
              <a:lnSpc>
                <a:spcPct val="80000"/>
              </a:lnSpc>
            </a:pPr>
            <a:r>
              <a:rPr lang="en-US" altLang="zh-CN" sz="2000" b="1" dirty="0"/>
              <a:t>stack:</a:t>
            </a:r>
          </a:p>
          <a:p>
            <a:pPr lvl="1">
              <a:lnSpc>
                <a:spcPct val="80000"/>
              </a:lnSpc>
            </a:pPr>
            <a:r>
              <a:rPr lang="en-US" altLang="zh-CN" sz="2000" dirty="0">
                <a:solidFill>
                  <a:srgbClr val="0070C0"/>
                </a:solidFill>
              </a:rPr>
              <a:t>function call</a:t>
            </a:r>
          </a:p>
          <a:p>
            <a:pPr lvl="1">
              <a:lnSpc>
                <a:spcPct val="80000"/>
              </a:lnSpc>
            </a:pPr>
            <a:r>
              <a:rPr lang="en-US" altLang="zh-CN" sz="2000" dirty="0">
                <a:solidFill>
                  <a:srgbClr val="0070C0"/>
                </a:solidFill>
              </a:rPr>
              <a:t>function return</a:t>
            </a:r>
          </a:p>
        </p:txBody>
      </p:sp>
      <p:sp>
        <p:nvSpPr>
          <p:cNvPr id="4" name="Footer Placeholder 3">
            <a:extLst>
              <a:ext uri="{FF2B5EF4-FFF2-40B4-BE49-F238E27FC236}">
                <a16:creationId xmlns:a16="http://schemas.microsoft.com/office/drawing/2014/main" id="{CD93131C-5EDE-7A93-194A-B731A860EBAC}"/>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F4EF5844-8609-6727-138D-75B5CD29455F}"/>
              </a:ext>
            </a:extLst>
          </p:cNvPr>
          <p:cNvSpPr>
            <a:spLocks noGrp="1"/>
          </p:cNvSpPr>
          <p:nvPr>
            <p:ph type="sldNum" sz="quarter" idx="12"/>
          </p:nvPr>
        </p:nvSpPr>
        <p:spPr/>
        <p:txBody>
          <a:bodyPr/>
          <a:lstStyle/>
          <a:p>
            <a:fld id="{51845F5A-061D-4825-9AE9-D7794091C6CF}" type="slidenum">
              <a:rPr lang="en-US" smtClean="0"/>
              <a:t>56</a:t>
            </a:fld>
            <a:endParaRPr lang="en-US" dirty="0"/>
          </a:p>
        </p:txBody>
      </p:sp>
    </p:spTree>
    <p:extLst>
      <p:ext uri="{BB962C8B-B14F-4D97-AF65-F5344CB8AC3E}">
        <p14:creationId xmlns:p14="http://schemas.microsoft.com/office/powerpoint/2010/main" val="2285573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A827-6096-CA3A-4813-1A843A7DBCF9}"/>
              </a:ext>
            </a:extLst>
          </p:cNvPr>
          <p:cNvSpPr>
            <a:spLocks noGrp="1"/>
          </p:cNvSpPr>
          <p:nvPr>
            <p:ph type="title"/>
          </p:nvPr>
        </p:nvSpPr>
        <p:spPr/>
        <p:txBody>
          <a:bodyPr/>
          <a:lstStyle/>
          <a:p>
            <a:r>
              <a:rPr lang="en-GB" dirty="0"/>
              <a:t>Dynamic Memory Allocation</a:t>
            </a:r>
            <a:endParaRPr lang="en-PK" dirty="0"/>
          </a:p>
        </p:txBody>
      </p:sp>
      <p:sp>
        <p:nvSpPr>
          <p:cNvPr id="3" name="Content Placeholder 2">
            <a:extLst>
              <a:ext uri="{FF2B5EF4-FFF2-40B4-BE49-F238E27FC236}">
                <a16:creationId xmlns:a16="http://schemas.microsoft.com/office/drawing/2014/main" id="{8CC3E97E-E631-2F6D-A9D3-E8BB3E85FAF7}"/>
              </a:ext>
            </a:extLst>
          </p:cNvPr>
          <p:cNvSpPr>
            <a:spLocks noGrp="1"/>
          </p:cNvSpPr>
          <p:nvPr>
            <p:ph idx="1"/>
          </p:nvPr>
        </p:nvSpPr>
        <p:spPr/>
        <p:txBody>
          <a:bodyPr>
            <a:normAutofit/>
          </a:bodyPr>
          <a:lstStyle/>
          <a:p>
            <a:pPr eaLnBrk="1" hangingPunct="1">
              <a:lnSpc>
                <a:spcPct val="80000"/>
              </a:lnSpc>
              <a:defRPr/>
            </a:pPr>
            <a:r>
              <a:rPr lang="en-US" sz="2400" dirty="0"/>
              <a:t>Used when </a:t>
            </a:r>
            <a:r>
              <a:rPr lang="en-US" sz="2400" dirty="0">
                <a:solidFill>
                  <a:srgbClr val="B80000"/>
                </a:solidFill>
              </a:rPr>
              <a:t>space requirements </a:t>
            </a:r>
            <a:r>
              <a:rPr lang="en-US" sz="2400" dirty="0"/>
              <a:t>are </a:t>
            </a:r>
            <a:r>
              <a:rPr lang="en-US" sz="2400" dirty="0">
                <a:solidFill>
                  <a:srgbClr val="2C14DE"/>
                </a:solidFill>
              </a:rPr>
              <a:t>unknown</a:t>
            </a:r>
            <a:r>
              <a:rPr lang="en-US" sz="2400" dirty="0"/>
              <a:t> at </a:t>
            </a:r>
            <a:r>
              <a:rPr lang="en-US" sz="2400" dirty="0">
                <a:solidFill>
                  <a:srgbClr val="B80000"/>
                </a:solidFill>
              </a:rPr>
              <a:t>compile time</a:t>
            </a:r>
            <a:endParaRPr lang="en-US" sz="2400" dirty="0"/>
          </a:p>
          <a:p>
            <a:pPr eaLnBrk="1" hangingPunct="1">
              <a:lnSpc>
                <a:spcPct val="80000"/>
              </a:lnSpc>
              <a:defRPr/>
            </a:pPr>
            <a:endParaRPr lang="en-US" sz="2400" dirty="0"/>
          </a:p>
          <a:p>
            <a:pPr eaLnBrk="1" hangingPunct="1">
              <a:lnSpc>
                <a:spcPct val="80000"/>
              </a:lnSpc>
              <a:defRPr/>
            </a:pPr>
            <a:r>
              <a:rPr lang="en-US" sz="2400" dirty="0"/>
              <a:t>Most of the time </a:t>
            </a:r>
            <a:r>
              <a:rPr lang="en-US" sz="2400" dirty="0">
                <a:solidFill>
                  <a:srgbClr val="B80000"/>
                </a:solidFill>
              </a:rPr>
              <a:t>the amount of space required </a:t>
            </a:r>
            <a:r>
              <a:rPr lang="en-US" sz="2400" dirty="0"/>
              <a:t>is </a:t>
            </a:r>
            <a:r>
              <a:rPr lang="en-US" sz="2400" dirty="0">
                <a:solidFill>
                  <a:srgbClr val="2C14DE"/>
                </a:solidFill>
              </a:rPr>
              <a:t>unknown at compile tim</a:t>
            </a:r>
            <a:r>
              <a:rPr lang="en-US" sz="2400" dirty="0"/>
              <a:t>e</a:t>
            </a:r>
            <a:endParaRPr lang="en-US" sz="3200" dirty="0"/>
          </a:p>
          <a:p>
            <a:pPr lvl="1" eaLnBrk="1" hangingPunct="1">
              <a:lnSpc>
                <a:spcPct val="80000"/>
              </a:lnSpc>
              <a:defRPr/>
            </a:pPr>
            <a:endParaRPr lang="en-US" sz="2000" dirty="0">
              <a:solidFill>
                <a:srgbClr val="B80000"/>
              </a:solidFill>
            </a:endParaRPr>
          </a:p>
          <a:p>
            <a:pPr lvl="1" eaLnBrk="1" hangingPunct="1">
              <a:lnSpc>
                <a:spcPct val="80000"/>
              </a:lnSpc>
              <a:defRPr/>
            </a:pPr>
            <a:endParaRPr lang="en-US" sz="2000" dirty="0"/>
          </a:p>
          <a:p>
            <a:pPr eaLnBrk="1" hangingPunct="1">
              <a:lnSpc>
                <a:spcPct val="80000"/>
              </a:lnSpc>
              <a:defRPr/>
            </a:pPr>
            <a:r>
              <a:rPr lang="en-US" sz="2400" dirty="0">
                <a:solidFill>
                  <a:srgbClr val="B80000"/>
                </a:solidFill>
              </a:rPr>
              <a:t>Dynamic Memory Allocation (DMA):-</a:t>
            </a:r>
          </a:p>
          <a:p>
            <a:pPr lvl="1" eaLnBrk="1" hangingPunct="1">
              <a:lnSpc>
                <a:spcPct val="80000"/>
              </a:lnSpc>
              <a:defRPr/>
            </a:pPr>
            <a:r>
              <a:rPr lang="en-US" sz="2000" dirty="0">
                <a:solidFill>
                  <a:srgbClr val="2C14DE"/>
                </a:solidFill>
              </a:rPr>
              <a:t>With Dynamic memory allocation we can allocate/deletes memory (elements of an array) </a:t>
            </a:r>
            <a:r>
              <a:rPr lang="en-US" sz="2000" dirty="0">
                <a:solidFill>
                  <a:srgbClr val="B80000"/>
                </a:solidFill>
              </a:rPr>
              <a:t>at runtime or execution time.</a:t>
            </a:r>
          </a:p>
          <a:p>
            <a:endParaRPr lang="en-PK" sz="2400" dirty="0"/>
          </a:p>
        </p:txBody>
      </p:sp>
      <p:sp>
        <p:nvSpPr>
          <p:cNvPr id="4" name="Footer Placeholder 3">
            <a:extLst>
              <a:ext uri="{FF2B5EF4-FFF2-40B4-BE49-F238E27FC236}">
                <a16:creationId xmlns:a16="http://schemas.microsoft.com/office/drawing/2014/main" id="{85319540-2B8E-E60C-A64D-C255F6EB8F0A}"/>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393454E6-0BC8-E820-91E6-2BAA35CC2D4C}"/>
              </a:ext>
            </a:extLst>
          </p:cNvPr>
          <p:cNvSpPr>
            <a:spLocks noGrp="1"/>
          </p:cNvSpPr>
          <p:nvPr>
            <p:ph type="sldNum" sz="quarter" idx="12"/>
          </p:nvPr>
        </p:nvSpPr>
        <p:spPr/>
        <p:txBody>
          <a:bodyPr/>
          <a:lstStyle/>
          <a:p>
            <a:fld id="{51845F5A-061D-4825-9AE9-D7794091C6CF}" type="slidenum">
              <a:rPr lang="en-US" smtClean="0"/>
              <a:t>57</a:t>
            </a:fld>
            <a:endParaRPr lang="en-US" dirty="0"/>
          </a:p>
        </p:txBody>
      </p:sp>
    </p:spTree>
    <p:extLst>
      <p:ext uri="{BB962C8B-B14F-4D97-AF65-F5344CB8AC3E}">
        <p14:creationId xmlns:p14="http://schemas.microsoft.com/office/powerpoint/2010/main" val="4294658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62EEE-0393-B70A-602B-02BBD1FD990E}"/>
              </a:ext>
            </a:extLst>
          </p:cNvPr>
          <p:cNvSpPr>
            <a:spLocks noGrp="1"/>
          </p:cNvSpPr>
          <p:nvPr>
            <p:ph type="title"/>
          </p:nvPr>
        </p:nvSpPr>
        <p:spPr/>
        <p:txBody>
          <a:bodyPr/>
          <a:lstStyle/>
          <a:p>
            <a:r>
              <a:rPr lang="en-US" altLang="en-PK" dirty="0"/>
              <a:t>Dynamic Memory Allocation</a:t>
            </a:r>
            <a:endParaRPr lang="en-PK" dirty="0"/>
          </a:p>
        </p:txBody>
      </p:sp>
      <p:sp>
        <p:nvSpPr>
          <p:cNvPr id="3" name="Content Placeholder 2">
            <a:extLst>
              <a:ext uri="{FF2B5EF4-FFF2-40B4-BE49-F238E27FC236}">
                <a16:creationId xmlns:a16="http://schemas.microsoft.com/office/drawing/2014/main" id="{D8E6862E-5AAB-3FED-080C-8CF70BA27371}"/>
              </a:ext>
            </a:extLst>
          </p:cNvPr>
          <p:cNvSpPr>
            <a:spLocks noGrp="1"/>
          </p:cNvSpPr>
          <p:nvPr>
            <p:ph idx="1"/>
          </p:nvPr>
        </p:nvSpPr>
        <p:spPr/>
        <p:txBody>
          <a:bodyPr>
            <a:normAutofit/>
          </a:bodyPr>
          <a:lstStyle/>
          <a:p>
            <a:pPr eaLnBrk="1" hangingPunct="1">
              <a:lnSpc>
                <a:spcPct val="90000"/>
              </a:lnSpc>
            </a:pPr>
            <a:r>
              <a:rPr lang="en-US" altLang="en-PK" sz="2400" dirty="0"/>
              <a:t>Can allocate storage for a variable while program is running</a:t>
            </a:r>
          </a:p>
          <a:p>
            <a:pPr eaLnBrk="1" hangingPunct="1">
              <a:lnSpc>
                <a:spcPct val="90000"/>
              </a:lnSpc>
            </a:pPr>
            <a:endParaRPr lang="en-US" altLang="en-PK" sz="2400" dirty="0"/>
          </a:p>
          <a:p>
            <a:pPr eaLnBrk="1" hangingPunct="1">
              <a:lnSpc>
                <a:spcPct val="90000"/>
              </a:lnSpc>
            </a:pPr>
            <a:r>
              <a:rPr lang="en-US" altLang="en-PK" sz="2400" dirty="0"/>
              <a:t>Computer returns address of newly allocated variable</a:t>
            </a:r>
          </a:p>
          <a:p>
            <a:pPr eaLnBrk="1" hangingPunct="1">
              <a:lnSpc>
                <a:spcPct val="90000"/>
              </a:lnSpc>
            </a:pPr>
            <a:r>
              <a:rPr lang="en-US" altLang="en-PK" sz="2400" dirty="0"/>
              <a:t>Uses </a:t>
            </a:r>
            <a:r>
              <a:rPr lang="en-US" altLang="en-PK" sz="2400" dirty="0">
                <a:latin typeface="Courier New" panose="02070309020205020404" pitchFamily="49" charset="0"/>
              </a:rPr>
              <a:t>new</a:t>
            </a:r>
            <a:r>
              <a:rPr lang="en-US" altLang="en-PK" sz="2400" dirty="0"/>
              <a:t> operator to allocate memory:</a:t>
            </a:r>
          </a:p>
          <a:p>
            <a:pPr lvl="1" eaLnBrk="1" hangingPunct="1">
              <a:lnSpc>
                <a:spcPct val="90000"/>
              </a:lnSpc>
              <a:buFontTx/>
              <a:buNone/>
            </a:pPr>
            <a:r>
              <a:rPr lang="en-US" altLang="en-PK" sz="2000" dirty="0"/>
              <a:t>	</a:t>
            </a:r>
            <a:r>
              <a:rPr lang="en-US" altLang="en-PK" sz="2000" dirty="0">
                <a:latin typeface="Courier New" panose="02070309020205020404" pitchFamily="49" charset="0"/>
              </a:rPr>
              <a:t>double *</a:t>
            </a:r>
            <a:r>
              <a:rPr lang="en-US" altLang="en-PK" sz="2000" dirty="0" err="1">
                <a:latin typeface="Courier New" panose="02070309020205020404" pitchFamily="49" charset="0"/>
              </a:rPr>
              <a:t>dptr</a:t>
            </a:r>
            <a:r>
              <a:rPr lang="en-US" altLang="en-PK" sz="2000" dirty="0">
                <a:latin typeface="Courier New" panose="02070309020205020404" pitchFamily="49" charset="0"/>
              </a:rPr>
              <a:t>;</a:t>
            </a:r>
          </a:p>
          <a:p>
            <a:pPr lvl="1" eaLnBrk="1" hangingPunct="1">
              <a:lnSpc>
                <a:spcPct val="90000"/>
              </a:lnSpc>
              <a:buFontTx/>
              <a:buNone/>
            </a:pPr>
            <a:r>
              <a:rPr lang="en-US" altLang="en-PK" sz="2000" dirty="0">
                <a:latin typeface="Courier New" panose="02070309020205020404" pitchFamily="49" charset="0"/>
              </a:rPr>
              <a:t>	</a:t>
            </a:r>
            <a:r>
              <a:rPr lang="en-US" altLang="en-PK" sz="2000" dirty="0" err="1">
                <a:latin typeface="Courier New" panose="02070309020205020404" pitchFamily="49" charset="0"/>
              </a:rPr>
              <a:t>dptr</a:t>
            </a:r>
            <a:r>
              <a:rPr lang="en-US" altLang="en-PK" sz="2000" dirty="0">
                <a:latin typeface="Courier New" panose="02070309020205020404" pitchFamily="49" charset="0"/>
              </a:rPr>
              <a:t> = new double;</a:t>
            </a:r>
          </a:p>
          <a:p>
            <a:pPr lvl="1" eaLnBrk="1" hangingPunct="1">
              <a:lnSpc>
                <a:spcPct val="90000"/>
              </a:lnSpc>
              <a:buFontTx/>
              <a:buNone/>
            </a:pPr>
            <a:endParaRPr lang="en-US" altLang="en-PK" sz="2000" dirty="0">
              <a:latin typeface="Courier New" panose="02070309020205020404" pitchFamily="49" charset="0"/>
            </a:endParaRPr>
          </a:p>
          <a:p>
            <a:pPr eaLnBrk="1" hangingPunct="1">
              <a:lnSpc>
                <a:spcPct val="90000"/>
              </a:lnSpc>
            </a:pPr>
            <a:r>
              <a:rPr lang="en-US" altLang="en-PK" sz="2400" dirty="0">
                <a:latin typeface="Courier New" panose="02070309020205020404" pitchFamily="49" charset="0"/>
              </a:rPr>
              <a:t>new</a:t>
            </a:r>
            <a:r>
              <a:rPr lang="en-US" altLang="en-PK" sz="2400" dirty="0"/>
              <a:t> returns address of memory location</a:t>
            </a:r>
            <a:endParaRPr lang="en-US" altLang="en-PK" sz="2400" dirty="0">
              <a:latin typeface="Courier New" panose="02070309020205020404" pitchFamily="49" charset="0"/>
            </a:endParaRPr>
          </a:p>
          <a:p>
            <a:endParaRPr lang="en-PK" sz="2400" dirty="0"/>
          </a:p>
        </p:txBody>
      </p:sp>
      <p:sp>
        <p:nvSpPr>
          <p:cNvPr id="4" name="Footer Placeholder 3">
            <a:extLst>
              <a:ext uri="{FF2B5EF4-FFF2-40B4-BE49-F238E27FC236}">
                <a16:creationId xmlns:a16="http://schemas.microsoft.com/office/drawing/2014/main" id="{B7156502-B9A3-4DE2-D70F-C1C5ACAFDDA4}"/>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3BDE3513-B9A2-8A51-3924-ED1AEA2EBB4C}"/>
              </a:ext>
            </a:extLst>
          </p:cNvPr>
          <p:cNvSpPr>
            <a:spLocks noGrp="1"/>
          </p:cNvSpPr>
          <p:nvPr>
            <p:ph type="sldNum" sz="quarter" idx="12"/>
          </p:nvPr>
        </p:nvSpPr>
        <p:spPr/>
        <p:txBody>
          <a:bodyPr/>
          <a:lstStyle/>
          <a:p>
            <a:fld id="{51845F5A-061D-4825-9AE9-D7794091C6CF}" type="slidenum">
              <a:rPr lang="en-US" smtClean="0"/>
              <a:t>58</a:t>
            </a:fld>
            <a:endParaRPr lang="en-US" dirty="0"/>
          </a:p>
        </p:txBody>
      </p:sp>
    </p:spTree>
    <p:extLst>
      <p:ext uri="{BB962C8B-B14F-4D97-AF65-F5344CB8AC3E}">
        <p14:creationId xmlns:p14="http://schemas.microsoft.com/office/powerpoint/2010/main" val="3826435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0763-AC8D-322B-0680-061EAC227272}"/>
              </a:ext>
            </a:extLst>
          </p:cNvPr>
          <p:cNvSpPr>
            <a:spLocks noGrp="1"/>
          </p:cNvSpPr>
          <p:nvPr>
            <p:ph type="title"/>
          </p:nvPr>
        </p:nvSpPr>
        <p:spPr/>
        <p:txBody>
          <a:bodyPr/>
          <a:lstStyle/>
          <a:p>
            <a:r>
              <a:rPr lang="en-US" altLang="en-PK" dirty="0"/>
              <a:t>Dynamic Memory Allocation</a:t>
            </a:r>
            <a:endParaRPr lang="en-PK" dirty="0"/>
          </a:p>
        </p:txBody>
      </p:sp>
      <p:sp>
        <p:nvSpPr>
          <p:cNvPr id="3" name="Content Placeholder 2">
            <a:extLst>
              <a:ext uri="{FF2B5EF4-FFF2-40B4-BE49-F238E27FC236}">
                <a16:creationId xmlns:a16="http://schemas.microsoft.com/office/drawing/2014/main" id="{1E431FD0-7A5E-A8C3-57BA-3F58B3F0BC0A}"/>
              </a:ext>
            </a:extLst>
          </p:cNvPr>
          <p:cNvSpPr>
            <a:spLocks noGrp="1"/>
          </p:cNvSpPr>
          <p:nvPr>
            <p:ph idx="1"/>
          </p:nvPr>
        </p:nvSpPr>
        <p:spPr/>
        <p:txBody>
          <a:bodyPr>
            <a:normAutofit lnSpcReduction="10000"/>
          </a:bodyPr>
          <a:lstStyle/>
          <a:p>
            <a:pPr eaLnBrk="1" hangingPunct="1">
              <a:lnSpc>
                <a:spcPct val="85000"/>
              </a:lnSpc>
            </a:pPr>
            <a:r>
              <a:rPr lang="en-US" altLang="en-PK" sz="2400" dirty="0"/>
              <a:t>Can also use </a:t>
            </a:r>
            <a:r>
              <a:rPr lang="en-US" altLang="en-PK" sz="2400" dirty="0">
                <a:latin typeface="Courier New" panose="02070309020205020404" pitchFamily="49" charset="0"/>
              </a:rPr>
              <a:t>new</a:t>
            </a:r>
            <a:r>
              <a:rPr lang="en-US" altLang="en-PK" sz="2400" dirty="0"/>
              <a:t> to allocate array:</a:t>
            </a:r>
            <a:br>
              <a:rPr lang="en-US" altLang="en-PK" sz="2400" dirty="0"/>
            </a:br>
            <a:r>
              <a:rPr lang="en-US" altLang="en-PK" sz="2400" dirty="0">
                <a:latin typeface="Courier New" panose="02070309020205020404" pitchFamily="49" charset="0"/>
              </a:rPr>
              <a:t>const int SIZE = 25;</a:t>
            </a:r>
            <a:br>
              <a:rPr lang="en-US" altLang="en-PK" sz="2400" dirty="0">
                <a:latin typeface="Courier New" panose="02070309020205020404" pitchFamily="49" charset="0"/>
              </a:rPr>
            </a:br>
            <a:r>
              <a:rPr lang="en-US" altLang="en-PK" sz="2400" dirty="0">
                <a:latin typeface="Courier New" panose="02070309020205020404" pitchFamily="49" charset="0"/>
              </a:rPr>
              <a:t>double *</a:t>
            </a:r>
            <a:r>
              <a:rPr lang="en-US" altLang="en-PK" sz="2400" dirty="0" err="1">
                <a:latin typeface="Courier New" panose="02070309020205020404" pitchFamily="49" charset="0"/>
              </a:rPr>
              <a:t>arrayPtr</a:t>
            </a:r>
            <a:r>
              <a:rPr lang="en-US" altLang="en-PK" sz="2400" dirty="0">
                <a:latin typeface="Courier New" panose="02070309020205020404" pitchFamily="49" charset="0"/>
              </a:rPr>
              <a:t> = new double[SIZE];</a:t>
            </a:r>
          </a:p>
          <a:p>
            <a:pPr marL="0" indent="0" eaLnBrk="1" hangingPunct="1">
              <a:lnSpc>
                <a:spcPct val="85000"/>
              </a:lnSpc>
              <a:buNone/>
            </a:pPr>
            <a:endParaRPr lang="en-US" altLang="en-PK" sz="2400" dirty="0"/>
          </a:p>
          <a:p>
            <a:pPr eaLnBrk="1" hangingPunct="1">
              <a:lnSpc>
                <a:spcPct val="85000"/>
              </a:lnSpc>
            </a:pPr>
            <a:r>
              <a:rPr lang="en-US" altLang="en-PK" sz="2400" dirty="0"/>
              <a:t>Can then use </a:t>
            </a:r>
            <a:r>
              <a:rPr lang="en-US" altLang="en-PK" sz="2400" dirty="0">
                <a:latin typeface="Courier New" panose="02070309020205020404" pitchFamily="49" charset="0"/>
              </a:rPr>
              <a:t>[]</a:t>
            </a:r>
            <a:r>
              <a:rPr lang="en-US" altLang="en-PK" sz="2400" dirty="0"/>
              <a:t> or pointer arithmetic to access array:</a:t>
            </a:r>
          </a:p>
          <a:p>
            <a:pPr lvl="1" eaLnBrk="1" hangingPunct="1">
              <a:lnSpc>
                <a:spcPct val="85000"/>
              </a:lnSpc>
              <a:buFontTx/>
              <a:buNone/>
            </a:pPr>
            <a:r>
              <a:rPr lang="en-US" altLang="en-PK" sz="2000" dirty="0"/>
              <a:t>	</a:t>
            </a:r>
            <a:r>
              <a:rPr lang="en-US" altLang="en-PK" sz="2000" dirty="0">
                <a:latin typeface="Courier New" panose="02070309020205020404" pitchFamily="49" charset="0"/>
              </a:rPr>
              <a:t>for(</a:t>
            </a:r>
            <a:r>
              <a:rPr lang="en-US" altLang="en-PK" sz="2000" dirty="0" err="1">
                <a:latin typeface="Courier New" panose="02070309020205020404" pitchFamily="49" charset="0"/>
              </a:rPr>
              <a:t>i</a:t>
            </a:r>
            <a:r>
              <a:rPr lang="en-US" altLang="en-PK" sz="2000" dirty="0">
                <a:latin typeface="Courier New" panose="02070309020205020404" pitchFamily="49" charset="0"/>
              </a:rPr>
              <a:t> = 0; </a:t>
            </a:r>
            <a:r>
              <a:rPr lang="en-US" altLang="en-PK" sz="2000" dirty="0" err="1">
                <a:latin typeface="Courier New" panose="02070309020205020404" pitchFamily="49" charset="0"/>
              </a:rPr>
              <a:t>i</a:t>
            </a:r>
            <a:r>
              <a:rPr lang="en-US" altLang="en-PK" sz="2000" dirty="0">
                <a:latin typeface="Courier New" panose="02070309020205020404" pitchFamily="49" charset="0"/>
              </a:rPr>
              <a:t> &lt; SIZE; </a:t>
            </a:r>
            <a:r>
              <a:rPr lang="en-US" altLang="en-PK" sz="2000" dirty="0" err="1">
                <a:latin typeface="Courier New" panose="02070309020205020404" pitchFamily="49" charset="0"/>
              </a:rPr>
              <a:t>i</a:t>
            </a:r>
            <a:r>
              <a:rPr lang="en-US" altLang="en-PK" sz="2000" dirty="0">
                <a:latin typeface="Courier New" panose="02070309020205020404" pitchFamily="49" charset="0"/>
              </a:rPr>
              <a:t>++)</a:t>
            </a:r>
          </a:p>
          <a:p>
            <a:pPr lvl="1" eaLnBrk="1" hangingPunct="1">
              <a:lnSpc>
                <a:spcPct val="85000"/>
              </a:lnSpc>
              <a:buFontTx/>
              <a:buNone/>
            </a:pPr>
            <a:r>
              <a:rPr lang="en-US" altLang="en-PK" sz="2000" dirty="0">
                <a:latin typeface="Courier New" panose="02070309020205020404" pitchFamily="49" charset="0"/>
              </a:rPr>
              <a:t>		  </a:t>
            </a:r>
            <a:r>
              <a:rPr lang="en-US" altLang="en-PK" sz="2000" dirty="0" err="1">
                <a:latin typeface="Courier New" panose="02070309020205020404" pitchFamily="49" charset="0"/>
              </a:rPr>
              <a:t>arrayptr</a:t>
            </a:r>
            <a:r>
              <a:rPr lang="en-US" altLang="en-PK" sz="2000" dirty="0">
                <a:latin typeface="Courier New" panose="02070309020205020404" pitchFamily="49" charset="0"/>
              </a:rPr>
              <a:t>[</a:t>
            </a:r>
            <a:r>
              <a:rPr lang="en-US" altLang="en-PK" sz="2000" dirty="0" err="1">
                <a:latin typeface="Courier New" panose="02070309020205020404" pitchFamily="49" charset="0"/>
              </a:rPr>
              <a:t>i</a:t>
            </a:r>
            <a:r>
              <a:rPr lang="en-US" altLang="en-PK" sz="2000" dirty="0">
                <a:latin typeface="Courier New" panose="02070309020205020404" pitchFamily="49" charset="0"/>
              </a:rPr>
              <a:t>] = </a:t>
            </a:r>
            <a:r>
              <a:rPr lang="en-US" altLang="en-PK" sz="2000" dirty="0" err="1">
                <a:latin typeface="Courier New" panose="02070309020205020404" pitchFamily="49" charset="0"/>
              </a:rPr>
              <a:t>i</a:t>
            </a:r>
            <a:r>
              <a:rPr lang="en-US" altLang="en-PK" sz="2000" dirty="0">
                <a:latin typeface="Courier New" panose="02070309020205020404" pitchFamily="49" charset="0"/>
              </a:rPr>
              <a:t> * </a:t>
            </a:r>
            <a:r>
              <a:rPr lang="en-US" altLang="en-PK" sz="2000" dirty="0" err="1">
                <a:latin typeface="Courier New" panose="02070309020205020404" pitchFamily="49" charset="0"/>
              </a:rPr>
              <a:t>i</a:t>
            </a:r>
            <a:r>
              <a:rPr lang="en-US" altLang="en-PK" sz="2000" dirty="0">
                <a:latin typeface="Courier New" panose="02070309020205020404" pitchFamily="49" charset="0"/>
              </a:rPr>
              <a:t>;</a:t>
            </a:r>
          </a:p>
          <a:p>
            <a:pPr lvl="1" eaLnBrk="1" hangingPunct="1">
              <a:lnSpc>
                <a:spcPct val="85000"/>
              </a:lnSpc>
              <a:buFontTx/>
              <a:buNone/>
            </a:pPr>
            <a:r>
              <a:rPr lang="en-US" altLang="en-PK" sz="2000" dirty="0"/>
              <a:t>or</a:t>
            </a:r>
          </a:p>
          <a:p>
            <a:pPr lvl="1" eaLnBrk="1" hangingPunct="1">
              <a:lnSpc>
                <a:spcPct val="85000"/>
              </a:lnSpc>
              <a:buFontTx/>
              <a:buNone/>
            </a:pPr>
            <a:r>
              <a:rPr lang="en-US" altLang="en-PK" sz="2000" dirty="0">
                <a:latin typeface="Courier New" panose="02070309020205020404" pitchFamily="49" charset="0"/>
              </a:rPr>
              <a:t>	for(</a:t>
            </a:r>
            <a:r>
              <a:rPr lang="en-US" altLang="en-PK" sz="2000" dirty="0" err="1">
                <a:latin typeface="Courier New" panose="02070309020205020404" pitchFamily="49" charset="0"/>
              </a:rPr>
              <a:t>i</a:t>
            </a:r>
            <a:r>
              <a:rPr lang="en-US" altLang="en-PK" sz="2000" dirty="0">
                <a:latin typeface="Courier New" panose="02070309020205020404" pitchFamily="49" charset="0"/>
              </a:rPr>
              <a:t> = 0; </a:t>
            </a:r>
            <a:r>
              <a:rPr lang="en-US" altLang="en-PK" sz="2000" dirty="0" err="1">
                <a:latin typeface="Courier New" panose="02070309020205020404" pitchFamily="49" charset="0"/>
              </a:rPr>
              <a:t>i</a:t>
            </a:r>
            <a:r>
              <a:rPr lang="en-US" altLang="en-PK" sz="2000" dirty="0">
                <a:latin typeface="Courier New" panose="02070309020205020404" pitchFamily="49" charset="0"/>
              </a:rPr>
              <a:t> &lt; SIZE; </a:t>
            </a:r>
            <a:r>
              <a:rPr lang="en-US" altLang="en-PK" sz="2000" dirty="0" err="1">
                <a:latin typeface="Courier New" panose="02070309020205020404" pitchFamily="49" charset="0"/>
              </a:rPr>
              <a:t>i</a:t>
            </a:r>
            <a:r>
              <a:rPr lang="en-US" altLang="en-PK" sz="2000" dirty="0">
                <a:latin typeface="Courier New" panose="02070309020205020404" pitchFamily="49" charset="0"/>
              </a:rPr>
              <a:t>++)</a:t>
            </a:r>
          </a:p>
          <a:p>
            <a:pPr lvl="1" eaLnBrk="1" hangingPunct="1">
              <a:lnSpc>
                <a:spcPct val="85000"/>
              </a:lnSpc>
              <a:buFontTx/>
              <a:buNone/>
            </a:pPr>
            <a:r>
              <a:rPr lang="en-US" altLang="en-PK" sz="2000" dirty="0">
                <a:latin typeface="Courier New" panose="02070309020205020404" pitchFamily="49" charset="0"/>
              </a:rPr>
              <a:t>		  *(</a:t>
            </a:r>
            <a:r>
              <a:rPr lang="en-US" altLang="en-PK" sz="2000" dirty="0" err="1">
                <a:latin typeface="Courier New" panose="02070309020205020404" pitchFamily="49" charset="0"/>
              </a:rPr>
              <a:t>arrayptr</a:t>
            </a:r>
            <a:r>
              <a:rPr lang="en-US" altLang="en-PK" sz="2000" dirty="0">
                <a:latin typeface="Courier New" panose="02070309020205020404" pitchFamily="49" charset="0"/>
              </a:rPr>
              <a:t> + </a:t>
            </a:r>
            <a:r>
              <a:rPr lang="en-US" altLang="en-PK" sz="2000" dirty="0" err="1">
                <a:latin typeface="Courier New" panose="02070309020205020404" pitchFamily="49" charset="0"/>
              </a:rPr>
              <a:t>i</a:t>
            </a:r>
            <a:r>
              <a:rPr lang="en-US" altLang="en-PK" sz="2000" dirty="0">
                <a:latin typeface="Courier New" panose="02070309020205020404" pitchFamily="49" charset="0"/>
              </a:rPr>
              <a:t>) = </a:t>
            </a:r>
            <a:r>
              <a:rPr lang="en-US" altLang="en-PK" sz="2000" dirty="0" err="1">
                <a:latin typeface="Courier New" panose="02070309020205020404" pitchFamily="49" charset="0"/>
              </a:rPr>
              <a:t>i</a:t>
            </a:r>
            <a:r>
              <a:rPr lang="en-US" altLang="en-PK" sz="2000" dirty="0">
                <a:latin typeface="Courier New" panose="02070309020205020404" pitchFamily="49" charset="0"/>
              </a:rPr>
              <a:t> * </a:t>
            </a:r>
            <a:r>
              <a:rPr lang="en-US" altLang="en-PK" sz="2000" dirty="0" err="1">
                <a:latin typeface="Courier New" panose="02070309020205020404" pitchFamily="49" charset="0"/>
              </a:rPr>
              <a:t>i</a:t>
            </a:r>
            <a:r>
              <a:rPr lang="en-US" altLang="en-PK" sz="2000" dirty="0">
                <a:latin typeface="Courier New" panose="02070309020205020404" pitchFamily="49" charset="0"/>
              </a:rPr>
              <a:t>;</a:t>
            </a:r>
          </a:p>
          <a:p>
            <a:pPr lvl="1" eaLnBrk="1" hangingPunct="1">
              <a:lnSpc>
                <a:spcPct val="85000"/>
              </a:lnSpc>
              <a:buFontTx/>
              <a:buNone/>
            </a:pPr>
            <a:endParaRPr lang="en-US" altLang="en-PK" sz="2000" dirty="0"/>
          </a:p>
          <a:p>
            <a:pPr eaLnBrk="1" hangingPunct="1">
              <a:lnSpc>
                <a:spcPct val="85000"/>
              </a:lnSpc>
            </a:pPr>
            <a:r>
              <a:rPr lang="en-US" altLang="en-PK" sz="2400" dirty="0"/>
              <a:t>Program will terminate if not enough memory available to allocate</a:t>
            </a:r>
          </a:p>
          <a:p>
            <a:endParaRPr lang="en-PK" dirty="0"/>
          </a:p>
        </p:txBody>
      </p:sp>
      <p:sp>
        <p:nvSpPr>
          <p:cNvPr id="4" name="Footer Placeholder 3">
            <a:extLst>
              <a:ext uri="{FF2B5EF4-FFF2-40B4-BE49-F238E27FC236}">
                <a16:creationId xmlns:a16="http://schemas.microsoft.com/office/drawing/2014/main" id="{42197A7E-1930-688D-DFF1-B9A1D75005FA}"/>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3AA0E342-F2AA-2A6D-1A9E-36230FD82013}"/>
              </a:ext>
            </a:extLst>
          </p:cNvPr>
          <p:cNvSpPr>
            <a:spLocks noGrp="1"/>
          </p:cNvSpPr>
          <p:nvPr>
            <p:ph type="sldNum" sz="quarter" idx="12"/>
          </p:nvPr>
        </p:nvSpPr>
        <p:spPr/>
        <p:txBody>
          <a:bodyPr/>
          <a:lstStyle/>
          <a:p>
            <a:fld id="{51845F5A-061D-4825-9AE9-D7794091C6CF}" type="slidenum">
              <a:rPr lang="en-US" smtClean="0"/>
              <a:t>59</a:t>
            </a:fld>
            <a:endParaRPr lang="en-US" dirty="0"/>
          </a:p>
        </p:txBody>
      </p:sp>
    </p:spTree>
    <p:extLst>
      <p:ext uri="{BB962C8B-B14F-4D97-AF65-F5344CB8AC3E}">
        <p14:creationId xmlns:p14="http://schemas.microsoft.com/office/powerpoint/2010/main" val="30681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BEBA-4992-AEB6-A762-8B18A16CB819}"/>
              </a:ext>
            </a:extLst>
          </p:cNvPr>
          <p:cNvSpPr>
            <a:spLocks noGrp="1"/>
          </p:cNvSpPr>
          <p:nvPr>
            <p:ph type="title"/>
          </p:nvPr>
        </p:nvSpPr>
        <p:spPr/>
        <p:txBody>
          <a:bodyPr/>
          <a:lstStyle/>
          <a:p>
            <a:r>
              <a:rPr lang="en-US" altLang="en-PK" sz="4000" dirty="0"/>
              <a:t>Something Like Pointers:                  Reference Variables</a:t>
            </a:r>
            <a:endParaRPr lang="en-PK" dirty="0"/>
          </a:p>
        </p:txBody>
      </p:sp>
      <p:sp>
        <p:nvSpPr>
          <p:cNvPr id="3" name="Content Placeholder 2">
            <a:extLst>
              <a:ext uri="{FF2B5EF4-FFF2-40B4-BE49-F238E27FC236}">
                <a16:creationId xmlns:a16="http://schemas.microsoft.com/office/drawing/2014/main" id="{D9170D0D-CDDB-67DA-4F45-E4E24A17814F}"/>
              </a:ext>
            </a:extLst>
          </p:cNvPr>
          <p:cNvSpPr>
            <a:spLocks noGrp="1"/>
          </p:cNvSpPr>
          <p:nvPr>
            <p:ph idx="1"/>
          </p:nvPr>
        </p:nvSpPr>
        <p:spPr/>
        <p:txBody>
          <a:bodyPr>
            <a:normAutofit/>
          </a:bodyPr>
          <a:lstStyle/>
          <a:p>
            <a:pPr algn="just" eaLnBrk="1" hangingPunct="1">
              <a:lnSpc>
                <a:spcPct val="90000"/>
              </a:lnSpc>
            </a:pPr>
            <a:r>
              <a:rPr lang="en-US" altLang="en-PK" sz="2400" dirty="0"/>
              <a:t>We have also worked with something like pointers when we learned to use reference variables. Suppose we have this function:</a:t>
            </a:r>
            <a:br>
              <a:rPr lang="en-US" altLang="en-PK" sz="2400" dirty="0"/>
            </a:br>
            <a:endParaRPr lang="en-US" altLang="en-PK" sz="2400" dirty="0"/>
          </a:p>
          <a:p>
            <a:pPr marL="0" indent="0" eaLnBrk="1" hangingPunct="1">
              <a:lnSpc>
                <a:spcPct val="90000"/>
              </a:lnSpc>
              <a:buNone/>
            </a:pPr>
            <a:br>
              <a:rPr lang="en-US" altLang="en-PK" sz="2400" dirty="0"/>
            </a:br>
            <a:r>
              <a:rPr lang="en-US" altLang="en-PK" sz="1800" dirty="0"/>
              <a:t>void </a:t>
            </a:r>
            <a:r>
              <a:rPr lang="en-US" altLang="en-PK" sz="1800" dirty="0" err="1"/>
              <a:t>getOrder</a:t>
            </a:r>
            <a:r>
              <a:rPr lang="en-US" altLang="en-PK" sz="1800" dirty="0"/>
              <a:t>(int &amp;donuts)</a:t>
            </a:r>
            <a:br>
              <a:rPr lang="en-US" altLang="en-PK" sz="1800" dirty="0"/>
            </a:br>
            <a:r>
              <a:rPr lang="en-US" altLang="en-PK" sz="1800" dirty="0"/>
              <a:t>{</a:t>
            </a:r>
            <a:br>
              <a:rPr lang="en-US" altLang="en-PK" sz="1800" dirty="0"/>
            </a:br>
            <a:r>
              <a:rPr lang="en-US" altLang="en-PK" sz="1800" dirty="0"/>
              <a:t>   </a:t>
            </a:r>
            <a:r>
              <a:rPr lang="en-US" altLang="en-PK" sz="1800" dirty="0" err="1"/>
              <a:t>cout</a:t>
            </a:r>
            <a:r>
              <a:rPr lang="en-US" altLang="en-PK" sz="1800" dirty="0"/>
              <a:t> &lt;&lt; "How many doughnuts do you want? ";</a:t>
            </a:r>
            <a:br>
              <a:rPr lang="en-US" altLang="en-PK" sz="1800" dirty="0"/>
            </a:br>
            <a:r>
              <a:rPr lang="en-US" altLang="en-PK" sz="1800" dirty="0"/>
              <a:t>   </a:t>
            </a:r>
            <a:r>
              <a:rPr lang="en-US" altLang="en-PK" sz="1800" dirty="0" err="1"/>
              <a:t>cin</a:t>
            </a:r>
            <a:r>
              <a:rPr lang="en-US" altLang="en-PK" sz="1800" dirty="0"/>
              <a:t> &gt;&gt; donuts;</a:t>
            </a:r>
            <a:br>
              <a:rPr lang="en-US" altLang="en-PK" sz="1800" dirty="0"/>
            </a:br>
            <a:r>
              <a:rPr lang="en-US" altLang="en-PK" sz="1800" dirty="0"/>
              <a:t>}</a:t>
            </a:r>
          </a:p>
          <a:p>
            <a:pPr marL="0" indent="0">
              <a:lnSpc>
                <a:spcPct val="90000"/>
              </a:lnSpc>
              <a:buNone/>
            </a:pPr>
            <a:r>
              <a:rPr lang="en-US" altLang="en-PK" sz="2400" dirty="0"/>
              <a:t>And we call it with this code:</a:t>
            </a:r>
            <a:br>
              <a:rPr lang="en-US" altLang="en-PK" sz="2400" dirty="0"/>
            </a:br>
            <a:r>
              <a:rPr lang="en-US" altLang="en-PK" sz="1800" dirty="0"/>
              <a:t>int </a:t>
            </a:r>
            <a:r>
              <a:rPr lang="en-US" altLang="en-PK" sz="1800" dirty="0" err="1"/>
              <a:t>jellyDonuts</a:t>
            </a:r>
            <a:r>
              <a:rPr lang="en-US" altLang="en-PK" sz="1800" dirty="0"/>
              <a:t>;</a:t>
            </a:r>
            <a:br>
              <a:rPr lang="en-US" altLang="en-PK" sz="1800" dirty="0"/>
            </a:br>
            <a:r>
              <a:rPr lang="en-US" altLang="en-PK" sz="1800" dirty="0" err="1"/>
              <a:t>getOrder</a:t>
            </a:r>
            <a:r>
              <a:rPr lang="en-US" altLang="en-PK" sz="1800" dirty="0"/>
              <a:t>(</a:t>
            </a:r>
            <a:r>
              <a:rPr lang="en-US" altLang="en-PK" sz="1800" dirty="0" err="1"/>
              <a:t>jellyDonuts</a:t>
            </a:r>
            <a:r>
              <a:rPr lang="en-US" altLang="en-PK" sz="1800" dirty="0"/>
              <a:t>);</a:t>
            </a:r>
          </a:p>
          <a:p>
            <a:endParaRPr lang="en-PK" sz="2400" dirty="0"/>
          </a:p>
        </p:txBody>
      </p:sp>
      <p:sp>
        <p:nvSpPr>
          <p:cNvPr id="4" name="Footer Placeholder 3">
            <a:extLst>
              <a:ext uri="{FF2B5EF4-FFF2-40B4-BE49-F238E27FC236}">
                <a16:creationId xmlns:a16="http://schemas.microsoft.com/office/drawing/2014/main" id="{162D520B-A09B-5922-EF38-C2AB73103628}"/>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E430391A-F3CE-B195-167A-EE63504AD340}"/>
              </a:ext>
            </a:extLst>
          </p:cNvPr>
          <p:cNvSpPr>
            <a:spLocks noGrp="1"/>
          </p:cNvSpPr>
          <p:nvPr>
            <p:ph type="sldNum" sz="quarter" idx="12"/>
          </p:nvPr>
        </p:nvSpPr>
        <p:spPr/>
        <p:txBody>
          <a:bodyPr/>
          <a:lstStyle/>
          <a:p>
            <a:fld id="{51845F5A-061D-4825-9AE9-D7794091C6CF}" type="slidenum">
              <a:rPr lang="en-US" smtClean="0"/>
              <a:t>6</a:t>
            </a:fld>
            <a:endParaRPr lang="en-US" dirty="0"/>
          </a:p>
        </p:txBody>
      </p:sp>
    </p:spTree>
    <p:extLst>
      <p:ext uri="{BB962C8B-B14F-4D97-AF65-F5344CB8AC3E}">
        <p14:creationId xmlns:p14="http://schemas.microsoft.com/office/powerpoint/2010/main" val="325918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58C1-6FA9-8EAF-FF08-CE55B5506BB2}"/>
              </a:ext>
            </a:extLst>
          </p:cNvPr>
          <p:cNvSpPr>
            <a:spLocks noGrp="1"/>
          </p:cNvSpPr>
          <p:nvPr>
            <p:ph type="title"/>
          </p:nvPr>
        </p:nvSpPr>
        <p:spPr/>
        <p:txBody>
          <a:bodyPr/>
          <a:lstStyle/>
          <a:p>
            <a:r>
              <a:rPr lang="en-US" altLang="en-PK" dirty="0"/>
              <a:t>Releasing Dynamic Memory</a:t>
            </a:r>
            <a:endParaRPr lang="en-PK" dirty="0"/>
          </a:p>
        </p:txBody>
      </p:sp>
      <p:sp>
        <p:nvSpPr>
          <p:cNvPr id="3" name="Content Placeholder 2">
            <a:extLst>
              <a:ext uri="{FF2B5EF4-FFF2-40B4-BE49-F238E27FC236}">
                <a16:creationId xmlns:a16="http://schemas.microsoft.com/office/drawing/2014/main" id="{E55B05BC-C2C0-4D6C-A5C8-BDE8507F9AA5}"/>
              </a:ext>
            </a:extLst>
          </p:cNvPr>
          <p:cNvSpPr>
            <a:spLocks noGrp="1"/>
          </p:cNvSpPr>
          <p:nvPr>
            <p:ph idx="1"/>
          </p:nvPr>
        </p:nvSpPr>
        <p:spPr/>
        <p:txBody>
          <a:bodyPr>
            <a:normAutofit/>
          </a:bodyPr>
          <a:lstStyle/>
          <a:p>
            <a:pPr eaLnBrk="1" hangingPunct="1"/>
            <a:r>
              <a:rPr lang="en-US" altLang="en-PK" sz="2400" dirty="0"/>
              <a:t>Use </a:t>
            </a:r>
            <a:r>
              <a:rPr lang="en-US" altLang="en-PK" sz="2400" dirty="0">
                <a:latin typeface="Courier New" panose="02070309020205020404" pitchFamily="49" charset="0"/>
              </a:rPr>
              <a:t>delete</a:t>
            </a:r>
            <a:r>
              <a:rPr lang="en-US" altLang="en-PK" sz="2400" dirty="0"/>
              <a:t> to free dynamic memory:</a:t>
            </a:r>
          </a:p>
          <a:p>
            <a:pPr lvl="1" eaLnBrk="1" hangingPunct="1">
              <a:buFontTx/>
              <a:buNone/>
            </a:pPr>
            <a:r>
              <a:rPr lang="en-US" altLang="en-PK" sz="2000" dirty="0">
                <a:latin typeface="Courier New" panose="02070309020205020404" pitchFamily="49" charset="0"/>
              </a:rPr>
              <a:t>	delete </a:t>
            </a:r>
            <a:r>
              <a:rPr lang="en-US" altLang="en-PK" sz="2000" dirty="0" err="1">
                <a:latin typeface="Courier New" panose="02070309020205020404" pitchFamily="49" charset="0"/>
              </a:rPr>
              <a:t>fptr</a:t>
            </a:r>
            <a:r>
              <a:rPr lang="en-US" altLang="en-PK" sz="2000" dirty="0">
                <a:latin typeface="Courier New" panose="02070309020205020404" pitchFamily="49" charset="0"/>
              </a:rPr>
              <a:t>;</a:t>
            </a:r>
          </a:p>
          <a:p>
            <a:pPr lvl="1" eaLnBrk="1" hangingPunct="1">
              <a:buFontTx/>
              <a:buNone/>
            </a:pPr>
            <a:endParaRPr lang="en-US" altLang="en-PK" sz="2000" dirty="0"/>
          </a:p>
          <a:p>
            <a:pPr eaLnBrk="1" hangingPunct="1"/>
            <a:r>
              <a:rPr lang="en-US" altLang="en-PK" sz="2400" dirty="0"/>
              <a:t>Use </a:t>
            </a:r>
            <a:r>
              <a:rPr lang="en-US" altLang="en-PK" sz="2400" dirty="0">
                <a:latin typeface="Courier New" panose="02070309020205020404" pitchFamily="49" charset="0"/>
              </a:rPr>
              <a:t>[]</a:t>
            </a:r>
            <a:r>
              <a:rPr lang="en-US" altLang="en-PK" sz="2400" dirty="0"/>
              <a:t> to free dynamic array:</a:t>
            </a:r>
          </a:p>
          <a:p>
            <a:pPr lvl="1" eaLnBrk="1" hangingPunct="1">
              <a:buFontTx/>
              <a:buNone/>
            </a:pPr>
            <a:r>
              <a:rPr lang="en-US" altLang="en-PK" sz="2000" dirty="0"/>
              <a:t>	</a:t>
            </a:r>
            <a:r>
              <a:rPr lang="en-US" altLang="en-PK" sz="2000" dirty="0">
                <a:latin typeface="Courier New" panose="02070309020205020404" pitchFamily="49" charset="0"/>
              </a:rPr>
              <a:t>delete [] </a:t>
            </a:r>
            <a:r>
              <a:rPr lang="en-US" altLang="en-PK" sz="2000" dirty="0" err="1">
                <a:latin typeface="Courier New" panose="02070309020205020404" pitchFamily="49" charset="0"/>
              </a:rPr>
              <a:t>arrayptr</a:t>
            </a:r>
            <a:r>
              <a:rPr lang="en-US" altLang="en-PK" sz="2000" dirty="0">
                <a:latin typeface="Courier New" panose="02070309020205020404" pitchFamily="49" charset="0"/>
              </a:rPr>
              <a:t>;</a:t>
            </a:r>
          </a:p>
          <a:p>
            <a:pPr lvl="1" eaLnBrk="1" hangingPunct="1">
              <a:buFontTx/>
              <a:buNone/>
            </a:pPr>
            <a:endParaRPr lang="en-US" altLang="en-PK" sz="2000" dirty="0"/>
          </a:p>
          <a:p>
            <a:pPr eaLnBrk="1" hangingPunct="1"/>
            <a:r>
              <a:rPr lang="en-US" altLang="en-PK" sz="2400" dirty="0"/>
              <a:t>Only use </a:t>
            </a:r>
            <a:r>
              <a:rPr lang="en-US" altLang="en-PK" sz="2400" dirty="0">
                <a:latin typeface="Courier New" panose="02070309020205020404" pitchFamily="49" charset="0"/>
              </a:rPr>
              <a:t>delete</a:t>
            </a:r>
            <a:r>
              <a:rPr lang="en-US" altLang="en-PK" sz="2400" dirty="0"/>
              <a:t> with dynamic memory! </a:t>
            </a:r>
          </a:p>
          <a:p>
            <a:endParaRPr lang="en-PK" sz="2400" dirty="0"/>
          </a:p>
        </p:txBody>
      </p:sp>
      <p:sp>
        <p:nvSpPr>
          <p:cNvPr id="4" name="Footer Placeholder 3">
            <a:extLst>
              <a:ext uri="{FF2B5EF4-FFF2-40B4-BE49-F238E27FC236}">
                <a16:creationId xmlns:a16="http://schemas.microsoft.com/office/drawing/2014/main" id="{543CCD39-BFE8-4262-DD0F-1784B324EF86}"/>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C1634EBB-8547-AAEF-D069-289B67D3E1D8}"/>
              </a:ext>
            </a:extLst>
          </p:cNvPr>
          <p:cNvSpPr>
            <a:spLocks noGrp="1"/>
          </p:cNvSpPr>
          <p:nvPr>
            <p:ph type="sldNum" sz="quarter" idx="12"/>
          </p:nvPr>
        </p:nvSpPr>
        <p:spPr/>
        <p:txBody>
          <a:bodyPr/>
          <a:lstStyle/>
          <a:p>
            <a:fld id="{51845F5A-061D-4825-9AE9-D7794091C6CF}" type="slidenum">
              <a:rPr lang="en-US" smtClean="0"/>
              <a:t>60</a:t>
            </a:fld>
            <a:endParaRPr lang="en-US" dirty="0"/>
          </a:p>
        </p:txBody>
      </p:sp>
    </p:spTree>
    <p:extLst>
      <p:ext uri="{BB962C8B-B14F-4D97-AF65-F5344CB8AC3E}">
        <p14:creationId xmlns:p14="http://schemas.microsoft.com/office/powerpoint/2010/main" val="342670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D922C-4FE3-2C60-320B-4D4027BFC50B}"/>
              </a:ext>
            </a:extLst>
          </p:cNvPr>
          <p:cNvSpPr>
            <a:spLocks noGrp="1"/>
          </p:cNvSpPr>
          <p:nvPr>
            <p:ph type="title"/>
          </p:nvPr>
        </p:nvSpPr>
        <p:spPr/>
        <p:txBody>
          <a:bodyPr/>
          <a:lstStyle/>
          <a:p>
            <a:r>
              <a:rPr lang="en-US" dirty="0"/>
              <a:t>Example</a:t>
            </a:r>
            <a:endParaRPr lang="en-PK" dirty="0"/>
          </a:p>
        </p:txBody>
      </p:sp>
      <p:sp>
        <p:nvSpPr>
          <p:cNvPr id="4" name="Footer Placeholder 3">
            <a:extLst>
              <a:ext uri="{FF2B5EF4-FFF2-40B4-BE49-F238E27FC236}">
                <a16:creationId xmlns:a16="http://schemas.microsoft.com/office/drawing/2014/main" id="{D5C3A13B-4224-C4E1-C7A2-27EF7A23A75A}"/>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A3B06344-ACC6-176D-3A0D-A53A1A551132}"/>
              </a:ext>
            </a:extLst>
          </p:cNvPr>
          <p:cNvSpPr>
            <a:spLocks noGrp="1"/>
          </p:cNvSpPr>
          <p:nvPr>
            <p:ph type="sldNum" sz="quarter" idx="12"/>
          </p:nvPr>
        </p:nvSpPr>
        <p:spPr/>
        <p:txBody>
          <a:bodyPr/>
          <a:lstStyle/>
          <a:p>
            <a:fld id="{51845F5A-061D-4825-9AE9-D7794091C6CF}" type="slidenum">
              <a:rPr lang="en-US" smtClean="0"/>
              <a:t>61</a:t>
            </a:fld>
            <a:endParaRPr lang="en-US" dirty="0"/>
          </a:p>
        </p:txBody>
      </p:sp>
      <p:pic>
        <p:nvPicPr>
          <p:cNvPr id="6" name="Picture 2">
            <a:extLst>
              <a:ext uri="{FF2B5EF4-FFF2-40B4-BE49-F238E27FC236}">
                <a16:creationId xmlns:a16="http://schemas.microsoft.com/office/drawing/2014/main" id="{AEA43D3F-EE61-0C5D-C22A-5044A65FFF3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56405" y="1690690"/>
            <a:ext cx="9479189" cy="40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7758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5A99-965A-A15F-EF15-FA064A5C5996}"/>
              </a:ext>
            </a:extLst>
          </p:cNvPr>
          <p:cNvSpPr>
            <a:spLocks noGrp="1"/>
          </p:cNvSpPr>
          <p:nvPr>
            <p:ph type="title"/>
          </p:nvPr>
        </p:nvSpPr>
        <p:spPr/>
        <p:txBody>
          <a:bodyPr/>
          <a:lstStyle/>
          <a:p>
            <a:r>
              <a:rPr lang="en-US" dirty="0"/>
              <a:t>Example</a:t>
            </a:r>
            <a:endParaRPr lang="en-PK" dirty="0"/>
          </a:p>
        </p:txBody>
      </p:sp>
      <p:sp>
        <p:nvSpPr>
          <p:cNvPr id="4" name="Footer Placeholder 3">
            <a:extLst>
              <a:ext uri="{FF2B5EF4-FFF2-40B4-BE49-F238E27FC236}">
                <a16:creationId xmlns:a16="http://schemas.microsoft.com/office/drawing/2014/main" id="{9EA70182-544B-F99C-B87E-5F8E73EB4A43}"/>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BC2FEEB7-DFF1-E321-C540-7DACA269412E}"/>
              </a:ext>
            </a:extLst>
          </p:cNvPr>
          <p:cNvSpPr>
            <a:spLocks noGrp="1"/>
          </p:cNvSpPr>
          <p:nvPr>
            <p:ph type="sldNum" sz="quarter" idx="12"/>
          </p:nvPr>
        </p:nvSpPr>
        <p:spPr/>
        <p:txBody>
          <a:bodyPr/>
          <a:lstStyle/>
          <a:p>
            <a:fld id="{51845F5A-061D-4825-9AE9-D7794091C6CF}" type="slidenum">
              <a:rPr lang="en-US" smtClean="0"/>
              <a:t>62</a:t>
            </a:fld>
            <a:endParaRPr lang="en-US" dirty="0"/>
          </a:p>
        </p:txBody>
      </p:sp>
      <p:pic>
        <p:nvPicPr>
          <p:cNvPr id="6" name="Picture 2">
            <a:extLst>
              <a:ext uri="{FF2B5EF4-FFF2-40B4-BE49-F238E27FC236}">
                <a16:creationId xmlns:a16="http://schemas.microsoft.com/office/drawing/2014/main" id="{B4CB7354-4BA6-44DB-0951-9900EE7A2D3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51867" y="1302695"/>
            <a:ext cx="7606534" cy="505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821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2D1ED-9141-C983-74B6-523298463C72}"/>
              </a:ext>
            </a:extLst>
          </p:cNvPr>
          <p:cNvSpPr>
            <a:spLocks noGrp="1"/>
          </p:cNvSpPr>
          <p:nvPr>
            <p:ph type="title"/>
          </p:nvPr>
        </p:nvSpPr>
        <p:spPr/>
        <p:txBody>
          <a:bodyPr/>
          <a:lstStyle/>
          <a:p>
            <a:r>
              <a:rPr lang="en-US" dirty="0"/>
              <a:t>Example</a:t>
            </a:r>
            <a:endParaRPr lang="en-PK" dirty="0"/>
          </a:p>
        </p:txBody>
      </p:sp>
      <p:sp>
        <p:nvSpPr>
          <p:cNvPr id="4" name="Footer Placeholder 3">
            <a:extLst>
              <a:ext uri="{FF2B5EF4-FFF2-40B4-BE49-F238E27FC236}">
                <a16:creationId xmlns:a16="http://schemas.microsoft.com/office/drawing/2014/main" id="{E57E937D-5F84-64BC-C84C-F0A1B0C1C485}"/>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30186AD2-2F08-349B-84FF-7E38A8DDB020}"/>
              </a:ext>
            </a:extLst>
          </p:cNvPr>
          <p:cNvSpPr>
            <a:spLocks noGrp="1"/>
          </p:cNvSpPr>
          <p:nvPr>
            <p:ph type="sldNum" sz="quarter" idx="12"/>
          </p:nvPr>
        </p:nvSpPr>
        <p:spPr/>
        <p:txBody>
          <a:bodyPr/>
          <a:lstStyle/>
          <a:p>
            <a:fld id="{51845F5A-061D-4825-9AE9-D7794091C6CF}" type="slidenum">
              <a:rPr lang="en-US" smtClean="0"/>
              <a:t>63</a:t>
            </a:fld>
            <a:endParaRPr lang="en-US" dirty="0"/>
          </a:p>
        </p:txBody>
      </p:sp>
      <p:pic>
        <p:nvPicPr>
          <p:cNvPr id="6" name="Picture 2">
            <a:extLst>
              <a:ext uri="{FF2B5EF4-FFF2-40B4-BE49-F238E27FC236}">
                <a16:creationId xmlns:a16="http://schemas.microsoft.com/office/drawing/2014/main" id="{CA946B97-5500-2175-E875-1F3AC62DE4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93968" y="1337909"/>
            <a:ext cx="7204063" cy="5018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119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F4C1-4BC4-AA98-491C-FFD771F207F5}"/>
              </a:ext>
            </a:extLst>
          </p:cNvPr>
          <p:cNvSpPr>
            <a:spLocks noGrp="1"/>
          </p:cNvSpPr>
          <p:nvPr>
            <p:ph type="title"/>
          </p:nvPr>
        </p:nvSpPr>
        <p:spPr/>
        <p:txBody>
          <a:bodyPr/>
          <a:lstStyle/>
          <a:p>
            <a:r>
              <a:rPr lang="en-US" dirty="0"/>
              <a:t>Example</a:t>
            </a:r>
            <a:endParaRPr lang="en-PK" dirty="0"/>
          </a:p>
        </p:txBody>
      </p:sp>
      <p:sp>
        <p:nvSpPr>
          <p:cNvPr id="4" name="Footer Placeholder 3">
            <a:extLst>
              <a:ext uri="{FF2B5EF4-FFF2-40B4-BE49-F238E27FC236}">
                <a16:creationId xmlns:a16="http://schemas.microsoft.com/office/drawing/2014/main" id="{FACB2B64-92F3-7344-F9FF-16BA98131C6C}"/>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405B8EC9-FB8A-D32E-BDC3-CC59E0DB5F2D}"/>
              </a:ext>
            </a:extLst>
          </p:cNvPr>
          <p:cNvSpPr>
            <a:spLocks noGrp="1"/>
          </p:cNvSpPr>
          <p:nvPr>
            <p:ph type="sldNum" sz="quarter" idx="12"/>
          </p:nvPr>
        </p:nvSpPr>
        <p:spPr/>
        <p:txBody>
          <a:bodyPr/>
          <a:lstStyle/>
          <a:p>
            <a:fld id="{51845F5A-061D-4825-9AE9-D7794091C6CF}" type="slidenum">
              <a:rPr lang="en-US" smtClean="0"/>
              <a:t>64</a:t>
            </a:fld>
            <a:endParaRPr lang="en-US" dirty="0"/>
          </a:p>
        </p:txBody>
      </p:sp>
      <p:pic>
        <p:nvPicPr>
          <p:cNvPr id="6" name="Picture 2">
            <a:extLst>
              <a:ext uri="{FF2B5EF4-FFF2-40B4-BE49-F238E27FC236}">
                <a16:creationId xmlns:a16="http://schemas.microsoft.com/office/drawing/2014/main" id="{70C0AA7D-C1C4-E04F-5CBA-48CFAFAA591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1588" y="1611840"/>
            <a:ext cx="8738703" cy="312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822C97A7-9CA8-DFBA-409A-56F38FC50B61}"/>
              </a:ext>
            </a:extLst>
          </p:cNvPr>
          <p:cNvSpPr txBox="1"/>
          <p:nvPr/>
        </p:nvSpPr>
        <p:spPr>
          <a:xfrm>
            <a:off x="595312" y="5017653"/>
            <a:ext cx="11001375" cy="1077218"/>
          </a:xfrm>
          <a:prstGeom prst="rect">
            <a:avLst/>
          </a:prstGeom>
          <a:noFill/>
        </p:spPr>
        <p:txBody>
          <a:bodyPr wrap="square">
            <a:spAutoFit/>
          </a:bodyPr>
          <a:lstStyle/>
          <a:p>
            <a:pPr algn="just" eaLnBrk="1" hangingPunct="1">
              <a:spcBef>
                <a:spcPct val="50000"/>
              </a:spcBef>
            </a:pPr>
            <a:r>
              <a:rPr lang="en-US" altLang="en-PK" sz="1600" i="1" dirty="0">
                <a:solidFill>
                  <a:srgbClr val="603A2F"/>
                </a:solidFill>
              </a:rPr>
              <a:t>Notice that in line 49 the value 0 is assigned to the </a:t>
            </a:r>
            <a:r>
              <a:rPr lang="en-US" altLang="en-PK" sz="1600" i="1" dirty="0">
                <a:solidFill>
                  <a:srgbClr val="603A2F"/>
                </a:solidFill>
                <a:latin typeface="Courier New" panose="02070309020205020404" pitchFamily="49" charset="0"/>
              </a:rPr>
              <a:t>sales</a:t>
            </a:r>
            <a:r>
              <a:rPr lang="en-US" altLang="en-PK" sz="1600" i="1" dirty="0">
                <a:solidFill>
                  <a:srgbClr val="603A2F"/>
                </a:solidFill>
              </a:rPr>
              <a:t> pointer. It is a good practice to store 0 in a pointer variable after using delete on it. First, it prevents code from inadvertently using the pointer to access the area of memory that was freed. Second, it prevents errors from occurring if </a:t>
            </a:r>
            <a:r>
              <a:rPr lang="en-US" altLang="en-PK" sz="1600" i="1" dirty="0">
                <a:solidFill>
                  <a:srgbClr val="603A2F"/>
                </a:solidFill>
                <a:latin typeface="Courier New" panose="02070309020205020404" pitchFamily="49" charset="0"/>
              </a:rPr>
              <a:t>delete</a:t>
            </a:r>
            <a:r>
              <a:rPr lang="en-US" altLang="en-PK" sz="1600" i="1" dirty="0">
                <a:solidFill>
                  <a:srgbClr val="603A2F"/>
                </a:solidFill>
              </a:rPr>
              <a:t> is accidentally called on the pointer again. The </a:t>
            </a:r>
            <a:r>
              <a:rPr lang="en-US" altLang="en-PK" sz="1600" i="1" dirty="0">
                <a:solidFill>
                  <a:srgbClr val="603A2F"/>
                </a:solidFill>
                <a:latin typeface="Courier New" panose="02070309020205020404" pitchFamily="49" charset="0"/>
              </a:rPr>
              <a:t>delete</a:t>
            </a:r>
            <a:r>
              <a:rPr lang="en-US" altLang="en-PK" sz="1600" i="1" dirty="0">
                <a:solidFill>
                  <a:srgbClr val="603A2F"/>
                </a:solidFill>
              </a:rPr>
              <a:t> operator is designed to have no effect when used on a null pointer.</a:t>
            </a:r>
          </a:p>
        </p:txBody>
      </p:sp>
    </p:spTree>
    <p:extLst>
      <p:ext uri="{BB962C8B-B14F-4D97-AF65-F5344CB8AC3E}">
        <p14:creationId xmlns:p14="http://schemas.microsoft.com/office/powerpoint/2010/main" val="458385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2B1E-9B64-8DF1-8202-A4314954B6E5}"/>
              </a:ext>
            </a:extLst>
          </p:cNvPr>
          <p:cNvSpPr>
            <a:spLocks noGrp="1"/>
          </p:cNvSpPr>
          <p:nvPr>
            <p:ph type="title"/>
          </p:nvPr>
        </p:nvSpPr>
        <p:spPr/>
        <p:txBody>
          <a:bodyPr/>
          <a:lstStyle/>
          <a:p>
            <a:r>
              <a:rPr lang="en-US" dirty="0"/>
              <a:t>Differences between Static and Dynamic Memory Allocation</a:t>
            </a:r>
            <a:endParaRPr lang="en-PK" dirty="0"/>
          </a:p>
        </p:txBody>
      </p:sp>
      <p:sp>
        <p:nvSpPr>
          <p:cNvPr id="3" name="Content Placeholder 2">
            <a:extLst>
              <a:ext uri="{FF2B5EF4-FFF2-40B4-BE49-F238E27FC236}">
                <a16:creationId xmlns:a16="http://schemas.microsoft.com/office/drawing/2014/main" id="{968398C9-5BB4-F570-15BB-1D85F1332ED4}"/>
              </a:ext>
            </a:extLst>
          </p:cNvPr>
          <p:cNvSpPr>
            <a:spLocks noGrp="1"/>
          </p:cNvSpPr>
          <p:nvPr>
            <p:ph idx="1"/>
          </p:nvPr>
        </p:nvSpPr>
        <p:spPr/>
        <p:txBody>
          <a:bodyPr>
            <a:normAutofit/>
          </a:bodyPr>
          <a:lstStyle/>
          <a:p>
            <a:pPr>
              <a:defRPr/>
            </a:pPr>
            <a:r>
              <a:rPr lang="en-US" sz="2400" dirty="0">
                <a:solidFill>
                  <a:srgbClr val="B80000"/>
                </a:solidFill>
                <a:cs typeface="+mn-cs"/>
              </a:rPr>
              <a:t>Dynamically allocated memory</a:t>
            </a:r>
            <a:r>
              <a:rPr lang="en-US" sz="2400" dirty="0">
                <a:cs typeface="+mn-cs"/>
              </a:rPr>
              <a:t> is kept on the </a:t>
            </a:r>
            <a:r>
              <a:rPr lang="en-US" sz="2400" dirty="0">
                <a:solidFill>
                  <a:srgbClr val="2C14DE"/>
                </a:solidFill>
                <a:cs typeface="+mn-cs"/>
              </a:rPr>
              <a:t>memory heap</a:t>
            </a:r>
            <a:r>
              <a:rPr lang="en-US" sz="2400" dirty="0">
                <a:cs typeface="+mn-cs"/>
              </a:rPr>
              <a:t> (also known as the </a:t>
            </a:r>
            <a:r>
              <a:rPr lang="en-US" sz="2400" dirty="0">
                <a:solidFill>
                  <a:srgbClr val="2C14DE"/>
                </a:solidFill>
                <a:cs typeface="+mn-cs"/>
              </a:rPr>
              <a:t>free store</a:t>
            </a:r>
            <a:r>
              <a:rPr lang="en-US" sz="2400" dirty="0">
                <a:cs typeface="+mn-cs"/>
              </a:rPr>
              <a:t>)</a:t>
            </a:r>
          </a:p>
          <a:p>
            <a:pPr>
              <a:defRPr/>
            </a:pPr>
            <a:endParaRPr lang="en-US" sz="2400" dirty="0">
              <a:cs typeface="+mn-cs"/>
            </a:endParaRPr>
          </a:p>
          <a:p>
            <a:pPr eaLnBrk="1" hangingPunct="1">
              <a:defRPr/>
            </a:pPr>
            <a:r>
              <a:rPr lang="en-US" sz="2400" dirty="0">
                <a:solidFill>
                  <a:srgbClr val="B80000"/>
                </a:solidFill>
                <a:cs typeface="+mn-cs"/>
              </a:rPr>
              <a:t>Dynamically allocated memory </a:t>
            </a:r>
            <a:r>
              <a:rPr lang="en-US" sz="2400" dirty="0">
                <a:solidFill>
                  <a:srgbClr val="2C14DE"/>
                </a:solidFill>
                <a:cs typeface="+mn-cs"/>
              </a:rPr>
              <a:t>cannot have a "name"</a:t>
            </a:r>
            <a:r>
              <a:rPr lang="en-US" sz="2400" dirty="0">
                <a:cs typeface="+mn-cs"/>
              </a:rPr>
              <a:t>, it must be referred to</a:t>
            </a:r>
          </a:p>
          <a:p>
            <a:pPr eaLnBrk="1" hangingPunct="1">
              <a:defRPr/>
            </a:pPr>
            <a:endParaRPr lang="en-US" sz="2400" dirty="0">
              <a:cs typeface="+mn-cs"/>
            </a:endParaRPr>
          </a:p>
          <a:p>
            <a:pPr eaLnBrk="1" hangingPunct="1">
              <a:defRPr/>
            </a:pPr>
            <a:r>
              <a:rPr lang="en-US" sz="2400" i="1" dirty="0">
                <a:solidFill>
                  <a:srgbClr val="B80000"/>
                </a:solidFill>
                <a:cs typeface="+mn-cs"/>
              </a:rPr>
              <a:t>Declarations</a:t>
            </a:r>
            <a:r>
              <a:rPr lang="en-US" sz="2400" dirty="0">
                <a:solidFill>
                  <a:srgbClr val="B80000"/>
                </a:solidFill>
                <a:cs typeface="+mn-cs"/>
              </a:rPr>
              <a:t> </a:t>
            </a:r>
            <a:r>
              <a:rPr lang="en-US" sz="2400" dirty="0">
                <a:cs typeface="+mn-cs"/>
              </a:rPr>
              <a:t>are used to statically allocate memory, </a:t>
            </a:r>
          </a:p>
          <a:p>
            <a:pPr lvl="1">
              <a:defRPr/>
            </a:pPr>
            <a:r>
              <a:rPr lang="en-US" sz="2000" dirty="0">
                <a:cs typeface="+mn-cs"/>
              </a:rPr>
              <a:t>the </a:t>
            </a:r>
            <a:r>
              <a:rPr lang="en-US" sz="2000" i="1" dirty="0">
                <a:solidFill>
                  <a:srgbClr val="2C14DE"/>
                </a:solidFill>
                <a:cs typeface="+mn-cs"/>
              </a:rPr>
              <a:t>new</a:t>
            </a:r>
            <a:r>
              <a:rPr lang="en-US" sz="2000" dirty="0">
                <a:solidFill>
                  <a:srgbClr val="2C14DE"/>
                </a:solidFill>
                <a:cs typeface="+mn-cs"/>
              </a:rPr>
              <a:t> </a:t>
            </a:r>
            <a:r>
              <a:rPr lang="en-US" sz="2000" dirty="0">
                <a:cs typeface="+mn-cs"/>
              </a:rPr>
              <a:t>operator is used to </a:t>
            </a:r>
            <a:r>
              <a:rPr lang="en-US" sz="2000" dirty="0">
                <a:solidFill>
                  <a:srgbClr val="2C14DE"/>
                </a:solidFill>
                <a:cs typeface="+mn-cs"/>
              </a:rPr>
              <a:t>dynamically allocate memory</a:t>
            </a:r>
            <a:endParaRPr lang="fr-FR" sz="2000" dirty="0">
              <a:solidFill>
                <a:srgbClr val="2C14DE"/>
              </a:solidFill>
              <a:cs typeface="+mn-cs"/>
            </a:endParaRPr>
          </a:p>
          <a:p>
            <a:endParaRPr lang="en-PK" sz="2400" dirty="0"/>
          </a:p>
        </p:txBody>
      </p:sp>
      <p:sp>
        <p:nvSpPr>
          <p:cNvPr id="4" name="Footer Placeholder 3">
            <a:extLst>
              <a:ext uri="{FF2B5EF4-FFF2-40B4-BE49-F238E27FC236}">
                <a16:creationId xmlns:a16="http://schemas.microsoft.com/office/drawing/2014/main" id="{E46CAFCD-4C6C-932A-4F24-6BA5A8D53D58}"/>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7BAD0F35-52A0-FC2A-E461-09399002E7B5}"/>
              </a:ext>
            </a:extLst>
          </p:cNvPr>
          <p:cNvSpPr>
            <a:spLocks noGrp="1"/>
          </p:cNvSpPr>
          <p:nvPr>
            <p:ph type="sldNum" sz="quarter" idx="12"/>
          </p:nvPr>
        </p:nvSpPr>
        <p:spPr/>
        <p:txBody>
          <a:bodyPr/>
          <a:lstStyle/>
          <a:p>
            <a:fld id="{51845F5A-061D-4825-9AE9-D7794091C6CF}" type="slidenum">
              <a:rPr lang="en-US" smtClean="0"/>
              <a:t>65</a:t>
            </a:fld>
            <a:endParaRPr lang="en-US" dirty="0"/>
          </a:p>
        </p:txBody>
      </p:sp>
    </p:spTree>
    <p:extLst>
      <p:ext uri="{BB962C8B-B14F-4D97-AF65-F5344CB8AC3E}">
        <p14:creationId xmlns:p14="http://schemas.microsoft.com/office/powerpoint/2010/main" val="410597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0145D-E876-6A21-127E-D62F5EB68B43}"/>
              </a:ext>
            </a:extLst>
          </p:cNvPr>
          <p:cNvSpPr>
            <a:spLocks noGrp="1"/>
          </p:cNvSpPr>
          <p:nvPr>
            <p:ph type="title"/>
          </p:nvPr>
        </p:nvSpPr>
        <p:spPr/>
        <p:txBody>
          <a:bodyPr/>
          <a:lstStyle/>
          <a:p>
            <a:r>
              <a:rPr lang="en-GB" dirty="0"/>
              <a:t>Dynamic Memory Allocation</a:t>
            </a:r>
            <a:endParaRPr lang="en-PK" dirty="0"/>
          </a:p>
        </p:txBody>
      </p:sp>
      <p:sp>
        <p:nvSpPr>
          <p:cNvPr id="3" name="Content Placeholder 2">
            <a:extLst>
              <a:ext uri="{FF2B5EF4-FFF2-40B4-BE49-F238E27FC236}">
                <a16:creationId xmlns:a16="http://schemas.microsoft.com/office/drawing/2014/main" id="{E57950F0-DE83-98D9-8C33-2E851E3B861B}"/>
              </a:ext>
            </a:extLst>
          </p:cNvPr>
          <p:cNvSpPr>
            <a:spLocks noGrp="1"/>
          </p:cNvSpPr>
          <p:nvPr>
            <p:ph idx="1"/>
          </p:nvPr>
        </p:nvSpPr>
        <p:spPr/>
        <p:txBody>
          <a:bodyPr>
            <a:normAutofit/>
          </a:bodyPr>
          <a:lstStyle/>
          <a:p>
            <a:r>
              <a:rPr lang="en-US" sz="2400" dirty="0"/>
              <a:t>Heap management in C++ is explicit:</a:t>
            </a:r>
          </a:p>
          <a:p>
            <a:endParaRPr lang="en-PK" sz="2400" dirty="0"/>
          </a:p>
        </p:txBody>
      </p:sp>
      <p:sp>
        <p:nvSpPr>
          <p:cNvPr id="4" name="Footer Placeholder 3">
            <a:extLst>
              <a:ext uri="{FF2B5EF4-FFF2-40B4-BE49-F238E27FC236}">
                <a16:creationId xmlns:a16="http://schemas.microsoft.com/office/drawing/2014/main" id="{BD445D20-C8CD-191E-E40E-3749CE95FAC7}"/>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606B98D3-D41D-495F-EA24-378015E4CB51}"/>
              </a:ext>
            </a:extLst>
          </p:cNvPr>
          <p:cNvSpPr>
            <a:spLocks noGrp="1"/>
          </p:cNvSpPr>
          <p:nvPr>
            <p:ph type="sldNum" sz="quarter" idx="12"/>
          </p:nvPr>
        </p:nvSpPr>
        <p:spPr/>
        <p:txBody>
          <a:bodyPr/>
          <a:lstStyle/>
          <a:p>
            <a:fld id="{51845F5A-061D-4825-9AE9-D7794091C6CF}" type="slidenum">
              <a:rPr lang="en-US" smtClean="0"/>
              <a:t>66</a:t>
            </a:fld>
            <a:endParaRPr lang="en-US" dirty="0"/>
          </a:p>
        </p:txBody>
      </p:sp>
      <p:grpSp>
        <p:nvGrpSpPr>
          <p:cNvPr id="8" name="Group 7">
            <a:extLst>
              <a:ext uri="{FF2B5EF4-FFF2-40B4-BE49-F238E27FC236}">
                <a16:creationId xmlns:a16="http://schemas.microsoft.com/office/drawing/2014/main" id="{15FA8E7C-448A-3E87-1C57-A822D7DE281B}"/>
              </a:ext>
            </a:extLst>
          </p:cNvPr>
          <p:cNvGrpSpPr/>
          <p:nvPr/>
        </p:nvGrpSpPr>
        <p:grpSpPr>
          <a:xfrm>
            <a:off x="4234049" y="2799521"/>
            <a:ext cx="4267200" cy="3114388"/>
            <a:chOff x="337457" y="2301125"/>
            <a:chExt cx="4267200" cy="3114388"/>
          </a:xfrm>
        </p:grpSpPr>
        <p:pic>
          <p:nvPicPr>
            <p:cNvPr id="6" name="Picture 5">
              <a:extLst>
                <a:ext uri="{FF2B5EF4-FFF2-40B4-BE49-F238E27FC236}">
                  <a16:creationId xmlns:a16="http://schemas.microsoft.com/office/drawing/2014/main" id="{EBADD24D-2624-0745-A063-BB64157604CE}"/>
                </a:ext>
              </a:extLst>
            </p:cNvPr>
            <p:cNvPicPr>
              <a:picLocks noChangeAspect="1"/>
            </p:cNvPicPr>
            <p:nvPr/>
          </p:nvPicPr>
          <p:blipFill rotWithShape="1">
            <a:blip r:embed="rId3"/>
            <a:srcRect l="29583" t="37408" r="47083" b="48518"/>
            <a:stretch/>
          </p:blipFill>
          <p:spPr>
            <a:xfrm>
              <a:off x="337457" y="2301125"/>
              <a:ext cx="4267200" cy="1447800"/>
            </a:xfrm>
            <a:prstGeom prst="rect">
              <a:avLst/>
            </a:prstGeom>
          </p:spPr>
        </p:pic>
        <p:pic>
          <p:nvPicPr>
            <p:cNvPr id="7" name="Picture 6">
              <a:extLst>
                <a:ext uri="{FF2B5EF4-FFF2-40B4-BE49-F238E27FC236}">
                  <a16:creationId xmlns:a16="http://schemas.microsoft.com/office/drawing/2014/main" id="{D4231AB1-C7FE-86F7-1965-353A444592C3}"/>
                </a:ext>
              </a:extLst>
            </p:cNvPr>
            <p:cNvPicPr>
              <a:picLocks noChangeAspect="1"/>
            </p:cNvPicPr>
            <p:nvPr/>
          </p:nvPicPr>
          <p:blipFill rotWithShape="1">
            <a:blip r:embed="rId4"/>
            <a:srcRect l="29583" t="44075" r="51250" b="41111"/>
            <a:stretch/>
          </p:blipFill>
          <p:spPr>
            <a:xfrm>
              <a:off x="718457" y="3891513"/>
              <a:ext cx="3505200" cy="1524000"/>
            </a:xfrm>
            <a:prstGeom prst="rect">
              <a:avLst/>
            </a:prstGeom>
          </p:spPr>
        </p:pic>
      </p:grpSp>
    </p:spTree>
    <p:extLst>
      <p:ext uri="{BB962C8B-B14F-4D97-AF65-F5344CB8AC3E}">
        <p14:creationId xmlns:p14="http://schemas.microsoft.com/office/powerpoint/2010/main" val="4275886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4559-698F-B292-5D25-184B7BD341D7}"/>
              </a:ext>
            </a:extLst>
          </p:cNvPr>
          <p:cNvSpPr>
            <a:spLocks noGrp="1"/>
          </p:cNvSpPr>
          <p:nvPr>
            <p:ph type="title"/>
          </p:nvPr>
        </p:nvSpPr>
        <p:spPr/>
        <p:txBody>
          <a:bodyPr/>
          <a:lstStyle/>
          <a:p>
            <a:r>
              <a:rPr lang="en-GB" dirty="0"/>
              <a:t>Example</a:t>
            </a:r>
            <a:endParaRPr lang="en-PK" dirty="0"/>
          </a:p>
        </p:txBody>
      </p:sp>
      <p:sp>
        <p:nvSpPr>
          <p:cNvPr id="3" name="Content Placeholder 2">
            <a:extLst>
              <a:ext uri="{FF2B5EF4-FFF2-40B4-BE49-F238E27FC236}">
                <a16:creationId xmlns:a16="http://schemas.microsoft.com/office/drawing/2014/main" id="{32E51A49-34FE-6D24-D233-D18B01F70ED2}"/>
              </a:ext>
            </a:extLst>
          </p:cNvPr>
          <p:cNvSpPr>
            <a:spLocks noGrp="1"/>
          </p:cNvSpPr>
          <p:nvPr>
            <p:ph idx="1"/>
          </p:nvPr>
        </p:nvSpPr>
        <p:spPr/>
        <p:txBody>
          <a:bodyPr>
            <a:normAutofit/>
          </a:bodyPr>
          <a:lstStyle/>
          <a:p>
            <a:pPr marL="0" indent="0">
              <a:buNone/>
            </a:pPr>
            <a:r>
              <a:rPr lang="en-US" altLang="zh-CN" sz="2000" dirty="0">
                <a:latin typeface="Courier New" panose="02070309020205020404" pitchFamily="49" charset="0"/>
                <a:cs typeface="Courier New" panose="02070309020205020404" pitchFamily="49" charset="0"/>
              </a:rPr>
              <a:t>int main()</a:t>
            </a:r>
          </a:p>
          <a:p>
            <a:pPr marL="0" indent="0">
              <a:buNone/>
            </a:pPr>
            <a:r>
              <a:rPr lang="en-US" altLang="zh-CN" sz="2000" dirty="0">
                <a:latin typeface="Courier New" panose="02070309020205020404" pitchFamily="49" charset="0"/>
                <a:cs typeface="Courier New" panose="02070309020205020404" pitchFamily="49" charset="0"/>
              </a:rPr>
              <a:t>{</a:t>
            </a: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a:solidFill>
                  <a:srgbClr val="0070C0"/>
                </a:solidFill>
                <a:latin typeface="Courier New" panose="02070309020205020404" pitchFamily="49" charset="0"/>
                <a:cs typeface="Courier New" panose="02070309020205020404" pitchFamily="49" charset="0"/>
              </a:rPr>
              <a:t>int *p</a:t>
            </a:r>
            <a:r>
              <a:rPr lang="en-US" altLang="zh-CN" sz="2000" dirty="0">
                <a:latin typeface="Courier New" panose="02070309020205020404" pitchFamily="49" charset="0"/>
                <a:cs typeface="Courier New" panose="02070309020205020404" pitchFamily="49" charset="0"/>
              </a:rPr>
              <a:t>;</a:t>
            </a:r>
          </a:p>
          <a:p>
            <a:pPr marL="0" indent="0">
              <a:buNone/>
            </a:pPr>
            <a:r>
              <a:rPr lang="en-US" altLang="zh-CN" sz="2000" dirty="0">
                <a:latin typeface="Courier New" panose="02070309020205020404" pitchFamily="49" charset="0"/>
                <a:cs typeface="Courier New" panose="02070309020205020404" pitchFamily="49" charset="0"/>
              </a:rPr>
              <a:t>  p = </a:t>
            </a:r>
            <a:r>
              <a:rPr lang="en-US" altLang="zh-CN" sz="2000" dirty="0">
                <a:solidFill>
                  <a:srgbClr val="0070C0"/>
                </a:solidFill>
                <a:latin typeface="Courier New" panose="02070309020205020404" pitchFamily="49" charset="0"/>
                <a:cs typeface="Courier New" panose="02070309020205020404" pitchFamily="49" charset="0"/>
              </a:rPr>
              <a:t>new</a:t>
            </a:r>
            <a:r>
              <a:rPr lang="en-US" altLang="zh-CN" sz="2000" dirty="0">
                <a:latin typeface="Courier New" panose="02070309020205020404" pitchFamily="49" charset="0"/>
                <a:cs typeface="Courier New" panose="02070309020205020404" pitchFamily="49" charset="0"/>
              </a:rPr>
              <a:t> int; </a:t>
            </a:r>
          </a:p>
          <a:p>
            <a:pPr marL="0" indent="0">
              <a:buNone/>
            </a:pPr>
            <a:r>
              <a:rPr lang="en-US" altLang="zh-CN" sz="2000" dirty="0">
                <a:latin typeface="Courier New" panose="02070309020205020404" pitchFamily="49" charset="0"/>
                <a:cs typeface="Courier New" panose="02070309020205020404" pitchFamily="49" charset="0"/>
              </a:rPr>
              <a:t> *p </a:t>
            </a:r>
            <a:r>
              <a:rPr lang="en-US" altLang="zh-CN" sz="2000" dirty="0">
                <a:solidFill>
                  <a:srgbClr val="0070C0"/>
                </a:solidFill>
                <a:latin typeface="Courier New" panose="02070309020205020404" pitchFamily="49" charset="0"/>
                <a:cs typeface="Courier New" panose="02070309020205020404" pitchFamily="49" charset="0"/>
              </a:rPr>
              <a:t>=</a:t>
            </a:r>
            <a:r>
              <a:rPr lang="en-US" altLang="zh-CN" sz="2000" dirty="0">
                <a:latin typeface="Courier New" panose="02070309020205020404" pitchFamily="49" charset="0"/>
                <a:cs typeface="Courier New" panose="02070309020205020404" pitchFamily="49" charset="0"/>
              </a:rPr>
              <a:t> 99;</a:t>
            </a:r>
          </a:p>
          <a:p>
            <a:pPr marL="0" indent="0">
              <a:buNone/>
            </a:pPr>
            <a:r>
              <a:rPr lang="en-US" altLang="zh-CN" sz="2000" dirty="0">
                <a:latin typeface="Courier New" panose="02070309020205020404" pitchFamily="49" charset="0"/>
                <a:cs typeface="Courier New" panose="02070309020205020404" pitchFamily="49" charset="0"/>
              </a:rPr>
              <a:t>  return 0;</a:t>
            </a:r>
          </a:p>
          <a:p>
            <a:pPr marL="0" indent="0">
              <a:buNone/>
            </a:pPr>
            <a:r>
              <a:rPr lang="en-US" altLang="zh-CN" sz="2000" dirty="0">
                <a:latin typeface="Courier New" panose="02070309020205020404" pitchFamily="49" charset="0"/>
                <a:cs typeface="Courier New" panose="02070309020205020404" pitchFamily="49" charset="0"/>
              </a:rPr>
              <a:t>}</a:t>
            </a:r>
          </a:p>
          <a:p>
            <a:endParaRPr lang="en-PK" sz="2000" dirty="0"/>
          </a:p>
        </p:txBody>
      </p:sp>
      <p:sp>
        <p:nvSpPr>
          <p:cNvPr id="4" name="Footer Placeholder 3">
            <a:extLst>
              <a:ext uri="{FF2B5EF4-FFF2-40B4-BE49-F238E27FC236}">
                <a16:creationId xmlns:a16="http://schemas.microsoft.com/office/drawing/2014/main" id="{42596C05-E71E-6DCD-C967-DF7BAD8EFE61}"/>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A2ADD261-A8BD-3276-9DE6-D80A29A22A5F}"/>
              </a:ext>
            </a:extLst>
          </p:cNvPr>
          <p:cNvSpPr>
            <a:spLocks noGrp="1"/>
          </p:cNvSpPr>
          <p:nvPr>
            <p:ph type="sldNum" sz="quarter" idx="12"/>
          </p:nvPr>
        </p:nvSpPr>
        <p:spPr/>
        <p:txBody>
          <a:bodyPr/>
          <a:lstStyle/>
          <a:p>
            <a:fld id="{51845F5A-061D-4825-9AE9-D7794091C6CF}" type="slidenum">
              <a:rPr lang="en-US" smtClean="0"/>
              <a:t>67</a:t>
            </a:fld>
            <a:endParaRPr lang="en-US" dirty="0"/>
          </a:p>
        </p:txBody>
      </p:sp>
      <p:grpSp>
        <p:nvGrpSpPr>
          <p:cNvPr id="66" name="Group 65">
            <a:extLst>
              <a:ext uri="{FF2B5EF4-FFF2-40B4-BE49-F238E27FC236}">
                <a16:creationId xmlns:a16="http://schemas.microsoft.com/office/drawing/2014/main" id="{BDC010F4-D38A-6720-2A26-096D9973C2F9}"/>
              </a:ext>
            </a:extLst>
          </p:cNvPr>
          <p:cNvGrpSpPr/>
          <p:nvPr/>
        </p:nvGrpSpPr>
        <p:grpSpPr>
          <a:xfrm>
            <a:off x="7574972" y="1555173"/>
            <a:ext cx="3585721" cy="4461907"/>
            <a:chOff x="5257800" y="2209800"/>
            <a:chExt cx="3585721" cy="4461907"/>
          </a:xfrm>
        </p:grpSpPr>
        <p:sp>
          <p:nvSpPr>
            <p:cNvPr id="46" name="Rectangle 4">
              <a:extLst>
                <a:ext uri="{FF2B5EF4-FFF2-40B4-BE49-F238E27FC236}">
                  <a16:creationId xmlns:a16="http://schemas.microsoft.com/office/drawing/2014/main" id="{EED03A76-04DD-4A11-F709-6D817F1AAE2C}"/>
                </a:ext>
              </a:extLst>
            </p:cNvPr>
            <p:cNvSpPr>
              <a:spLocks noChangeArrowheads="1"/>
            </p:cNvSpPr>
            <p:nvPr>
              <p:custDataLst>
                <p:tags r:id="rId1"/>
              </p:custDataLst>
            </p:nvPr>
          </p:nvSpPr>
          <p:spPr bwMode="auto">
            <a:xfrm>
              <a:off x="6934200" y="2286000"/>
              <a:ext cx="1752600" cy="43434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chemeClr val="accent2"/>
                </a:solidFill>
                <a:latin typeface="Courier New" panose="02070309020205020404" pitchFamily="49" charset="0"/>
              </a:endParaRPr>
            </a:p>
          </p:txBody>
        </p:sp>
        <p:sp>
          <p:nvSpPr>
            <p:cNvPr id="47" name="Text Box 5">
              <a:extLst>
                <a:ext uri="{FF2B5EF4-FFF2-40B4-BE49-F238E27FC236}">
                  <a16:creationId xmlns:a16="http://schemas.microsoft.com/office/drawing/2014/main" id="{AFAF2ABB-01E2-7664-D7FC-FDB1474FFEC1}"/>
                </a:ext>
              </a:extLst>
            </p:cNvPr>
            <p:cNvSpPr txBox="1">
              <a:spLocks noChangeArrowheads="1"/>
            </p:cNvSpPr>
            <p:nvPr>
              <p:custDataLst>
                <p:tags r:id="rId2"/>
              </p:custDataLst>
            </p:nvPr>
          </p:nvSpPr>
          <p:spPr bwMode="auto">
            <a:xfrm>
              <a:off x="5257800" y="6302375"/>
              <a:ext cx="1563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FF0000"/>
                  </a:solidFill>
                  <a:latin typeface="Courier New" panose="02070309020205020404" pitchFamily="49" charset="0"/>
                </a:rPr>
                <a:t>0xffffffff</a:t>
              </a:r>
            </a:p>
          </p:txBody>
        </p:sp>
        <p:sp>
          <p:nvSpPr>
            <p:cNvPr id="48" name="Text Box 6">
              <a:extLst>
                <a:ext uri="{FF2B5EF4-FFF2-40B4-BE49-F238E27FC236}">
                  <a16:creationId xmlns:a16="http://schemas.microsoft.com/office/drawing/2014/main" id="{1F878336-DB27-539C-C80F-A68294716C05}"/>
                </a:ext>
              </a:extLst>
            </p:cNvPr>
            <p:cNvSpPr txBox="1">
              <a:spLocks noChangeArrowheads="1"/>
            </p:cNvSpPr>
            <p:nvPr/>
          </p:nvSpPr>
          <p:spPr bwMode="auto">
            <a:xfrm>
              <a:off x="6629400" y="2209800"/>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latin typeface="Courier New" panose="02070309020205020404" pitchFamily="49" charset="0"/>
                </a:rPr>
                <a:t>0</a:t>
              </a:r>
            </a:p>
          </p:txBody>
        </p:sp>
        <p:sp>
          <p:nvSpPr>
            <p:cNvPr id="49" name="Line 7">
              <a:extLst>
                <a:ext uri="{FF2B5EF4-FFF2-40B4-BE49-F238E27FC236}">
                  <a16:creationId xmlns:a16="http://schemas.microsoft.com/office/drawing/2014/main" id="{7AC52554-893B-1008-23B2-2816F503D9EF}"/>
                </a:ext>
              </a:extLst>
            </p:cNvPr>
            <p:cNvSpPr>
              <a:spLocks noChangeShapeType="1"/>
            </p:cNvSpPr>
            <p:nvPr/>
          </p:nvSpPr>
          <p:spPr bwMode="auto">
            <a:xfrm>
              <a:off x="6934200" y="2895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Text Box 8">
              <a:extLst>
                <a:ext uri="{FF2B5EF4-FFF2-40B4-BE49-F238E27FC236}">
                  <a16:creationId xmlns:a16="http://schemas.microsoft.com/office/drawing/2014/main" id="{371CDF48-8FD5-6C90-51E3-3D692215C8E1}"/>
                </a:ext>
              </a:extLst>
            </p:cNvPr>
            <p:cNvSpPr txBox="1">
              <a:spLocks noChangeArrowheads="1"/>
            </p:cNvSpPr>
            <p:nvPr/>
          </p:nvSpPr>
          <p:spPr bwMode="auto">
            <a:xfrm>
              <a:off x="7391400" y="243840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text</a:t>
              </a:r>
            </a:p>
          </p:txBody>
        </p:sp>
        <p:sp>
          <p:nvSpPr>
            <p:cNvPr id="51" name="Text Box 9">
              <a:extLst>
                <a:ext uri="{FF2B5EF4-FFF2-40B4-BE49-F238E27FC236}">
                  <a16:creationId xmlns:a16="http://schemas.microsoft.com/office/drawing/2014/main" id="{442DF13B-03B2-6736-4089-EDC068211068}"/>
                </a:ext>
              </a:extLst>
            </p:cNvPr>
            <p:cNvSpPr txBox="1">
              <a:spLocks noChangeArrowheads="1"/>
            </p:cNvSpPr>
            <p:nvPr/>
          </p:nvSpPr>
          <p:spPr bwMode="auto">
            <a:xfrm>
              <a:off x="7391400" y="28956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data</a:t>
              </a:r>
            </a:p>
          </p:txBody>
        </p:sp>
        <p:sp>
          <p:nvSpPr>
            <p:cNvPr id="52" name="Line 10">
              <a:extLst>
                <a:ext uri="{FF2B5EF4-FFF2-40B4-BE49-F238E27FC236}">
                  <a16:creationId xmlns:a16="http://schemas.microsoft.com/office/drawing/2014/main" id="{381D86A8-8D64-91C8-8B58-50F57580CE2C}"/>
                </a:ext>
              </a:extLst>
            </p:cNvPr>
            <p:cNvSpPr>
              <a:spLocks noChangeShapeType="1"/>
            </p:cNvSpPr>
            <p:nvPr/>
          </p:nvSpPr>
          <p:spPr bwMode="auto">
            <a:xfrm>
              <a:off x="6934200" y="33528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11">
              <a:extLst>
                <a:ext uri="{FF2B5EF4-FFF2-40B4-BE49-F238E27FC236}">
                  <a16:creationId xmlns:a16="http://schemas.microsoft.com/office/drawing/2014/main" id="{6304DF74-9EB3-EF9E-AE06-47B959FAE2FF}"/>
                </a:ext>
              </a:extLst>
            </p:cNvPr>
            <p:cNvSpPr>
              <a:spLocks noChangeShapeType="1"/>
            </p:cNvSpPr>
            <p:nvPr/>
          </p:nvSpPr>
          <p:spPr bwMode="auto">
            <a:xfrm>
              <a:off x="6934200" y="3810000"/>
              <a:ext cx="1752600"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Text Box 12">
              <a:extLst>
                <a:ext uri="{FF2B5EF4-FFF2-40B4-BE49-F238E27FC236}">
                  <a16:creationId xmlns:a16="http://schemas.microsoft.com/office/drawing/2014/main" id="{0166E86F-60B6-48BA-368C-EA728D98576A}"/>
                </a:ext>
              </a:extLst>
            </p:cNvPr>
            <p:cNvSpPr txBox="1">
              <a:spLocks noChangeArrowheads="1"/>
            </p:cNvSpPr>
            <p:nvPr/>
          </p:nvSpPr>
          <p:spPr bwMode="auto">
            <a:xfrm>
              <a:off x="7467600" y="33528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bss</a:t>
              </a:r>
            </a:p>
          </p:txBody>
        </p:sp>
        <p:sp>
          <p:nvSpPr>
            <p:cNvPr id="55" name="Line 13">
              <a:extLst>
                <a:ext uri="{FF2B5EF4-FFF2-40B4-BE49-F238E27FC236}">
                  <a16:creationId xmlns:a16="http://schemas.microsoft.com/office/drawing/2014/main" id="{880E02AB-ED9C-8808-3392-B79FA6722DE5}"/>
                </a:ext>
              </a:extLst>
            </p:cNvPr>
            <p:cNvSpPr>
              <a:spLocks noChangeShapeType="1"/>
            </p:cNvSpPr>
            <p:nvPr/>
          </p:nvSpPr>
          <p:spPr bwMode="auto">
            <a:xfrm>
              <a:off x="6934200" y="4419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Text Box 14">
              <a:extLst>
                <a:ext uri="{FF2B5EF4-FFF2-40B4-BE49-F238E27FC236}">
                  <a16:creationId xmlns:a16="http://schemas.microsoft.com/office/drawing/2014/main" id="{3F4B6642-9045-525A-C901-3EE4C01F5678}"/>
                </a:ext>
              </a:extLst>
            </p:cNvPr>
            <p:cNvSpPr txBox="1">
              <a:spLocks noChangeArrowheads="1"/>
            </p:cNvSpPr>
            <p:nvPr/>
          </p:nvSpPr>
          <p:spPr bwMode="auto">
            <a:xfrm>
              <a:off x="7391400" y="3810000"/>
              <a:ext cx="11430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heap</a:t>
              </a:r>
            </a:p>
          </p:txBody>
        </p:sp>
        <p:sp>
          <p:nvSpPr>
            <p:cNvPr id="57" name="Text Box 16">
              <a:extLst>
                <a:ext uri="{FF2B5EF4-FFF2-40B4-BE49-F238E27FC236}">
                  <a16:creationId xmlns:a16="http://schemas.microsoft.com/office/drawing/2014/main" id="{BE101853-8F3C-5307-79D1-4B88D9D9AE7B}"/>
                </a:ext>
              </a:extLst>
            </p:cNvPr>
            <p:cNvSpPr txBox="1">
              <a:spLocks noChangeArrowheads="1"/>
            </p:cNvSpPr>
            <p:nvPr/>
          </p:nvSpPr>
          <p:spPr bwMode="auto">
            <a:xfrm>
              <a:off x="7391400" y="6248400"/>
              <a:ext cx="12192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stack</a:t>
              </a:r>
            </a:p>
          </p:txBody>
        </p:sp>
        <p:sp>
          <p:nvSpPr>
            <p:cNvPr id="58" name="Line 17">
              <a:extLst>
                <a:ext uri="{FF2B5EF4-FFF2-40B4-BE49-F238E27FC236}">
                  <a16:creationId xmlns:a16="http://schemas.microsoft.com/office/drawing/2014/main" id="{706C50D1-6453-91C8-48AB-802420591FDA}"/>
                </a:ext>
              </a:extLst>
            </p:cNvPr>
            <p:cNvSpPr>
              <a:spLocks noChangeShapeType="1"/>
            </p:cNvSpPr>
            <p:nvPr/>
          </p:nvSpPr>
          <p:spPr bwMode="auto">
            <a:xfrm>
              <a:off x="6934200" y="5562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18">
              <a:extLst>
                <a:ext uri="{FF2B5EF4-FFF2-40B4-BE49-F238E27FC236}">
                  <a16:creationId xmlns:a16="http://schemas.microsoft.com/office/drawing/2014/main" id="{3BD1DF89-6486-35ED-597A-BB4F1DF20136}"/>
                </a:ext>
              </a:extLst>
            </p:cNvPr>
            <p:cNvSpPr>
              <a:spLocks noChangeShapeType="1"/>
            </p:cNvSpPr>
            <p:nvPr/>
          </p:nvSpPr>
          <p:spPr bwMode="auto">
            <a:xfrm flipV="1">
              <a:off x="7772400" y="52578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21">
              <a:extLst>
                <a:ext uri="{FF2B5EF4-FFF2-40B4-BE49-F238E27FC236}">
                  <a16:creationId xmlns:a16="http://schemas.microsoft.com/office/drawing/2014/main" id="{ACEB04EB-8B19-2CFB-6941-EF80A44879B4}"/>
                </a:ext>
              </a:extLst>
            </p:cNvPr>
            <p:cNvSpPr>
              <a:spLocks noChangeShapeType="1"/>
            </p:cNvSpPr>
            <p:nvPr/>
          </p:nvSpPr>
          <p:spPr bwMode="auto">
            <a:xfrm>
              <a:off x="6934200" y="5867400"/>
              <a:ext cx="1752600" cy="0"/>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Text Box 23">
              <a:extLst>
                <a:ext uri="{FF2B5EF4-FFF2-40B4-BE49-F238E27FC236}">
                  <a16:creationId xmlns:a16="http://schemas.microsoft.com/office/drawing/2014/main" id="{F5A0AF78-46B0-A740-C1AE-9B977AAB5DF2}"/>
                </a:ext>
              </a:extLst>
            </p:cNvPr>
            <p:cNvSpPr txBox="1">
              <a:spLocks noChangeArrowheads="1"/>
            </p:cNvSpPr>
            <p:nvPr/>
          </p:nvSpPr>
          <p:spPr bwMode="auto">
            <a:xfrm>
              <a:off x="7696200" y="5562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chemeClr val="hlink"/>
                  </a:solidFill>
                  <a:latin typeface="Courier New" panose="02070309020205020404" pitchFamily="49" charset="0"/>
                </a:rPr>
                <a:t>p</a:t>
              </a:r>
            </a:p>
          </p:txBody>
        </p:sp>
        <p:sp>
          <p:nvSpPr>
            <p:cNvPr id="62" name="Line 15">
              <a:extLst>
                <a:ext uri="{FF2B5EF4-FFF2-40B4-BE49-F238E27FC236}">
                  <a16:creationId xmlns:a16="http://schemas.microsoft.com/office/drawing/2014/main" id="{2928BA6C-5B8C-4D9D-8166-03C768EF317E}"/>
                </a:ext>
              </a:extLst>
            </p:cNvPr>
            <p:cNvSpPr>
              <a:spLocks noChangeShapeType="1"/>
            </p:cNvSpPr>
            <p:nvPr/>
          </p:nvSpPr>
          <p:spPr bwMode="auto">
            <a:xfrm>
              <a:off x="7772400" y="4724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19">
              <a:extLst>
                <a:ext uri="{FF2B5EF4-FFF2-40B4-BE49-F238E27FC236}">
                  <a16:creationId xmlns:a16="http://schemas.microsoft.com/office/drawing/2014/main" id="{69D6AB1D-CD7A-11DE-6CF7-D4E93C191F05}"/>
                </a:ext>
              </a:extLst>
            </p:cNvPr>
            <p:cNvSpPr>
              <a:spLocks noChangeShapeType="1"/>
            </p:cNvSpPr>
            <p:nvPr/>
          </p:nvSpPr>
          <p:spPr bwMode="auto">
            <a:xfrm>
              <a:off x="6934200" y="47244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Text Box 20">
              <a:extLst>
                <a:ext uri="{FF2B5EF4-FFF2-40B4-BE49-F238E27FC236}">
                  <a16:creationId xmlns:a16="http://schemas.microsoft.com/office/drawing/2014/main" id="{FDC6F992-4D9F-5B69-B460-7B9278A21C71}"/>
                </a:ext>
              </a:extLst>
            </p:cNvPr>
            <p:cNvSpPr txBox="1">
              <a:spLocks noChangeArrowheads="1"/>
            </p:cNvSpPr>
            <p:nvPr/>
          </p:nvSpPr>
          <p:spPr bwMode="auto">
            <a:xfrm>
              <a:off x="7319521" y="4419599"/>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chemeClr val="hlink"/>
                  </a:solidFill>
                  <a:latin typeface="Courier New" panose="02070309020205020404" pitchFamily="49" charset="0"/>
                </a:rPr>
                <a:t>#@%*&amp;</a:t>
              </a:r>
            </a:p>
          </p:txBody>
        </p:sp>
        <p:sp>
          <p:nvSpPr>
            <p:cNvPr id="65" name="Freeform 24">
              <a:extLst>
                <a:ext uri="{FF2B5EF4-FFF2-40B4-BE49-F238E27FC236}">
                  <a16:creationId xmlns:a16="http://schemas.microsoft.com/office/drawing/2014/main" id="{D3B16142-3645-F916-0966-F0953CCDFAC7}"/>
                </a:ext>
              </a:extLst>
            </p:cNvPr>
            <p:cNvSpPr>
              <a:spLocks/>
            </p:cNvSpPr>
            <p:nvPr/>
          </p:nvSpPr>
          <p:spPr bwMode="auto">
            <a:xfrm>
              <a:off x="6502400" y="4572000"/>
              <a:ext cx="431800" cy="1143000"/>
            </a:xfrm>
            <a:custGeom>
              <a:avLst/>
              <a:gdLst>
                <a:gd name="T0" fmla="*/ 272 w 272"/>
                <a:gd name="T1" fmla="*/ 720 h 720"/>
                <a:gd name="T2" fmla="*/ 32 w 272"/>
                <a:gd name="T3" fmla="*/ 624 h 720"/>
                <a:gd name="T4" fmla="*/ 80 w 272"/>
                <a:gd name="T5" fmla="*/ 288 h 720"/>
                <a:gd name="T6" fmla="*/ 272 w 272"/>
                <a:gd name="T7" fmla="*/ 0 h 720"/>
              </a:gdLst>
              <a:ahLst/>
              <a:cxnLst>
                <a:cxn ang="0">
                  <a:pos x="T0" y="T1"/>
                </a:cxn>
                <a:cxn ang="0">
                  <a:pos x="T2" y="T3"/>
                </a:cxn>
                <a:cxn ang="0">
                  <a:pos x="T4" y="T5"/>
                </a:cxn>
                <a:cxn ang="0">
                  <a:pos x="T6" y="T7"/>
                </a:cxn>
              </a:cxnLst>
              <a:rect l="0" t="0" r="r" b="b"/>
              <a:pathLst>
                <a:path w="272" h="720">
                  <a:moveTo>
                    <a:pt x="272" y="720"/>
                  </a:moveTo>
                  <a:cubicBezTo>
                    <a:pt x="168" y="708"/>
                    <a:pt x="64" y="696"/>
                    <a:pt x="32" y="624"/>
                  </a:cubicBezTo>
                  <a:cubicBezTo>
                    <a:pt x="0" y="552"/>
                    <a:pt x="40" y="392"/>
                    <a:pt x="80" y="288"/>
                  </a:cubicBezTo>
                  <a:cubicBezTo>
                    <a:pt x="120" y="184"/>
                    <a:pt x="240" y="48"/>
                    <a:pt x="272" y="0"/>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8" name="Thought Bubble: Cloud 67">
            <a:extLst>
              <a:ext uri="{FF2B5EF4-FFF2-40B4-BE49-F238E27FC236}">
                <a16:creationId xmlns:a16="http://schemas.microsoft.com/office/drawing/2014/main" id="{F8673D19-1A9C-613B-F3F7-02D6FBBAD49F}"/>
              </a:ext>
            </a:extLst>
          </p:cNvPr>
          <p:cNvSpPr/>
          <p:nvPr/>
        </p:nvSpPr>
        <p:spPr>
          <a:xfrm>
            <a:off x="3179618" y="1991408"/>
            <a:ext cx="5410200" cy="2976515"/>
          </a:xfrm>
          <a:prstGeom prst="cloudCallout">
            <a:avLst>
              <a:gd name="adj1" fmla="val -57133"/>
              <a:gd name="adj2" fmla="val 27241"/>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Recall, variables created </a:t>
            </a:r>
            <a:r>
              <a:rPr lang="en-US" sz="2000" b="1" dirty="0">
                <a:solidFill>
                  <a:srgbClr val="FF0000"/>
                </a:solidFill>
              </a:rPr>
              <a:t>inside a function </a:t>
            </a:r>
            <a:r>
              <a:rPr lang="en-US" sz="2000" dirty="0">
                <a:solidFill>
                  <a:schemeClr val="tx1"/>
                </a:solidFill>
              </a:rPr>
              <a:t>are </a:t>
            </a:r>
            <a:r>
              <a:rPr lang="en-US" sz="2000" b="1" dirty="0">
                <a:solidFill>
                  <a:srgbClr val="FF0000"/>
                </a:solidFill>
              </a:rPr>
              <a:t>local variables, </a:t>
            </a:r>
            <a:r>
              <a:rPr lang="en-US" sz="2000" dirty="0">
                <a:solidFill>
                  <a:schemeClr val="tx1"/>
                </a:solidFill>
              </a:rPr>
              <a:t>they are created after the function is called and deleted from memory once the function ends</a:t>
            </a:r>
            <a:endParaRPr lang="en-PK" sz="2000" dirty="0">
              <a:solidFill>
                <a:schemeClr val="tx1"/>
              </a:solidFill>
            </a:endParaRPr>
          </a:p>
        </p:txBody>
      </p:sp>
    </p:spTree>
    <p:extLst>
      <p:ext uri="{BB962C8B-B14F-4D97-AF65-F5344CB8AC3E}">
        <p14:creationId xmlns:p14="http://schemas.microsoft.com/office/powerpoint/2010/main" val="158422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1E60-3BB4-96F8-C33E-7F0C5FB51986}"/>
              </a:ext>
            </a:extLst>
          </p:cNvPr>
          <p:cNvSpPr>
            <a:spLocks noGrp="1"/>
          </p:cNvSpPr>
          <p:nvPr>
            <p:ph type="title"/>
          </p:nvPr>
        </p:nvSpPr>
        <p:spPr/>
        <p:txBody>
          <a:bodyPr/>
          <a:lstStyle/>
          <a:p>
            <a:r>
              <a:rPr lang="en-GB" dirty="0"/>
              <a:t>Example</a:t>
            </a:r>
            <a:endParaRPr lang="en-PK" dirty="0"/>
          </a:p>
        </p:txBody>
      </p:sp>
      <p:sp>
        <p:nvSpPr>
          <p:cNvPr id="3" name="Content Placeholder 2">
            <a:extLst>
              <a:ext uri="{FF2B5EF4-FFF2-40B4-BE49-F238E27FC236}">
                <a16:creationId xmlns:a16="http://schemas.microsoft.com/office/drawing/2014/main" id="{B9445D6E-E3C5-D4F3-FC3B-BBB71071B741}"/>
              </a:ext>
            </a:extLst>
          </p:cNvPr>
          <p:cNvSpPr>
            <a:spLocks noGrp="1"/>
          </p:cNvSpPr>
          <p:nvPr>
            <p:ph idx="1"/>
          </p:nvPr>
        </p:nvSpPr>
        <p:spPr/>
        <p:txBody>
          <a:bodyPr>
            <a:normAutofit/>
          </a:bodyPr>
          <a:lstStyle/>
          <a:p>
            <a:pPr marL="0" indent="0">
              <a:buNone/>
            </a:pPr>
            <a:r>
              <a:rPr lang="en-US" altLang="zh-CN" sz="2000" dirty="0">
                <a:latin typeface="Courier New" panose="02070309020205020404" pitchFamily="49" charset="0"/>
                <a:cs typeface="Courier New" panose="02070309020205020404" pitchFamily="49" charset="0"/>
              </a:rPr>
              <a:t>int main()</a:t>
            </a:r>
          </a:p>
          <a:p>
            <a:pPr marL="0" indent="0">
              <a:buNone/>
            </a:pPr>
            <a:r>
              <a:rPr lang="en-US" altLang="zh-CN" sz="2000" dirty="0">
                <a:latin typeface="Courier New" panose="02070309020205020404" pitchFamily="49" charset="0"/>
                <a:cs typeface="Courier New" panose="02070309020205020404" pitchFamily="49" charset="0"/>
              </a:rPr>
              <a:t>{</a:t>
            </a: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a:solidFill>
                  <a:srgbClr val="0070C0"/>
                </a:solidFill>
                <a:latin typeface="Courier New" panose="02070309020205020404" pitchFamily="49" charset="0"/>
                <a:cs typeface="Courier New" panose="02070309020205020404" pitchFamily="49" charset="0"/>
              </a:rPr>
              <a:t>int *p</a:t>
            </a:r>
            <a:r>
              <a:rPr lang="en-US" altLang="zh-CN" sz="2000" dirty="0">
                <a:latin typeface="Courier New" panose="02070309020205020404" pitchFamily="49" charset="0"/>
                <a:cs typeface="Courier New" panose="02070309020205020404" pitchFamily="49" charset="0"/>
              </a:rPr>
              <a:t>;</a:t>
            </a:r>
          </a:p>
          <a:p>
            <a:pPr marL="0" indent="0">
              <a:buNone/>
            </a:pPr>
            <a:r>
              <a:rPr lang="en-US" altLang="zh-CN" sz="2000" dirty="0">
                <a:latin typeface="Courier New" panose="02070309020205020404" pitchFamily="49" charset="0"/>
                <a:cs typeface="Courier New" panose="02070309020205020404" pitchFamily="49" charset="0"/>
              </a:rPr>
              <a:t>  p = </a:t>
            </a:r>
            <a:r>
              <a:rPr lang="en-US" altLang="zh-CN" sz="2000" dirty="0">
                <a:solidFill>
                  <a:srgbClr val="0070C0"/>
                </a:solidFill>
                <a:latin typeface="Courier New" panose="02070309020205020404" pitchFamily="49" charset="0"/>
                <a:cs typeface="Courier New" panose="02070309020205020404" pitchFamily="49" charset="0"/>
              </a:rPr>
              <a:t>new</a:t>
            </a:r>
            <a:r>
              <a:rPr lang="en-US" altLang="zh-CN" sz="2000" dirty="0">
                <a:latin typeface="Courier New" panose="02070309020205020404" pitchFamily="49" charset="0"/>
                <a:cs typeface="Courier New" panose="02070309020205020404" pitchFamily="49" charset="0"/>
              </a:rPr>
              <a:t> int; </a:t>
            </a:r>
          </a:p>
          <a:p>
            <a:pPr marL="0" indent="0">
              <a:buNone/>
            </a:pPr>
            <a:r>
              <a:rPr lang="en-US" altLang="zh-CN" sz="2000" dirty="0">
                <a:latin typeface="Courier New" panose="02070309020205020404" pitchFamily="49" charset="0"/>
                <a:cs typeface="Courier New" panose="02070309020205020404" pitchFamily="49" charset="0"/>
              </a:rPr>
              <a:t> *p </a:t>
            </a:r>
            <a:r>
              <a:rPr lang="en-US" altLang="zh-CN" sz="2000" dirty="0">
                <a:solidFill>
                  <a:srgbClr val="0070C0"/>
                </a:solidFill>
                <a:latin typeface="Courier New" panose="02070309020205020404" pitchFamily="49" charset="0"/>
                <a:cs typeface="Courier New" panose="02070309020205020404" pitchFamily="49" charset="0"/>
              </a:rPr>
              <a:t>=</a:t>
            </a:r>
            <a:r>
              <a:rPr lang="en-US" altLang="zh-CN" sz="2000" dirty="0">
                <a:latin typeface="Courier New" panose="02070309020205020404" pitchFamily="49" charset="0"/>
                <a:cs typeface="Courier New" panose="02070309020205020404" pitchFamily="49" charset="0"/>
              </a:rPr>
              <a:t> 99;</a:t>
            </a:r>
          </a:p>
          <a:p>
            <a:pPr marL="0" indent="0">
              <a:buNone/>
            </a:pPr>
            <a:r>
              <a:rPr lang="en-US" altLang="zh-CN" sz="2000" dirty="0">
                <a:latin typeface="Courier New" panose="02070309020205020404" pitchFamily="49" charset="0"/>
                <a:cs typeface="Courier New" panose="02070309020205020404" pitchFamily="49" charset="0"/>
              </a:rPr>
              <a:t>  return 0;</a:t>
            </a:r>
          </a:p>
          <a:p>
            <a:pPr marL="0" indent="0">
              <a:buNone/>
            </a:pPr>
            <a:r>
              <a:rPr lang="en-US" altLang="zh-CN" sz="2000" dirty="0">
                <a:latin typeface="Courier New" panose="02070309020205020404" pitchFamily="49" charset="0"/>
                <a:cs typeface="Courier New" panose="02070309020205020404" pitchFamily="49" charset="0"/>
              </a:rPr>
              <a:t>}</a:t>
            </a:r>
          </a:p>
          <a:p>
            <a:endParaRPr lang="en-PK" sz="2000" dirty="0"/>
          </a:p>
        </p:txBody>
      </p:sp>
      <p:sp>
        <p:nvSpPr>
          <p:cNvPr id="4" name="Footer Placeholder 3">
            <a:extLst>
              <a:ext uri="{FF2B5EF4-FFF2-40B4-BE49-F238E27FC236}">
                <a16:creationId xmlns:a16="http://schemas.microsoft.com/office/drawing/2014/main" id="{AE3A0900-2F42-64BB-0A57-2188B1788C50}"/>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CDC7C65B-CE8C-F0B5-5EFF-328B418F8C63}"/>
              </a:ext>
            </a:extLst>
          </p:cNvPr>
          <p:cNvSpPr>
            <a:spLocks noGrp="1"/>
          </p:cNvSpPr>
          <p:nvPr>
            <p:ph type="sldNum" sz="quarter" idx="12"/>
          </p:nvPr>
        </p:nvSpPr>
        <p:spPr/>
        <p:txBody>
          <a:bodyPr/>
          <a:lstStyle/>
          <a:p>
            <a:fld id="{51845F5A-061D-4825-9AE9-D7794091C6CF}" type="slidenum">
              <a:rPr lang="en-US" smtClean="0"/>
              <a:t>68</a:t>
            </a:fld>
            <a:endParaRPr lang="en-US" dirty="0"/>
          </a:p>
        </p:txBody>
      </p:sp>
      <p:grpSp>
        <p:nvGrpSpPr>
          <p:cNvPr id="26" name="Group 25">
            <a:extLst>
              <a:ext uri="{FF2B5EF4-FFF2-40B4-BE49-F238E27FC236}">
                <a16:creationId xmlns:a16="http://schemas.microsoft.com/office/drawing/2014/main" id="{23E46C49-4997-DBCD-E28A-8614BAE4E403}"/>
              </a:ext>
            </a:extLst>
          </p:cNvPr>
          <p:cNvGrpSpPr/>
          <p:nvPr/>
        </p:nvGrpSpPr>
        <p:grpSpPr>
          <a:xfrm>
            <a:off x="6951519" y="1492827"/>
            <a:ext cx="3585720" cy="4461907"/>
            <a:chOff x="5257800" y="2209800"/>
            <a:chExt cx="3585720" cy="4461907"/>
          </a:xfrm>
        </p:grpSpPr>
        <p:sp>
          <p:nvSpPr>
            <p:cNvPr id="6" name="Rectangle 4">
              <a:extLst>
                <a:ext uri="{FF2B5EF4-FFF2-40B4-BE49-F238E27FC236}">
                  <a16:creationId xmlns:a16="http://schemas.microsoft.com/office/drawing/2014/main" id="{A0B89F6B-A857-7C60-0C21-1B964CEBEE2D}"/>
                </a:ext>
              </a:extLst>
            </p:cNvPr>
            <p:cNvSpPr>
              <a:spLocks noChangeArrowheads="1"/>
            </p:cNvSpPr>
            <p:nvPr>
              <p:custDataLst>
                <p:tags r:id="rId1"/>
              </p:custDataLst>
            </p:nvPr>
          </p:nvSpPr>
          <p:spPr bwMode="auto">
            <a:xfrm>
              <a:off x="6934200" y="2286000"/>
              <a:ext cx="1752600" cy="43434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chemeClr val="accent2"/>
                </a:solidFill>
                <a:latin typeface="Courier New" panose="02070309020205020404" pitchFamily="49" charset="0"/>
              </a:endParaRPr>
            </a:p>
          </p:txBody>
        </p:sp>
        <p:sp>
          <p:nvSpPr>
            <p:cNvPr id="7" name="Text Box 5">
              <a:extLst>
                <a:ext uri="{FF2B5EF4-FFF2-40B4-BE49-F238E27FC236}">
                  <a16:creationId xmlns:a16="http://schemas.microsoft.com/office/drawing/2014/main" id="{8FF214D2-C061-0202-7CE0-FB3F499F7805}"/>
                </a:ext>
              </a:extLst>
            </p:cNvPr>
            <p:cNvSpPr txBox="1">
              <a:spLocks noChangeArrowheads="1"/>
            </p:cNvSpPr>
            <p:nvPr>
              <p:custDataLst>
                <p:tags r:id="rId2"/>
              </p:custDataLst>
            </p:nvPr>
          </p:nvSpPr>
          <p:spPr bwMode="auto">
            <a:xfrm>
              <a:off x="5257800" y="6302375"/>
              <a:ext cx="1563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FF0000"/>
                  </a:solidFill>
                  <a:latin typeface="Courier New" panose="02070309020205020404" pitchFamily="49" charset="0"/>
                </a:rPr>
                <a:t>0xffffffff</a:t>
              </a:r>
            </a:p>
          </p:txBody>
        </p:sp>
        <p:sp>
          <p:nvSpPr>
            <p:cNvPr id="8" name="Text Box 6">
              <a:extLst>
                <a:ext uri="{FF2B5EF4-FFF2-40B4-BE49-F238E27FC236}">
                  <a16:creationId xmlns:a16="http://schemas.microsoft.com/office/drawing/2014/main" id="{1F5995DB-CB4D-E649-DFB7-A515CF20CADE}"/>
                </a:ext>
              </a:extLst>
            </p:cNvPr>
            <p:cNvSpPr txBox="1">
              <a:spLocks noChangeArrowheads="1"/>
            </p:cNvSpPr>
            <p:nvPr/>
          </p:nvSpPr>
          <p:spPr bwMode="auto">
            <a:xfrm>
              <a:off x="6629400" y="2209800"/>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latin typeface="Courier New" panose="02070309020205020404" pitchFamily="49" charset="0"/>
                </a:rPr>
                <a:t>0</a:t>
              </a:r>
            </a:p>
          </p:txBody>
        </p:sp>
        <p:sp>
          <p:nvSpPr>
            <p:cNvPr id="9" name="Line 7">
              <a:extLst>
                <a:ext uri="{FF2B5EF4-FFF2-40B4-BE49-F238E27FC236}">
                  <a16:creationId xmlns:a16="http://schemas.microsoft.com/office/drawing/2014/main" id="{FAF33ED9-4591-7771-BA44-8EA252C4DF32}"/>
                </a:ext>
              </a:extLst>
            </p:cNvPr>
            <p:cNvSpPr>
              <a:spLocks noChangeShapeType="1"/>
            </p:cNvSpPr>
            <p:nvPr/>
          </p:nvSpPr>
          <p:spPr bwMode="auto">
            <a:xfrm>
              <a:off x="6934200" y="2895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8">
              <a:extLst>
                <a:ext uri="{FF2B5EF4-FFF2-40B4-BE49-F238E27FC236}">
                  <a16:creationId xmlns:a16="http://schemas.microsoft.com/office/drawing/2014/main" id="{40C861E5-8765-DB88-C5E6-A92AEE702425}"/>
                </a:ext>
              </a:extLst>
            </p:cNvPr>
            <p:cNvSpPr txBox="1">
              <a:spLocks noChangeArrowheads="1"/>
            </p:cNvSpPr>
            <p:nvPr/>
          </p:nvSpPr>
          <p:spPr bwMode="auto">
            <a:xfrm>
              <a:off x="7391400" y="243840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text</a:t>
              </a:r>
            </a:p>
          </p:txBody>
        </p:sp>
        <p:sp>
          <p:nvSpPr>
            <p:cNvPr id="11" name="Text Box 9">
              <a:extLst>
                <a:ext uri="{FF2B5EF4-FFF2-40B4-BE49-F238E27FC236}">
                  <a16:creationId xmlns:a16="http://schemas.microsoft.com/office/drawing/2014/main" id="{C1FFDDF6-1AEF-1FF5-D5BC-870BBDFE4D69}"/>
                </a:ext>
              </a:extLst>
            </p:cNvPr>
            <p:cNvSpPr txBox="1">
              <a:spLocks noChangeArrowheads="1"/>
            </p:cNvSpPr>
            <p:nvPr/>
          </p:nvSpPr>
          <p:spPr bwMode="auto">
            <a:xfrm>
              <a:off x="7391400" y="28956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data</a:t>
              </a:r>
            </a:p>
          </p:txBody>
        </p:sp>
        <p:sp>
          <p:nvSpPr>
            <p:cNvPr id="12" name="Line 10">
              <a:extLst>
                <a:ext uri="{FF2B5EF4-FFF2-40B4-BE49-F238E27FC236}">
                  <a16:creationId xmlns:a16="http://schemas.microsoft.com/office/drawing/2014/main" id="{2C20A4A9-7E63-B057-0A29-CA6A2A860036}"/>
                </a:ext>
              </a:extLst>
            </p:cNvPr>
            <p:cNvSpPr>
              <a:spLocks noChangeShapeType="1"/>
            </p:cNvSpPr>
            <p:nvPr/>
          </p:nvSpPr>
          <p:spPr bwMode="auto">
            <a:xfrm>
              <a:off x="6934200" y="33528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1">
              <a:extLst>
                <a:ext uri="{FF2B5EF4-FFF2-40B4-BE49-F238E27FC236}">
                  <a16:creationId xmlns:a16="http://schemas.microsoft.com/office/drawing/2014/main" id="{07100F4A-2722-C178-108D-123AEDEBD1D5}"/>
                </a:ext>
              </a:extLst>
            </p:cNvPr>
            <p:cNvSpPr>
              <a:spLocks noChangeShapeType="1"/>
            </p:cNvSpPr>
            <p:nvPr/>
          </p:nvSpPr>
          <p:spPr bwMode="auto">
            <a:xfrm>
              <a:off x="6934200" y="3810000"/>
              <a:ext cx="1752600"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Text Box 12">
              <a:extLst>
                <a:ext uri="{FF2B5EF4-FFF2-40B4-BE49-F238E27FC236}">
                  <a16:creationId xmlns:a16="http://schemas.microsoft.com/office/drawing/2014/main" id="{45B0413C-5745-2C5C-0ABC-5400C41C9AB6}"/>
                </a:ext>
              </a:extLst>
            </p:cNvPr>
            <p:cNvSpPr txBox="1">
              <a:spLocks noChangeArrowheads="1"/>
            </p:cNvSpPr>
            <p:nvPr/>
          </p:nvSpPr>
          <p:spPr bwMode="auto">
            <a:xfrm>
              <a:off x="7467600" y="33528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bss</a:t>
              </a:r>
            </a:p>
          </p:txBody>
        </p:sp>
        <p:sp>
          <p:nvSpPr>
            <p:cNvPr id="15" name="Line 13">
              <a:extLst>
                <a:ext uri="{FF2B5EF4-FFF2-40B4-BE49-F238E27FC236}">
                  <a16:creationId xmlns:a16="http://schemas.microsoft.com/office/drawing/2014/main" id="{CE6B91BC-B272-63AE-0BF7-D824BBB141F6}"/>
                </a:ext>
              </a:extLst>
            </p:cNvPr>
            <p:cNvSpPr>
              <a:spLocks noChangeShapeType="1"/>
            </p:cNvSpPr>
            <p:nvPr/>
          </p:nvSpPr>
          <p:spPr bwMode="auto">
            <a:xfrm>
              <a:off x="6934200" y="4419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14">
              <a:extLst>
                <a:ext uri="{FF2B5EF4-FFF2-40B4-BE49-F238E27FC236}">
                  <a16:creationId xmlns:a16="http://schemas.microsoft.com/office/drawing/2014/main" id="{714B647C-6D42-93FF-FC8B-D6BB2FB30378}"/>
                </a:ext>
              </a:extLst>
            </p:cNvPr>
            <p:cNvSpPr txBox="1">
              <a:spLocks noChangeArrowheads="1"/>
            </p:cNvSpPr>
            <p:nvPr/>
          </p:nvSpPr>
          <p:spPr bwMode="auto">
            <a:xfrm>
              <a:off x="7391400" y="3810000"/>
              <a:ext cx="11430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heap</a:t>
              </a:r>
            </a:p>
          </p:txBody>
        </p:sp>
        <p:sp>
          <p:nvSpPr>
            <p:cNvPr id="17" name="Text Box 16">
              <a:extLst>
                <a:ext uri="{FF2B5EF4-FFF2-40B4-BE49-F238E27FC236}">
                  <a16:creationId xmlns:a16="http://schemas.microsoft.com/office/drawing/2014/main" id="{476682F8-BFA9-E474-C928-E324F7F7398A}"/>
                </a:ext>
              </a:extLst>
            </p:cNvPr>
            <p:cNvSpPr txBox="1">
              <a:spLocks noChangeArrowheads="1"/>
            </p:cNvSpPr>
            <p:nvPr/>
          </p:nvSpPr>
          <p:spPr bwMode="auto">
            <a:xfrm>
              <a:off x="7391400" y="6248400"/>
              <a:ext cx="12192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stack</a:t>
              </a:r>
            </a:p>
          </p:txBody>
        </p:sp>
        <p:sp>
          <p:nvSpPr>
            <p:cNvPr id="18" name="Line 17">
              <a:extLst>
                <a:ext uri="{FF2B5EF4-FFF2-40B4-BE49-F238E27FC236}">
                  <a16:creationId xmlns:a16="http://schemas.microsoft.com/office/drawing/2014/main" id="{A3E65F32-F630-CB5B-F466-55828ACFAE3B}"/>
                </a:ext>
              </a:extLst>
            </p:cNvPr>
            <p:cNvSpPr>
              <a:spLocks noChangeShapeType="1"/>
            </p:cNvSpPr>
            <p:nvPr/>
          </p:nvSpPr>
          <p:spPr bwMode="auto">
            <a:xfrm>
              <a:off x="6934200" y="5562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8">
              <a:extLst>
                <a:ext uri="{FF2B5EF4-FFF2-40B4-BE49-F238E27FC236}">
                  <a16:creationId xmlns:a16="http://schemas.microsoft.com/office/drawing/2014/main" id="{3E8BFEF2-05F2-4260-BBDC-073DAB3BAD0E}"/>
                </a:ext>
              </a:extLst>
            </p:cNvPr>
            <p:cNvSpPr>
              <a:spLocks noChangeShapeType="1"/>
            </p:cNvSpPr>
            <p:nvPr/>
          </p:nvSpPr>
          <p:spPr bwMode="auto">
            <a:xfrm flipV="1">
              <a:off x="7772400" y="52578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1">
              <a:extLst>
                <a:ext uri="{FF2B5EF4-FFF2-40B4-BE49-F238E27FC236}">
                  <a16:creationId xmlns:a16="http://schemas.microsoft.com/office/drawing/2014/main" id="{5609E95B-AAA6-0054-184A-3B800153C7C5}"/>
                </a:ext>
              </a:extLst>
            </p:cNvPr>
            <p:cNvSpPr>
              <a:spLocks noChangeShapeType="1"/>
            </p:cNvSpPr>
            <p:nvPr/>
          </p:nvSpPr>
          <p:spPr bwMode="auto">
            <a:xfrm>
              <a:off x="6934200" y="5867400"/>
              <a:ext cx="1752600" cy="0"/>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23">
              <a:extLst>
                <a:ext uri="{FF2B5EF4-FFF2-40B4-BE49-F238E27FC236}">
                  <a16:creationId xmlns:a16="http://schemas.microsoft.com/office/drawing/2014/main" id="{71AB81C4-E881-216D-412C-7F65139B5183}"/>
                </a:ext>
              </a:extLst>
            </p:cNvPr>
            <p:cNvSpPr txBox="1">
              <a:spLocks noChangeArrowheads="1"/>
            </p:cNvSpPr>
            <p:nvPr/>
          </p:nvSpPr>
          <p:spPr bwMode="auto">
            <a:xfrm>
              <a:off x="7696200" y="5562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chemeClr val="hlink"/>
                  </a:solidFill>
                  <a:latin typeface="Courier New" panose="02070309020205020404" pitchFamily="49" charset="0"/>
                </a:rPr>
                <a:t>p</a:t>
              </a:r>
            </a:p>
          </p:txBody>
        </p:sp>
        <p:sp>
          <p:nvSpPr>
            <p:cNvPr id="22" name="Line 15">
              <a:extLst>
                <a:ext uri="{FF2B5EF4-FFF2-40B4-BE49-F238E27FC236}">
                  <a16:creationId xmlns:a16="http://schemas.microsoft.com/office/drawing/2014/main" id="{77FA1C32-46F3-3B76-EEC1-D95B69090146}"/>
                </a:ext>
              </a:extLst>
            </p:cNvPr>
            <p:cNvSpPr>
              <a:spLocks noChangeShapeType="1"/>
            </p:cNvSpPr>
            <p:nvPr/>
          </p:nvSpPr>
          <p:spPr bwMode="auto">
            <a:xfrm>
              <a:off x="7772400" y="4724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9">
              <a:extLst>
                <a:ext uri="{FF2B5EF4-FFF2-40B4-BE49-F238E27FC236}">
                  <a16:creationId xmlns:a16="http://schemas.microsoft.com/office/drawing/2014/main" id="{A504AF60-D856-5B3A-D5C7-8B59CDE78DEA}"/>
                </a:ext>
              </a:extLst>
            </p:cNvPr>
            <p:cNvSpPr>
              <a:spLocks noChangeShapeType="1"/>
            </p:cNvSpPr>
            <p:nvPr/>
          </p:nvSpPr>
          <p:spPr bwMode="auto">
            <a:xfrm>
              <a:off x="6934200" y="47244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Text Box 20">
              <a:extLst>
                <a:ext uri="{FF2B5EF4-FFF2-40B4-BE49-F238E27FC236}">
                  <a16:creationId xmlns:a16="http://schemas.microsoft.com/office/drawing/2014/main" id="{E2846054-4F24-C68A-258A-E910A3038CAF}"/>
                </a:ext>
              </a:extLst>
            </p:cNvPr>
            <p:cNvSpPr txBox="1">
              <a:spLocks noChangeArrowheads="1"/>
            </p:cNvSpPr>
            <p:nvPr/>
          </p:nvSpPr>
          <p:spPr bwMode="auto">
            <a:xfrm>
              <a:off x="7467599" y="4419599"/>
              <a:ext cx="13759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chemeClr val="hlink"/>
                  </a:solidFill>
                  <a:latin typeface="Courier New" panose="02070309020205020404" pitchFamily="49" charset="0"/>
                </a:rPr>
                <a:t> 99</a:t>
              </a:r>
            </a:p>
          </p:txBody>
        </p:sp>
        <p:sp>
          <p:nvSpPr>
            <p:cNvPr id="25" name="Freeform 24">
              <a:extLst>
                <a:ext uri="{FF2B5EF4-FFF2-40B4-BE49-F238E27FC236}">
                  <a16:creationId xmlns:a16="http://schemas.microsoft.com/office/drawing/2014/main" id="{3D2CF5EA-B81D-6AB4-900A-32F4AB3F5CB7}"/>
                </a:ext>
              </a:extLst>
            </p:cNvPr>
            <p:cNvSpPr>
              <a:spLocks/>
            </p:cNvSpPr>
            <p:nvPr/>
          </p:nvSpPr>
          <p:spPr bwMode="auto">
            <a:xfrm>
              <a:off x="6502400" y="4572000"/>
              <a:ext cx="431800" cy="1143000"/>
            </a:xfrm>
            <a:custGeom>
              <a:avLst/>
              <a:gdLst>
                <a:gd name="T0" fmla="*/ 272 w 272"/>
                <a:gd name="T1" fmla="*/ 720 h 720"/>
                <a:gd name="T2" fmla="*/ 32 w 272"/>
                <a:gd name="T3" fmla="*/ 624 h 720"/>
                <a:gd name="T4" fmla="*/ 80 w 272"/>
                <a:gd name="T5" fmla="*/ 288 h 720"/>
                <a:gd name="T6" fmla="*/ 272 w 272"/>
                <a:gd name="T7" fmla="*/ 0 h 720"/>
              </a:gdLst>
              <a:ahLst/>
              <a:cxnLst>
                <a:cxn ang="0">
                  <a:pos x="T0" y="T1"/>
                </a:cxn>
                <a:cxn ang="0">
                  <a:pos x="T2" y="T3"/>
                </a:cxn>
                <a:cxn ang="0">
                  <a:pos x="T4" y="T5"/>
                </a:cxn>
                <a:cxn ang="0">
                  <a:pos x="T6" y="T7"/>
                </a:cxn>
              </a:cxnLst>
              <a:rect l="0" t="0" r="r" b="b"/>
              <a:pathLst>
                <a:path w="272" h="720">
                  <a:moveTo>
                    <a:pt x="272" y="720"/>
                  </a:moveTo>
                  <a:cubicBezTo>
                    <a:pt x="168" y="708"/>
                    <a:pt x="64" y="696"/>
                    <a:pt x="32" y="624"/>
                  </a:cubicBezTo>
                  <a:cubicBezTo>
                    <a:pt x="0" y="552"/>
                    <a:pt x="40" y="392"/>
                    <a:pt x="80" y="288"/>
                  </a:cubicBezTo>
                  <a:cubicBezTo>
                    <a:pt x="120" y="184"/>
                    <a:pt x="240" y="48"/>
                    <a:pt x="272" y="0"/>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4674046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7CC94-5022-484C-8934-1DAA9B36FB81}"/>
              </a:ext>
            </a:extLst>
          </p:cNvPr>
          <p:cNvSpPr>
            <a:spLocks noGrp="1"/>
          </p:cNvSpPr>
          <p:nvPr>
            <p:ph type="title"/>
          </p:nvPr>
        </p:nvSpPr>
        <p:spPr/>
        <p:txBody>
          <a:bodyPr/>
          <a:lstStyle/>
          <a:p>
            <a:r>
              <a:rPr lang="en-US" altLang="zh-CN" dirty="0"/>
              <a:t>Aliasing</a:t>
            </a:r>
            <a:endParaRPr lang="en-PK" dirty="0"/>
          </a:p>
        </p:txBody>
      </p:sp>
      <p:sp>
        <p:nvSpPr>
          <p:cNvPr id="3" name="Content Placeholder 2">
            <a:extLst>
              <a:ext uri="{FF2B5EF4-FFF2-40B4-BE49-F238E27FC236}">
                <a16:creationId xmlns:a16="http://schemas.microsoft.com/office/drawing/2014/main" id="{B3F2C5C0-34F9-80EF-60EA-9C77401B0960}"/>
              </a:ext>
            </a:extLst>
          </p:cNvPr>
          <p:cNvSpPr>
            <a:spLocks noGrp="1"/>
          </p:cNvSpPr>
          <p:nvPr>
            <p:ph idx="1"/>
          </p:nvPr>
        </p:nvSpPr>
        <p:spPr>
          <a:xfrm>
            <a:off x="838201" y="2011680"/>
            <a:ext cx="7772400" cy="4160520"/>
          </a:xfrm>
        </p:spPr>
        <p:txBody>
          <a:bodyPr>
            <a:normAutofit fontScale="92500" lnSpcReduction="20000"/>
          </a:bodyPr>
          <a:lstStyle/>
          <a:p>
            <a:r>
              <a:rPr lang="en-US" altLang="zh-CN" sz="2400" dirty="0"/>
              <a:t>If two pointers have the </a:t>
            </a:r>
            <a:r>
              <a:rPr lang="en-US" altLang="zh-CN" sz="2400" dirty="0">
                <a:solidFill>
                  <a:srgbClr val="0070C0"/>
                </a:solidFill>
              </a:rPr>
              <a:t>same value</a:t>
            </a:r>
            <a:r>
              <a:rPr lang="en-US" altLang="zh-CN" sz="2400" dirty="0"/>
              <a:t>, they are </a:t>
            </a:r>
            <a:r>
              <a:rPr lang="en-US" altLang="zh-CN" sz="2400" dirty="0">
                <a:solidFill>
                  <a:srgbClr val="FF0000"/>
                </a:solidFill>
              </a:rPr>
              <a:t>aliases </a:t>
            </a:r>
            <a:r>
              <a:rPr lang="en-US" altLang="zh-CN" sz="2400" dirty="0"/>
              <a:t>of each other.</a:t>
            </a:r>
          </a:p>
          <a:p>
            <a:pPr marL="0" indent="0">
              <a:lnSpc>
                <a:spcPct val="120000"/>
              </a:lnSpc>
              <a:buNone/>
            </a:pPr>
            <a:r>
              <a:rPr lang="en-US" altLang="zh-CN" sz="2200" dirty="0">
                <a:latin typeface="Courier New" panose="02070309020205020404" pitchFamily="49" charset="0"/>
                <a:cs typeface="Courier New" panose="02070309020205020404" pitchFamily="49" charset="0"/>
              </a:rPr>
              <a:t>int main()</a:t>
            </a:r>
          </a:p>
          <a:p>
            <a:pPr marL="0" indent="0">
              <a:lnSpc>
                <a:spcPct val="120000"/>
              </a:lnSpc>
              <a:buNone/>
            </a:pPr>
            <a:r>
              <a:rPr lang="en-US" altLang="zh-CN" sz="2200" dirty="0">
                <a:latin typeface="Courier New" panose="02070309020205020404" pitchFamily="49" charset="0"/>
                <a:cs typeface="Courier New" panose="02070309020205020404" pitchFamily="49" charset="0"/>
              </a:rPr>
              <a:t>{</a:t>
            </a:r>
          </a:p>
          <a:p>
            <a:pPr marL="0" indent="0">
              <a:lnSpc>
                <a:spcPct val="120000"/>
              </a:lnSpc>
              <a:buNone/>
            </a:pPr>
            <a:r>
              <a:rPr lang="en-US" altLang="zh-CN" sz="2200" dirty="0">
                <a:latin typeface="Courier New" panose="02070309020205020404" pitchFamily="49" charset="0"/>
                <a:cs typeface="Courier New" panose="02070309020205020404" pitchFamily="49" charset="0"/>
              </a:rPr>
              <a:t>  int *p, </a:t>
            </a:r>
            <a:r>
              <a:rPr lang="en-US" altLang="zh-CN" sz="2200" b="1" dirty="0">
                <a:solidFill>
                  <a:srgbClr val="0070C0"/>
                </a:solidFill>
                <a:latin typeface="Courier New" panose="02070309020205020404" pitchFamily="49" charset="0"/>
                <a:cs typeface="Courier New" panose="02070309020205020404" pitchFamily="49" charset="0"/>
              </a:rPr>
              <a:t>*q</a:t>
            </a:r>
            <a:r>
              <a:rPr lang="en-US" altLang="zh-CN" sz="2200" dirty="0">
                <a:latin typeface="Courier New" panose="02070309020205020404" pitchFamily="49" charset="0"/>
                <a:cs typeface="Courier New" panose="02070309020205020404" pitchFamily="49" charset="0"/>
              </a:rPr>
              <a:t>;</a:t>
            </a:r>
          </a:p>
          <a:p>
            <a:pPr marL="0" indent="0">
              <a:lnSpc>
                <a:spcPct val="120000"/>
              </a:lnSpc>
              <a:buNone/>
            </a:pPr>
            <a:r>
              <a:rPr lang="en-US" altLang="zh-CN" sz="2200" dirty="0">
                <a:latin typeface="Courier New" panose="02070309020205020404" pitchFamily="49" charset="0"/>
                <a:cs typeface="Courier New" panose="02070309020205020404" pitchFamily="49" charset="0"/>
              </a:rPr>
              <a:t>  p = new int; </a:t>
            </a:r>
          </a:p>
          <a:p>
            <a:pPr marL="0" indent="0">
              <a:lnSpc>
                <a:spcPct val="120000"/>
              </a:lnSpc>
              <a:buNone/>
            </a:pPr>
            <a:r>
              <a:rPr lang="en-US" altLang="zh-CN" sz="2200" dirty="0">
                <a:latin typeface="Courier New" panose="02070309020205020404" pitchFamily="49" charset="0"/>
                <a:cs typeface="Courier New" panose="02070309020205020404" pitchFamily="49" charset="0"/>
              </a:rPr>
              <a:t> *p = 99;</a:t>
            </a:r>
          </a:p>
          <a:p>
            <a:pPr marL="0" indent="0">
              <a:lnSpc>
                <a:spcPct val="120000"/>
              </a:lnSpc>
              <a:buNone/>
            </a:pPr>
            <a:r>
              <a:rPr lang="en-US" altLang="zh-CN" sz="2200" dirty="0">
                <a:latin typeface="Courier New" panose="02070309020205020404" pitchFamily="49" charset="0"/>
                <a:cs typeface="Courier New" panose="02070309020205020404" pitchFamily="49" charset="0"/>
              </a:rPr>
              <a:t>  </a:t>
            </a:r>
            <a:r>
              <a:rPr lang="en-US" altLang="zh-CN" sz="2200" b="1" dirty="0">
                <a:solidFill>
                  <a:srgbClr val="0070C0"/>
                </a:solidFill>
                <a:latin typeface="Courier New" panose="02070309020205020404" pitchFamily="49" charset="0"/>
                <a:cs typeface="Courier New" panose="02070309020205020404" pitchFamily="49" charset="0"/>
              </a:rPr>
              <a:t>q = p;</a:t>
            </a:r>
          </a:p>
          <a:p>
            <a:pPr marL="0" indent="0">
              <a:lnSpc>
                <a:spcPct val="120000"/>
              </a:lnSpc>
              <a:buNone/>
            </a:pPr>
            <a:r>
              <a:rPr lang="en-US" altLang="zh-CN" sz="2200" dirty="0">
                <a:latin typeface="Courier New" panose="02070309020205020404" pitchFamily="49" charset="0"/>
                <a:cs typeface="Courier New" panose="02070309020205020404" pitchFamily="49" charset="0"/>
              </a:rPr>
              <a:t>  return 0;</a:t>
            </a:r>
          </a:p>
          <a:p>
            <a:pPr marL="0" indent="0">
              <a:lnSpc>
                <a:spcPct val="120000"/>
              </a:lnSpc>
              <a:buNone/>
            </a:pPr>
            <a:r>
              <a:rPr lang="en-US" altLang="zh-CN" sz="2200" dirty="0">
                <a:latin typeface="Courier New" panose="02070309020205020404" pitchFamily="49" charset="0"/>
                <a:cs typeface="Courier New" panose="02070309020205020404" pitchFamily="49" charset="0"/>
              </a:rPr>
              <a:t>}</a:t>
            </a:r>
          </a:p>
          <a:p>
            <a:endParaRPr lang="en-PK" sz="2400" dirty="0"/>
          </a:p>
        </p:txBody>
      </p:sp>
      <p:sp>
        <p:nvSpPr>
          <p:cNvPr id="4" name="Footer Placeholder 3">
            <a:extLst>
              <a:ext uri="{FF2B5EF4-FFF2-40B4-BE49-F238E27FC236}">
                <a16:creationId xmlns:a16="http://schemas.microsoft.com/office/drawing/2014/main" id="{20C1645C-62F2-1859-B3DF-4C8550F9E7D1}"/>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9F602FC2-14BB-B4BA-70C5-47AB6EBB5EA0}"/>
              </a:ext>
            </a:extLst>
          </p:cNvPr>
          <p:cNvSpPr>
            <a:spLocks noGrp="1"/>
          </p:cNvSpPr>
          <p:nvPr>
            <p:ph type="sldNum" sz="quarter" idx="12"/>
          </p:nvPr>
        </p:nvSpPr>
        <p:spPr/>
        <p:txBody>
          <a:bodyPr/>
          <a:lstStyle/>
          <a:p>
            <a:fld id="{51845F5A-061D-4825-9AE9-D7794091C6CF}" type="slidenum">
              <a:rPr lang="en-US" smtClean="0"/>
              <a:t>69</a:t>
            </a:fld>
            <a:endParaRPr lang="en-US" dirty="0"/>
          </a:p>
        </p:txBody>
      </p:sp>
      <p:grpSp>
        <p:nvGrpSpPr>
          <p:cNvPr id="6" name="Group 5">
            <a:extLst>
              <a:ext uri="{FF2B5EF4-FFF2-40B4-BE49-F238E27FC236}">
                <a16:creationId xmlns:a16="http://schemas.microsoft.com/office/drawing/2014/main" id="{51DA8560-0328-9FD5-6D49-8D671CCAEEC8}"/>
              </a:ext>
            </a:extLst>
          </p:cNvPr>
          <p:cNvGrpSpPr/>
          <p:nvPr/>
        </p:nvGrpSpPr>
        <p:grpSpPr>
          <a:xfrm>
            <a:off x="8260773" y="1860986"/>
            <a:ext cx="3733800" cy="4461907"/>
            <a:chOff x="5257800" y="2209800"/>
            <a:chExt cx="3733800" cy="4461907"/>
          </a:xfrm>
        </p:grpSpPr>
        <p:sp>
          <p:nvSpPr>
            <p:cNvPr id="7" name="Rectangle 4">
              <a:extLst>
                <a:ext uri="{FF2B5EF4-FFF2-40B4-BE49-F238E27FC236}">
                  <a16:creationId xmlns:a16="http://schemas.microsoft.com/office/drawing/2014/main" id="{9313E285-F2B2-9196-5B4A-7019327A4F76}"/>
                </a:ext>
              </a:extLst>
            </p:cNvPr>
            <p:cNvSpPr>
              <a:spLocks noChangeArrowheads="1"/>
            </p:cNvSpPr>
            <p:nvPr>
              <p:custDataLst>
                <p:tags r:id="rId1"/>
              </p:custDataLst>
            </p:nvPr>
          </p:nvSpPr>
          <p:spPr bwMode="auto">
            <a:xfrm>
              <a:off x="6934200" y="2286000"/>
              <a:ext cx="1752600" cy="43434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chemeClr val="accent2"/>
                </a:solidFill>
                <a:latin typeface="Courier New" panose="02070309020205020404" pitchFamily="49" charset="0"/>
              </a:endParaRPr>
            </a:p>
          </p:txBody>
        </p:sp>
        <p:sp>
          <p:nvSpPr>
            <p:cNvPr id="8" name="Text Box 5">
              <a:extLst>
                <a:ext uri="{FF2B5EF4-FFF2-40B4-BE49-F238E27FC236}">
                  <a16:creationId xmlns:a16="http://schemas.microsoft.com/office/drawing/2014/main" id="{7516D0A1-3655-81A9-6D5F-8F20B5807199}"/>
                </a:ext>
              </a:extLst>
            </p:cNvPr>
            <p:cNvSpPr txBox="1">
              <a:spLocks noChangeArrowheads="1"/>
            </p:cNvSpPr>
            <p:nvPr>
              <p:custDataLst>
                <p:tags r:id="rId2"/>
              </p:custDataLst>
            </p:nvPr>
          </p:nvSpPr>
          <p:spPr bwMode="auto">
            <a:xfrm>
              <a:off x="5257800" y="6302375"/>
              <a:ext cx="1563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FF0000"/>
                  </a:solidFill>
                  <a:latin typeface="Courier New" panose="02070309020205020404" pitchFamily="49" charset="0"/>
                </a:rPr>
                <a:t>0xffffffff</a:t>
              </a:r>
            </a:p>
          </p:txBody>
        </p:sp>
        <p:sp>
          <p:nvSpPr>
            <p:cNvPr id="9" name="Text Box 6">
              <a:extLst>
                <a:ext uri="{FF2B5EF4-FFF2-40B4-BE49-F238E27FC236}">
                  <a16:creationId xmlns:a16="http://schemas.microsoft.com/office/drawing/2014/main" id="{A7B012CC-A653-9EF8-BB14-0799B4426AFE}"/>
                </a:ext>
              </a:extLst>
            </p:cNvPr>
            <p:cNvSpPr txBox="1">
              <a:spLocks noChangeArrowheads="1"/>
            </p:cNvSpPr>
            <p:nvPr/>
          </p:nvSpPr>
          <p:spPr bwMode="auto">
            <a:xfrm>
              <a:off x="6629400" y="2209800"/>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latin typeface="Courier New" panose="02070309020205020404" pitchFamily="49" charset="0"/>
                </a:rPr>
                <a:t>0</a:t>
              </a:r>
            </a:p>
          </p:txBody>
        </p:sp>
        <p:sp>
          <p:nvSpPr>
            <p:cNvPr id="10" name="Line 7">
              <a:extLst>
                <a:ext uri="{FF2B5EF4-FFF2-40B4-BE49-F238E27FC236}">
                  <a16:creationId xmlns:a16="http://schemas.microsoft.com/office/drawing/2014/main" id="{37B1A867-DA44-EC23-0054-0BD426ADB811}"/>
                </a:ext>
              </a:extLst>
            </p:cNvPr>
            <p:cNvSpPr>
              <a:spLocks noChangeShapeType="1"/>
            </p:cNvSpPr>
            <p:nvPr/>
          </p:nvSpPr>
          <p:spPr bwMode="auto">
            <a:xfrm>
              <a:off x="6934200" y="2895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Text Box 8">
              <a:extLst>
                <a:ext uri="{FF2B5EF4-FFF2-40B4-BE49-F238E27FC236}">
                  <a16:creationId xmlns:a16="http://schemas.microsoft.com/office/drawing/2014/main" id="{91D6DD47-CF80-4525-4EDE-16AF0BB4D176}"/>
                </a:ext>
              </a:extLst>
            </p:cNvPr>
            <p:cNvSpPr txBox="1">
              <a:spLocks noChangeArrowheads="1"/>
            </p:cNvSpPr>
            <p:nvPr/>
          </p:nvSpPr>
          <p:spPr bwMode="auto">
            <a:xfrm>
              <a:off x="7391400" y="243840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text</a:t>
              </a:r>
            </a:p>
          </p:txBody>
        </p:sp>
        <p:sp>
          <p:nvSpPr>
            <p:cNvPr id="12" name="Text Box 9">
              <a:extLst>
                <a:ext uri="{FF2B5EF4-FFF2-40B4-BE49-F238E27FC236}">
                  <a16:creationId xmlns:a16="http://schemas.microsoft.com/office/drawing/2014/main" id="{2F803B14-D6F6-7DF3-440C-94442917ADEB}"/>
                </a:ext>
              </a:extLst>
            </p:cNvPr>
            <p:cNvSpPr txBox="1">
              <a:spLocks noChangeArrowheads="1"/>
            </p:cNvSpPr>
            <p:nvPr/>
          </p:nvSpPr>
          <p:spPr bwMode="auto">
            <a:xfrm>
              <a:off x="7391400" y="28956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data</a:t>
              </a:r>
            </a:p>
          </p:txBody>
        </p:sp>
        <p:sp>
          <p:nvSpPr>
            <p:cNvPr id="13" name="Line 10">
              <a:extLst>
                <a:ext uri="{FF2B5EF4-FFF2-40B4-BE49-F238E27FC236}">
                  <a16:creationId xmlns:a16="http://schemas.microsoft.com/office/drawing/2014/main" id="{6AB8975A-C964-7E6D-A16A-A3F42293EA2B}"/>
                </a:ext>
              </a:extLst>
            </p:cNvPr>
            <p:cNvSpPr>
              <a:spLocks noChangeShapeType="1"/>
            </p:cNvSpPr>
            <p:nvPr/>
          </p:nvSpPr>
          <p:spPr bwMode="auto">
            <a:xfrm>
              <a:off x="6934200" y="33528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1">
              <a:extLst>
                <a:ext uri="{FF2B5EF4-FFF2-40B4-BE49-F238E27FC236}">
                  <a16:creationId xmlns:a16="http://schemas.microsoft.com/office/drawing/2014/main" id="{404A4AE6-A74A-B799-2571-325533C8B912}"/>
                </a:ext>
              </a:extLst>
            </p:cNvPr>
            <p:cNvSpPr>
              <a:spLocks noChangeShapeType="1"/>
            </p:cNvSpPr>
            <p:nvPr/>
          </p:nvSpPr>
          <p:spPr bwMode="auto">
            <a:xfrm>
              <a:off x="6934200" y="3810000"/>
              <a:ext cx="1752600"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2">
              <a:extLst>
                <a:ext uri="{FF2B5EF4-FFF2-40B4-BE49-F238E27FC236}">
                  <a16:creationId xmlns:a16="http://schemas.microsoft.com/office/drawing/2014/main" id="{DBE55C63-C991-CC52-3409-DB272EA6CF88}"/>
                </a:ext>
              </a:extLst>
            </p:cNvPr>
            <p:cNvSpPr txBox="1">
              <a:spLocks noChangeArrowheads="1"/>
            </p:cNvSpPr>
            <p:nvPr/>
          </p:nvSpPr>
          <p:spPr bwMode="auto">
            <a:xfrm>
              <a:off x="7467600" y="33528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bss</a:t>
              </a:r>
            </a:p>
          </p:txBody>
        </p:sp>
        <p:sp>
          <p:nvSpPr>
            <p:cNvPr id="16" name="Line 13">
              <a:extLst>
                <a:ext uri="{FF2B5EF4-FFF2-40B4-BE49-F238E27FC236}">
                  <a16:creationId xmlns:a16="http://schemas.microsoft.com/office/drawing/2014/main" id="{C2184821-FBBF-A065-3313-CAFBE431A7E4}"/>
                </a:ext>
              </a:extLst>
            </p:cNvPr>
            <p:cNvSpPr>
              <a:spLocks noChangeShapeType="1"/>
            </p:cNvSpPr>
            <p:nvPr/>
          </p:nvSpPr>
          <p:spPr bwMode="auto">
            <a:xfrm>
              <a:off x="6934200" y="4419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14">
              <a:extLst>
                <a:ext uri="{FF2B5EF4-FFF2-40B4-BE49-F238E27FC236}">
                  <a16:creationId xmlns:a16="http://schemas.microsoft.com/office/drawing/2014/main" id="{A5FAA692-662C-F4B9-70C6-8F4CB8A5BDDE}"/>
                </a:ext>
              </a:extLst>
            </p:cNvPr>
            <p:cNvSpPr txBox="1">
              <a:spLocks noChangeArrowheads="1"/>
            </p:cNvSpPr>
            <p:nvPr/>
          </p:nvSpPr>
          <p:spPr bwMode="auto">
            <a:xfrm>
              <a:off x="7391400" y="3810000"/>
              <a:ext cx="11430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heap</a:t>
              </a:r>
            </a:p>
          </p:txBody>
        </p:sp>
        <p:sp>
          <p:nvSpPr>
            <p:cNvPr id="18" name="Text Box 16">
              <a:extLst>
                <a:ext uri="{FF2B5EF4-FFF2-40B4-BE49-F238E27FC236}">
                  <a16:creationId xmlns:a16="http://schemas.microsoft.com/office/drawing/2014/main" id="{154462DB-50DA-988E-0324-09CAF4BAB0EC}"/>
                </a:ext>
              </a:extLst>
            </p:cNvPr>
            <p:cNvSpPr txBox="1">
              <a:spLocks noChangeArrowheads="1"/>
            </p:cNvSpPr>
            <p:nvPr/>
          </p:nvSpPr>
          <p:spPr bwMode="auto">
            <a:xfrm>
              <a:off x="7391400" y="6248400"/>
              <a:ext cx="12192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stack</a:t>
              </a:r>
            </a:p>
          </p:txBody>
        </p:sp>
        <p:sp>
          <p:nvSpPr>
            <p:cNvPr id="19" name="Line 17">
              <a:extLst>
                <a:ext uri="{FF2B5EF4-FFF2-40B4-BE49-F238E27FC236}">
                  <a16:creationId xmlns:a16="http://schemas.microsoft.com/office/drawing/2014/main" id="{9912356B-B5DD-6710-F19F-6143F1D97672}"/>
                </a:ext>
              </a:extLst>
            </p:cNvPr>
            <p:cNvSpPr>
              <a:spLocks noChangeShapeType="1"/>
            </p:cNvSpPr>
            <p:nvPr/>
          </p:nvSpPr>
          <p:spPr bwMode="auto">
            <a:xfrm>
              <a:off x="6934200" y="5562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1">
              <a:extLst>
                <a:ext uri="{FF2B5EF4-FFF2-40B4-BE49-F238E27FC236}">
                  <a16:creationId xmlns:a16="http://schemas.microsoft.com/office/drawing/2014/main" id="{98E0C5FA-036A-6848-570F-8AC510ECBD6E}"/>
                </a:ext>
              </a:extLst>
            </p:cNvPr>
            <p:cNvSpPr>
              <a:spLocks noChangeShapeType="1"/>
            </p:cNvSpPr>
            <p:nvPr/>
          </p:nvSpPr>
          <p:spPr bwMode="auto">
            <a:xfrm>
              <a:off x="6934200" y="5867400"/>
              <a:ext cx="1752600" cy="0"/>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23">
              <a:extLst>
                <a:ext uri="{FF2B5EF4-FFF2-40B4-BE49-F238E27FC236}">
                  <a16:creationId xmlns:a16="http://schemas.microsoft.com/office/drawing/2014/main" id="{8E35EA23-F0C9-8228-3B2F-C44F36DB1793}"/>
                </a:ext>
              </a:extLst>
            </p:cNvPr>
            <p:cNvSpPr txBox="1">
              <a:spLocks noChangeArrowheads="1"/>
            </p:cNvSpPr>
            <p:nvPr/>
          </p:nvSpPr>
          <p:spPr bwMode="auto">
            <a:xfrm>
              <a:off x="7696200" y="55626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p</a:t>
              </a:r>
            </a:p>
          </p:txBody>
        </p:sp>
        <p:sp>
          <p:nvSpPr>
            <p:cNvPr id="22" name="Line 15">
              <a:extLst>
                <a:ext uri="{FF2B5EF4-FFF2-40B4-BE49-F238E27FC236}">
                  <a16:creationId xmlns:a16="http://schemas.microsoft.com/office/drawing/2014/main" id="{26EE8208-AF7F-F6A8-6891-A375E87EC09B}"/>
                </a:ext>
              </a:extLst>
            </p:cNvPr>
            <p:cNvSpPr>
              <a:spLocks noChangeShapeType="1"/>
            </p:cNvSpPr>
            <p:nvPr/>
          </p:nvSpPr>
          <p:spPr bwMode="auto">
            <a:xfrm>
              <a:off x="7772400" y="4724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9">
              <a:extLst>
                <a:ext uri="{FF2B5EF4-FFF2-40B4-BE49-F238E27FC236}">
                  <a16:creationId xmlns:a16="http://schemas.microsoft.com/office/drawing/2014/main" id="{A745D111-CBCF-4475-E9FB-BD7E331D8DE4}"/>
                </a:ext>
              </a:extLst>
            </p:cNvPr>
            <p:cNvSpPr>
              <a:spLocks noChangeShapeType="1"/>
            </p:cNvSpPr>
            <p:nvPr/>
          </p:nvSpPr>
          <p:spPr bwMode="auto">
            <a:xfrm>
              <a:off x="6934200" y="47244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Text Box 20">
              <a:extLst>
                <a:ext uri="{FF2B5EF4-FFF2-40B4-BE49-F238E27FC236}">
                  <a16:creationId xmlns:a16="http://schemas.microsoft.com/office/drawing/2014/main" id="{8D5D96A3-FDC6-77EB-966C-551E69C1D339}"/>
                </a:ext>
              </a:extLst>
            </p:cNvPr>
            <p:cNvSpPr txBox="1">
              <a:spLocks noChangeArrowheads="1"/>
            </p:cNvSpPr>
            <p:nvPr/>
          </p:nvSpPr>
          <p:spPr bwMode="auto">
            <a:xfrm>
              <a:off x="7467599" y="4419599"/>
              <a:ext cx="13759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chemeClr val="hlink"/>
                  </a:solidFill>
                  <a:latin typeface="Courier New" panose="02070309020205020404" pitchFamily="49" charset="0"/>
                </a:rPr>
                <a:t> </a:t>
              </a:r>
              <a:r>
                <a:rPr lang="en-US" altLang="zh-CN" b="1" dirty="0">
                  <a:latin typeface="Courier New" panose="02070309020205020404" pitchFamily="49" charset="0"/>
                </a:rPr>
                <a:t>99</a:t>
              </a:r>
            </a:p>
          </p:txBody>
        </p:sp>
        <p:sp>
          <p:nvSpPr>
            <p:cNvPr id="25" name="Freeform 24">
              <a:extLst>
                <a:ext uri="{FF2B5EF4-FFF2-40B4-BE49-F238E27FC236}">
                  <a16:creationId xmlns:a16="http://schemas.microsoft.com/office/drawing/2014/main" id="{F7E10606-F9AF-2A58-2A9D-6B6920035FA2}"/>
                </a:ext>
              </a:extLst>
            </p:cNvPr>
            <p:cNvSpPr>
              <a:spLocks/>
            </p:cNvSpPr>
            <p:nvPr/>
          </p:nvSpPr>
          <p:spPr bwMode="auto">
            <a:xfrm>
              <a:off x="6502400" y="4572000"/>
              <a:ext cx="431800" cy="1143000"/>
            </a:xfrm>
            <a:custGeom>
              <a:avLst/>
              <a:gdLst>
                <a:gd name="T0" fmla="*/ 272 w 272"/>
                <a:gd name="T1" fmla="*/ 720 h 720"/>
                <a:gd name="T2" fmla="*/ 32 w 272"/>
                <a:gd name="T3" fmla="*/ 624 h 720"/>
                <a:gd name="T4" fmla="*/ 80 w 272"/>
                <a:gd name="T5" fmla="*/ 288 h 720"/>
                <a:gd name="T6" fmla="*/ 272 w 272"/>
                <a:gd name="T7" fmla="*/ 0 h 720"/>
              </a:gdLst>
              <a:ahLst/>
              <a:cxnLst>
                <a:cxn ang="0">
                  <a:pos x="T0" y="T1"/>
                </a:cxn>
                <a:cxn ang="0">
                  <a:pos x="T2" y="T3"/>
                </a:cxn>
                <a:cxn ang="0">
                  <a:pos x="T4" y="T5"/>
                </a:cxn>
                <a:cxn ang="0">
                  <a:pos x="T6" y="T7"/>
                </a:cxn>
              </a:cxnLst>
              <a:rect l="0" t="0" r="r" b="b"/>
              <a:pathLst>
                <a:path w="272" h="720">
                  <a:moveTo>
                    <a:pt x="272" y="720"/>
                  </a:moveTo>
                  <a:cubicBezTo>
                    <a:pt x="168" y="708"/>
                    <a:pt x="64" y="696"/>
                    <a:pt x="32" y="624"/>
                  </a:cubicBezTo>
                  <a:cubicBezTo>
                    <a:pt x="0" y="552"/>
                    <a:pt x="40" y="392"/>
                    <a:pt x="80" y="288"/>
                  </a:cubicBezTo>
                  <a:cubicBezTo>
                    <a:pt x="120" y="184"/>
                    <a:pt x="240" y="48"/>
                    <a:pt x="272" y="0"/>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7">
              <a:extLst>
                <a:ext uri="{FF2B5EF4-FFF2-40B4-BE49-F238E27FC236}">
                  <a16:creationId xmlns:a16="http://schemas.microsoft.com/office/drawing/2014/main" id="{7B38FE83-881B-FDF6-2D93-B34821E7C6C9}"/>
                </a:ext>
              </a:extLst>
            </p:cNvPr>
            <p:cNvSpPr>
              <a:spLocks noChangeShapeType="1"/>
            </p:cNvSpPr>
            <p:nvPr/>
          </p:nvSpPr>
          <p:spPr bwMode="auto">
            <a:xfrm>
              <a:off x="6934200" y="53340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18">
              <a:extLst>
                <a:ext uri="{FF2B5EF4-FFF2-40B4-BE49-F238E27FC236}">
                  <a16:creationId xmlns:a16="http://schemas.microsoft.com/office/drawing/2014/main" id="{F5B213B5-5058-3A6B-8A9F-99E0E98D799F}"/>
                </a:ext>
              </a:extLst>
            </p:cNvPr>
            <p:cNvSpPr>
              <a:spLocks noChangeShapeType="1"/>
            </p:cNvSpPr>
            <p:nvPr/>
          </p:nvSpPr>
          <p:spPr bwMode="auto">
            <a:xfrm flipV="1">
              <a:off x="7772400" y="51054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5">
              <a:extLst>
                <a:ext uri="{FF2B5EF4-FFF2-40B4-BE49-F238E27FC236}">
                  <a16:creationId xmlns:a16="http://schemas.microsoft.com/office/drawing/2014/main" id="{CCED5C37-F35B-7F5B-F1C1-E42AED9130CB}"/>
                </a:ext>
              </a:extLst>
            </p:cNvPr>
            <p:cNvSpPr txBox="1">
              <a:spLocks noChangeArrowheads="1"/>
            </p:cNvSpPr>
            <p:nvPr/>
          </p:nvSpPr>
          <p:spPr bwMode="auto">
            <a:xfrm>
              <a:off x="7543800" y="52578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chemeClr val="hlink"/>
                  </a:solidFill>
                  <a:latin typeface="Courier New" panose="02070309020205020404" pitchFamily="49" charset="0"/>
                </a:rPr>
                <a:t>q</a:t>
              </a:r>
            </a:p>
          </p:txBody>
        </p:sp>
        <p:sp>
          <p:nvSpPr>
            <p:cNvPr id="29" name="Freeform 26">
              <a:extLst>
                <a:ext uri="{FF2B5EF4-FFF2-40B4-BE49-F238E27FC236}">
                  <a16:creationId xmlns:a16="http://schemas.microsoft.com/office/drawing/2014/main" id="{CC15C310-B6AC-9D25-E929-07AE2DE5B7D4}"/>
                </a:ext>
              </a:extLst>
            </p:cNvPr>
            <p:cNvSpPr>
              <a:spLocks/>
            </p:cNvSpPr>
            <p:nvPr/>
          </p:nvSpPr>
          <p:spPr bwMode="auto">
            <a:xfrm>
              <a:off x="8686800" y="4572000"/>
              <a:ext cx="304800" cy="914400"/>
            </a:xfrm>
            <a:custGeom>
              <a:avLst/>
              <a:gdLst>
                <a:gd name="T0" fmla="*/ 0 w 192"/>
                <a:gd name="T1" fmla="*/ 576 h 576"/>
                <a:gd name="T2" fmla="*/ 192 w 192"/>
                <a:gd name="T3" fmla="*/ 384 h 576"/>
                <a:gd name="T4" fmla="*/ 0 w 192"/>
                <a:gd name="T5" fmla="*/ 0 h 576"/>
              </a:gdLst>
              <a:ahLst/>
              <a:cxnLst>
                <a:cxn ang="0">
                  <a:pos x="T0" y="T1"/>
                </a:cxn>
                <a:cxn ang="0">
                  <a:pos x="T2" y="T3"/>
                </a:cxn>
                <a:cxn ang="0">
                  <a:pos x="T4" y="T5"/>
                </a:cxn>
              </a:cxnLst>
              <a:rect l="0" t="0" r="r" b="b"/>
              <a:pathLst>
                <a:path w="192" h="576">
                  <a:moveTo>
                    <a:pt x="0" y="576"/>
                  </a:moveTo>
                  <a:cubicBezTo>
                    <a:pt x="96" y="528"/>
                    <a:pt x="192" y="480"/>
                    <a:pt x="192" y="384"/>
                  </a:cubicBezTo>
                  <a:cubicBezTo>
                    <a:pt x="192" y="288"/>
                    <a:pt x="32" y="64"/>
                    <a:pt x="0" y="0"/>
                  </a:cubicBezTo>
                </a:path>
              </a:pathLst>
            </a:custGeom>
            <a:noFill/>
            <a:ln w="25400">
              <a:solidFill>
                <a:srgbClr val="2C14DE"/>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447337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90EB-C1FB-FE66-E8B9-CA05206B6746}"/>
              </a:ext>
            </a:extLst>
          </p:cNvPr>
          <p:cNvSpPr>
            <a:spLocks noGrp="1"/>
          </p:cNvSpPr>
          <p:nvPr>
            <p:ph type="title"/>
          </p:nvPr>
        </p:nvSpPr>
        <p:spPr/>
        <p:txBody>
          <a:bodyPr/>
          <a:lstStyle/>
          <a:p>
            <a:r>
              <a:rPr lang="en-US" altLang="en-PK" sz="4000" dirty="0"/>
              <a:t>Something Like Pointers:                  Reference Variables</a:t>
            </a:r>
            <a:endParaRPr lang="en-PK" dirty="0"/>
          </a:p>
        </p:txBody>
      </p:sp>
      <p:sp>
        <p:nvSpPr>
          <p:cNvPr id="4" name="Footer Placeholder 3">
            <a:extLst>
              <a:ext uri="{FF2B5EF4-FFF2-40B4-BE49-F238E27FC236}">
                <a16:creationId xmlns:a16="http://schemas.microsoft.com/office/drawing/2014/main" id="{3D3C7980-3855-06D7-6AD3-EE39B6A469C7}"/>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42133015-9E87-38AA-78A3-B3C1EBDBC633}"/>
              </a:ext>
            </a:extLst>
          </p:cNvPr>
          <p:cNvSpPr>
            <a:spLocks noGrp="1"/>
          </p:cNvSpPr>
          <p:nvPr>
            <p:ph type="sldNum" sz="quarter" idx="12"/>
          </p:nvPr>
        </p:nvSpPr>
        <p:spPr/>
        <p:txBody>
          <a:bodyPr/>
          <a:lstStyle/>
          <a:p>
            <a:fld id="{51845F5A-061D-4825-9AE9-D7794091C6CF}" type="slidenum">
              <a:rPr lang="en-US" smtClean="0"/>
              <a:t>7</a:t>
            </a:fld>
            <a:endParaRPr lang="en-US" dirty="0"/>
          </a:p>
        </p:txBody>
      </p:sp>
      <p:grpSp>
        <p:nvGrpSpPr>
          <p:cNvPr id="9" name="Group 8">
            <a:extLst>
              <a:ext uri="{FF2B5EF4-FFF2-40B4-BE49-F238E27FC236}">
                <a16:creationId xmlns:a16="http://schemas.microsoft.com/office/drawing/2014/main" id="{4140A84D-BABC-48B7-BC92-DE2E81DC8C47}"/>
              </a:ext>
            </a:extLst>
          </p:cNvPr>
          <p:cNvGrpSpPr/>
          <p:nvPr/>
        </p:nvGrpSpPr>
        <p:grpSpPr>
          <a:xfrm>
            <a:off x="1953491" y="2050473"/>
            <a:ext cx="8610600" cy="3714750"/>
            <a:chOff x="228600" y="1905000"/>
            <a:chExt cx="8610600" cy="3714750"/>
          </a:xfrm>
        </p:grpSpPr>
        <p:pic>
          <p:nvPicPr>
            <p:cNvPr id="6" name="Picture 3" descr="0903sowc copy">
              <a:extLst>
                <a:ext uri="{FF2B5EF4-FFF2-40B4-BE49-F238E27FC236}">
                  <a16:creationId xmlns:a16="http://schemas.microsoft.com/office/drawing/2014/main" id="{51ADACD7-8F5D-B801-E229-94B08C5E8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30438"/>
              <a:ext cx="6343650" cy="31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a16="http://schemas.microsoft.com/office/drawing/2014/main" id="{374EC3AB-3793-91FA-BA46-29FDE270F37D}"/>
                </a:ext>
              </a:extLst>
            </p:cNvPr>
            <p:cNvSpPr txBox="1">
              <a:spLocks noChangeArrowheads="1"/>
            </p:cNvSpPr>
            <p:nvPr/>
          </p:nvSpPr>
          <p:spPr bwMode="auto">
            <a:xfrm>
              <a:off x="3429000" y="1905000"/>
              <a:ext cx="541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PK">
                  <a:solidFill>
                    <a:srgbClr val="FF0000"/>
                  </a:solidFill>
                </a:rPr>
                <a:t>The </a:t>
              </a:r>
              <a:r>
                <a:rPr lang="en-US" altLang="en-PK">
                  <a:solidFill>
                    <a:srgbClr val="FF0000"/>
                  </a:solidFill>
                  <a:latin typeface="Courier New" panose="02070309020205020404" pitchFamily="49" charset="0"/>
                </a:rPr>
                <a:t>donuts</a:t>
              </a:r>
              <a:r>
                <a:rPr lang="en-US" altLang="en-PK">
                  <a:solidFill>
                    <a:srgbClr val="FF0000"/>
                  </a:solidFill>
                </a:rPr>
                <a:t> parameter, in the </a:t>
              </a:r>
              <a:r>
                <a:rPr lang="en-US" altLang="en-PK">
                  <a:solidFill>
                    <a:srgbClr val="FF0000"/>
                  </a:solidFill>
                  <a:latin typeface="Courier New" panose="02070309020205020404" pitchFamily="49" charset="0"/>
                </a:rPr>
                <a:t>getOrder</a:t>
              </a:r>
              <a:r>
                <a:rPr lang="en-US" altLang="en-PK">
                  <a:solidFill>
                    <a:srgbClr val="FF0000"/>
                  </a:solidFill>
                </a:rPr>
                <a:t> function, points to the </a:t>
              </a:r>
              <a:r>
                <a:rPr lang="en-US" altLang="en-PK">
                  <a:solidFill>
                    <a:srgbClr val="FF0000"/>
                  </a:solidFill>
                  <a:latin typeface="Courier New" panose="02070309020205020404" pitchFamily="49" charset="0"/>
                </a:rPr>
                <a:t>jellyDonuts</a:t>
              </a:r>
              <a:r>
                <a:rPr lang="en-US" altLang="en-PK">
                  <a:solidFill>
                    <a:srgbClr val="FF0000"/>
                  </a:solidFill>
                </a:rPr>
                <a:t> variable</a:t>
              </a:r>
              <a:r>
                <a:rPr lang="en-US" altLang="en-PK">
                  <a:solidFill>
                    <a:srgbClr val="FF6600"/>
                  </a:solidFill>
                </a:rPr>
                <a:t>.</a:t>
              </a:r>
            </a:p>
          </p:txBody>
        </p:sp>
        <p:sp>
          <p:nvSpPr>
            <p:cNvPr id="8" name="Text Box 5">
              <a:extLst>
                <a:ext uri="{FF2B5EF4-FFF2-40B4-BE49-F238E27FC236}">
                  <a16:creationId xmlns:a16="http://schemas.microsoft.com/office/drawing/2014/main" id="{767964C2-D22F-7A3E-21B4-9DB21A57F190}"/>
                </a:ext>
              </a:extLst>
            </p:cNvPr>
            <p:cNvSpPr txBox="1">
              <a:spLocks noChangeArrowheads="1"/>
            </p:cNvSpPr>
            <p:nvPr/>
          </p:nvSpPr>
          <p:spPr bwMode="auto">
            <a:xfrm>
              <a:off x="228600" y="4419600"/>
              <a:ext cx="2819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PK">
                  <a:solidFill>
                    <a:srgbClr val="FF0000"/>
                  </a:solidFill>
                </a:rPr>
                <a:t>C++ automatically stores the address of </a:t>
              </a:r>
              <a:r>
                <a:rPr lang="en-US" altLang="en-PK">
                  <a:solidFill>
                    <a:srgbClr val="FF0000"/>
                  </a:solidFill>
                  <a:latin typeface="Courier New" panose="02070309020205020404" pitchFamily="49" charset="0"/>
                </a:rPr>
                <a:t>jellyDonuts</a:t>
              </a:r>
              <a:r>
                <a:rPr lang="en-US" altLang="en-PK">
                  <a:solidFill>
                    <a:srgbClr val="FF0000"/>
                  </a:solidFill>
                </a:rPr>
                <a:t>    in the </a:t>
              </a:r>
              <a:r>
                <a:rPr lang="en-US" altLang="en-PK">
                  <a:solidFill>
                    <a:srgbClr val="FF0000"/>
                  </a:solidFill>
                  <a:latin typeface="Courier New" panose="02070309020205020404" pitchFamily="49" charset="0"/>
                </a:rPr>
                <a:t>donuts</a:t>
              </a:r>
              <a:r>
                <a:rPr lang="en-US" altLang="en-PK">
                  <a:solidFill>
                    <a:srgbClr val="FF0000"/>
                  </a:solidFill>
                </a:rPr>
                <a:t> parameter.</a:t>
              </a:r>
            </a:p>
          </p:txBody>
        </p:sp>
      </p:grpSp>
    </p:spTree>
    <p:extLst>
      <p:ext uri="{BB962C8B-B14F-4D97-AF65-F5344CB8AC3E}">
        <p14:creationId xmlns:p14="http://schemas.microsoft.com/office/powerpoint/2010/main" val="21009858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7CC94-5022-484C-8934-1DAA9B36FB81}"/>
              </a:ext>
            </a:extLst>
          </p:cNvPr>
          <p:cNvSpPr>
            <a:spLocks noGrp="1"/>
          </p:cNvSpPr>
          <p:nvPr>
            <p:ph type="title"/>
          </p:nvPr>
        </p:nvSpPr>
        <p:spPr/>
        <p:txBody>
          <a:bodyPr/>
          <a:lstStyle/>
          <a:p>
            <a:r>
              <a:rPr lang="en-US" altLang="zh-CN" dirty="0"/>
              <a:t>Aliasing</a:t>
            </a:r>
            <a:endParaRPr lang="en-PK" dirty="0"/>
          </a:p>
        </p:txBody>
      </p:sp>
      <p:sp>
        <p:nvSpPr>
          <p:cNvPr id="3" name="Content Placeholder 2">
            <a:extLst>
              <a:ext uri="{FF2B5EF4-FFF2-40B4-BE49-F238E27FC236}">
                <a16:creationId xmlns:a16="http://schemas.microsoft.com/office/drawing/2014/main" id="{B3F2C5C0-34F9-80EF-60EA-9C77401B0960}"/>
              </a:ext>
            </a:extLst>
          </p:cNvPr>
          <p:cNvSpPr>
            <a:spLocks noGrp="1"/>
          </p:cNvSpPr>
          <p:nvPr>
            <p:ph idx="1"/>
          </p:nvPr>
        </p:nvSpPr>
        <p:spPr>
          <a:xfrm>
            <a:off x="838201" y="2011680"/>
            <a:ext cx="7772400" cy="4160520"/>
          </a:xfrm>
        </p:spPr>
        <p:txBody>
          <a:bodyPr>
            <a:normAutofit fontScale="77500" lnSpcReduction="20000"/>
          </a:bodyPr>
          <a:lstStyle/>
          <a:p>
            <a:r>
              <a:rPr lang="en-US" altLang="zh-CN" sz="2400" dirty="0"/>
              <a:t>If two pointers have the </a:t>
            </a:r>
            <a:r>
              <a:rPr lang="en-US" altLang="zh-CN" sz="2400" dirty="0">
                <a:solidFill>
                  <a:srgbClr val="0070C0"/>
                </a:solidFill>
              </a:rPr>
              <a:t>same value</a:t>
            </a:r>
            <a:r>
              <a:rPr lang="en-US" altLang="zh-CN" sz="2400" dirty="0"/>
              <a:t>, they are </a:t>
            </a:r>
            <a:r>
              <a:rPr lang="en-US" altLang="zh-CN" sz="2400" dirty="0">
                <a:solidFill>
                  <a:srgbClr val="FF0000"/>
                </a:solidFill>
              </a:rPr>
              <a:t>aliases </a:t>
            </a:r>
            <a:r>
              <a:rPr lang="en-US" altLang="zh-CN" sz="2400" dirty="0"/>
              <a:t>of each other.</a:t>
            </a:r>
          </a:p>
          <a:p>
            <a:pPr marL="0" indent="0">
              <a:lnSpc>
                <a:spcPct val="120000"/>
              </a:lnSpc>
              <a:buNone/>
            </a:pPr>
            <a:r>
              <a:rPr lang="en-US" altLang="zh-CN" sz="2200" dirty="0">
                <a:latin typeface="Courier New" panose="02070309020205020404" pitchFamily="49" charset="0"/>
                <a:cs typeface="Courier New" panose="02070309020205020404" pitchFamily="49" charset="0"/>
              </a:rPr>
              <a:t>int main()</a:t>
            </a:r>
          </a:p>
          <a:p>
            <a:pPr marL="0" indent="0">
              <a:lnSpc>
                <a:spcPct val="120000"/>
              </a:lnSpc>
              <a:buNone/>
            </a:pPr>
            <a:r>
              <a:rPr lang="en-US" altLang="zh-CN" sz="2200" dirty="0">
                <a:latin typeface="Courier New" panose="02070309020205020404" pitchFamily="49" charset="0"/>
                <a:cs typeface="Courier New" panose="02070309020205020404" pitchFamily="49" charset="0"/>
              </a:rPr>
              <a:t>{</a:t>
            </a:r>
          </a:p>
          <a:p>
            <a:pPr marL="0" indent="0">
              <a:lnSpc>
                <a:spcPct val="120000"/>
              </a:lnSpc>
              <a:buNone/>
            </a:pPr>
            <a:r>
              <a:rPr lang="en-US" altLang="zh-CN" sz="2200" dirty="0">
                <a:latin typeface="Courier New" panose="02070309020205020404" pitchFamily="49" charset="0"/>
                <a:cs typeface="Courier New" panose="02070309020205020404" pitchFamily="49" charset="0"/>
              </a:rPr>
              <a:t>  int *p, </a:t>
            </a:r>
            <a:r>
              <a:rPr lang="en-US" altLang="zh-CN" sz="2200" b="1" dirty="0">
                <a:solidFill>
                  <a:srgbClr val="0070C0"/>
                </a:solidFill>
                <a:latin typeface="Courier New" panose="02070309020205020404" pitchFamily="49" charset="0"/>
                <a:cs typeface="Courier New" panose="02070309020205020404" pitchFamily="49" charset="0"/>
              </a:rPr>
              <a:t>*q</a:t>
            </a:r>
            <a:r>
              <a:rPr lang="en-US" altLang="zh-CN" sz="2200" dirty="0">
                <a:latin typeface="Courier New" panose="02070309020205020404" pitchFamily="49" charset="0"/>
                <a:cs typeface="Courier New" panose="02070309020205020404" pitchFamily="49" charset="0"/>
              </a:rPr>
              <a:t>;</a:t>
            </a:r>
          </a:p>
          <a:p>
            <a:pPr marL="0" indent="0">
              <a:lnSpc>
                <a:spcPct val="120000"/>
              </a:lnSpc>
              <a:buNone/>
            </a:pPr>
            <a:r>
              <a:rPr lang="en-US" altLang="zh-CN" sz="2200" dirty="0">
                <a:latin typeface="Courier New" panose="02070309020205020404" pitchFamily="49" charset="0"/>
                <a:cs typeface="Courier New" panose="02070309020205020404" pitchFamily="49" charset="0"/>
              </a:rPr>
              <a:t>  p = new int; </a:t>
            </a:r>
          </a:p>
          <a:p>
            <a:pPr marL="0" indent="0">
              <a:lnSpc>
                <a:spcPct val="120000"/>
              </a:lnSpc>
              <a:buNone/>
            </a:pPr>
            <a:r>
              <a:rPr lang="en-US" altLang="zh-CN" sz="2200" dirty="0">
                <a:latin typeface="Courier New" panose="02070309020205020404" pitchFamily="49" charset="0"/>
                <a:cs typeface="Courier New" panose="02070309020205020404" pitchFamily="49" charset="0"/>
              </a:rPr>
              <a:t> *p = 99;</a:t>
            </a:r>
          </a:p>
          <a:p>
            <a:pPr marL="0" indent="0">
              <a:lnSpc>
                <a:spcPct val="120000"/>
              </a:lnSpc>
              <a:buNone/>
            </a:pPr>
            <a:r>
              <a:rPr lang="en-US" altLang="zh-CN" sz="2200" dirty="0">
                <a:latin typeface="Courier New" panose="02070309020205020404" pitchFamily="49" charset="0"/>
                <a:cs typeface="Courier New" panose="02070309020205020404" pitchFamily="49" charset="0"/>
              </a:rPr>
              <a:t>  q = p;</a:t>
            </a:r>
          </a:p>
          <a:p>
            <a:pPr marL="0" indent="0">
              <a:lnSpc>
                <a:spcPct val="120000"/>
              </a:lnSpc>
              <a:buNone/>
            </a:pPr>
            <a:r>
              <a:rPr lang="en-US" altLang="zh-CN" sz="2000" b="1" dirty="0">
                <a:solidFill>
                  <a:srgbClr val="0070C0"/>
                </a:solidFill>
                <a:latin typeface="Courier New" panose="02070309020205020404" pitchFamily="49" charset="0"/>
                <a:cs typeface="Courier New" panose="02070309020205020404" pitchFamily="49" charset="0"/>
              </a:rPr>
              <a:t>  *q = 88;</a:t>
            </a:r>
            <a:endParaRPr lang="en-US" altLang="zh-CN" sz="2200" dirty="0">
              <a:latin typeface="Courier New" panose="02070309020205020404" pitchFamily="49" charset="0"/>
              <a:cs typeface="Courier New" panose="02070309020205020404" pitchFamily="49" charset="0"/>
            </a:endParaRPr>
          </a:p>
          <a:p>
            <a:pPr marL="0" indent="0">
              <a:lnSpc>
                <a:spcPct val="120000"/>
              </a:lnSpc>
              <a:buNone/>
            </a:pPr>
            <a:r>
              <a:rPr lang="en-US" altLang="zh-CN" sz="2200" dirty="0">
                <a:latin typeface="Courier New" panose="02070309020205020404" pitchFamily="49" charset="0"/>
                <a:cs typeface="Courier New" panose="02070309020205020404" pitchFamily="49" charset="0"/>
              </a:rPr>
              <a:t>  return 0;</a:t>
            </a:r>
          </a:p>
          <a:p>
            <a:pPr marL="0" indent="0">
              <a:lnSpc>
                <a:spcPct val="120000"/>
              </a:lnSpc>
              <a:buNone/>
            </a:pPr>
            <a:r>
              <a:rPr lang="en-US" altLang="zh-CN" sz="2200" dirty="0">
                <a:latin typeface="Courier New" panose="02070309020205020404" pitchFamily="49" charset="0"/>
                <a:cs typeface="Courier New" panose="02070309020205020404" pitchFamily="49" charset="0"/>
              </a:rPr>
              <a:t>}</a:t>
            </a:r>
          </a:p>
          <a:p>
            <a:endParaRPr lang="en-PK" sz="2400" dirty="0"/>
          </a:p>
        </p:txBody>
      </p:sp>
      <p:sp>
        <p:nvSpPr>
          <p:cNvPr id="4" name="Footer Placeholder 3">
            <a:extLst>
              <a:ext uri="{FF2B5EF4-FFF2-40B4-BE49-F238E27FC236}">
                <a16:creationId xmlns:a16="http://schemas.microsoft.com/office/drawing/2014/main" id="{20C1645C-62F2-1859-B3DF-4C8550F9E7D1}"/>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9F602FC2-14BB-B4BA-70C5-47AB6EBB5EA0}"/>
              </a:ext>
            </a:extLst>
          </p:cNvPr>
          <p:cNvSpPr>
            <a:spLocks noGrp="1"/>
          </p:cNvSpPr>
          <p:nvPr>
            <p:ph type="sldNum" sz="quarter" idx="12"/>
          </p:nvPr>
        </p:nvSpPr>
        <p:spPr/>
        <p:txBody>
          <a:bodyPr/>
          <a:lstStyle/>
          <a:p>
            <a:fld id="{51845F5A-061D-4825-9AE9-D7794091C6CF}" type="slidenum">
              <a:rPr lang="en-US" smtClean="0"/>
              <a:t>70</a:t>
            </a:fld>
            <a:endParaRPr lang="en-US" dirty="0"/>
          </a:p>
        </p:txBody>
      </p:sp>
      <p:grpSp>
        <p:nvGrpSpPr>
          <p:cNvPr id="6" name="Group 5">
            <a:extLst>
              <a:ext uri="{FF2B5EF4-FFF2-40B4-BE49-F238E27FC236}">
                <a16:creationId xmlns:a16="http://schemas.microsoft.com/office/drawing/2014/main" id="{51DA8560-0328-9FD5-6D49-8D671CCAEEC8}"/>
              </a:ext>
            </a:extLst>
          </p:cNvPr>
          <p:cNvGrpSpPr/>
          <p:nvPr/>
        </p:nvGrpSpPr>
        <p:grpSpPr>
          <a:xfrm>
            <a:off x="8260773" y="1860986"/>
            <a:ext cx="3733800" cy="4461907"/>
            <a:chOff x="5257800" y="2209800"/>
            <a:chExt cx="3733800" cy="4461907"/>
          </a:xfrm>
        </p:grpSpPr>
        <p:sp>
          <p:nvSpPr>
            <p:cNvPr id="7" name="Rectangle 4">
              <a:extLst>
                <a:ext uri="{FF2B5EF4-FFF2-40B4-BE49-F238E27FC236}">
                  <a16:creationId xmlns:a16="http://schemas.microsoft.com/office/drawing/2014/main" id="{9313E285-F2B2-9196-5B4A-7019327A4F76}"/>
                </a:ext>
              </a:extLst>
            </p:cNvPr>
            <p:cNvSpPr>
              <a:spLocks noChangeArrowheads="1"/>
            </p:cNvSpPr>
            <p:nvPr>
              <p:custDataLst>
                <p:tags r:id="rId1"/>
              </p:custDataLst>
            </p:nvPr>
          </p:nvSpPr>
          <p:spPr bwMode="auto">
            <a:xfrm>
              <a:off x="6934200" y="2286000"/>
              <a:ext cx="1752600" cy="43434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chemeClr val="accent2"/>
                </a:solidFill>
                <a:latin typeface="Courier New" panose="02070309020205020404" pitchFamily="49" charset="0"/>
              </a:endParaRPr>
            </a:p>
          </p:txBody>
        </p:sp>
        <p:sp>
          <p:nvSpPr>
            <p:cNvPr id="8" name="Text Box 5">
              <a:extLst>
                <a:ext uri="{FF2B5EF4-FFF2-40B4-BE49-F238E27FC236}">
                  <a16:creationId xmlns:a16="http://schemas.microsoft.com/office/drawing/2014/main" id="{7516D0A1-3655-81A9-6D5F-8F20B5807199}"/>
                </a:ext>
              </a:extLst>
            </p:cNvPr>
            <p:cNvSpPr txBox="1">
              <a:spLocks noChangeArrowheads="1"/>
            </p:cNvSpPr>
            <p:nvPr>
              <p:custDataLst>
                <p:tags r:id="rId2"/>
              </p:custDataLst>
            </p:nvPr>
          </p:nvSpPr>
          <p:spPr bwMode="auto">
            <a:xfrm>
              <a:off x="5257800" y="6302375"/>
              <a:ext cx="1563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FF0000"/>
                  </a:solidFill>
                  <a:latin typeface="Courier New" panose="02070309020205020404" pitchFamily="49" charset="0"/>
                </a:rPr>
                <a:t>0xffffffff</a:t>
              </a:r>
            </a:p>
          </p:txBody>
        </p:sp>
        <p:sp>
          <p:nvSpPr>
            <p:cNvPr id="9" name="Text Box 6">
              <a:extLst>
                <a:ext uri="{FF2B5EF4-FFF2-40B4-BE49-F238E27FC236}">
                  <a16:creationId xmlns:a16="http://schemas.microsoft.com/office/drawing/2014/main" id="{A7B012CC-A653-9EF8-BB14-0799B4426AFE}"/>
                </a:ext>
              </a:extLst>
            </p:cNvPr>
            <p:cNvSpPr txBox="1">
              <a:spLocks noChangeArrowheads="1"/>
            </p:cNvSpPr>
            <p:nvPr/>
          </p:nvSpPr>
          <p:spPr bwMode="auto">
            <a:xfrm>
              <a:off x="6629400" y="2209800"/>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latin typeface="Courier New" panose="02070309020205020404" pitchFamily="49" charset="0"/>
                </a:rPr>
                <a:t>0</a:t>
              </a:r>
            </a:p>
          </p:txBody>
        </p:sp>
        <p:sp>
          <p:nvSpPr>
            <p:cNvPr id="10" name="Line 7">
              <a:extLst>
                <a:ext uri="{FF2B5EF4-FFF2-40B4-BE49-F238E27FC236}">
                  <a16:creationId xmlns:a16="http://schemas.microsoft.com/office/drawing/2014/main" id="{37B1A867-DA44-EC23-0054-0BD426ADB811}"/>
                </a:ext>
              </a:extLst>
            </p:cNvPr>
            <p:cNvSpPr>
              <a:spLocks noChangeShapeType="1"/>
            </p:cNvSpPr>
            <p:nvPr/>
          </p:nvSpPr>
          <p:spPr bwMode="auto">
            <a:xfrm>
              <a:off x="6934200" y="2895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Text Box 8">
              <a:extLst>
                <a:ext uri="{FF2B5EF4-FFF2-40B4-BE49-F238E27FC236}">
                  <a16:creationId xmlns:a16="http://schemas.microsoft.com/office/drawing/2014/main" id="{91D6DD47-CF80-4525-4EDE-16AF0BB4D176}"/>
                </a:ext>
              </a:extLst>
            </p:cNvPr>
            <p:cNvSpPr txBox="1">
              <a:spLocks noChangeArrowheads="1"/>
            </p:cNvSpPr>
            <p:nvPr/>
          </p:nvSpPr>
          <p:spPr bwMode="auto">
            <a:xfrm>
              <a:off x="7391400" y="243840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text</a:t>
              </a:r>
            </a:p>
          </p:txBody>
        </p:sp>
        <p:sp>
          <p:nvSpPr>
            <p:cNvPr id="12" name="Text Box 9">
              <a:extLst>
                <a:ext uri="{FF2B5EF4-FFF2-40B4-BE49-F238E27FC236}">
                  <a16:creationId xmlns:a16="http://schemas.microsoft.com/office/drawing/2014/main" id="{2F803B14-D6F6-7DF3-440C-94442917ADEB}"/>
                </a:ext>
              </a:extLst>
            </p:cNvPr>
            <p:cNvSpPr txBox="1">
              <a:spLocks noChangeArrowheads="1"/>
            </p:cNvSpPr>
            <p:nvPr/>
          </p:nvSpPr>
          <p:spPr bwMode="auto">
            <a:xfrm>
              <a:off x="7391400" y="28956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data</a:t>
              </a:r>
            </a:p>
          </p:txBody>
        </p:sp>
        <p:sp>
          <p:nvSpPr>
            <p:cNvPr id="13" name="Line 10">
              <a:extLst>
                <a:ext uri="{FF2B5EF4-FFF2-40B4-BE49-F238E27FC236}">
                  <a16:creationId xmlns:a16="http://schemas.microsoft.com/office/drawing/2014/main" id="{6AB8975A-C964-7E6D-A16A-A3F42293EA2B}"/>
                </a:ext>
              </a:extLst>
            </p:cNvPr>
            <p:cNvSpPr>
              <a:spLocks noChangeShapeType="1"/>
            </p:cNvSpPr>
            <p:nvPr/>
          </p:nvSpPr>
          <p:spPr bwMode="auto">
            <a:xfrm>
              <a:off x="6934200" y="33528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1">
              <a:extLst>
                <a:ext uri="{FF2B5EF4-FFF2-40B4-BE49-F238E27FC236}">
                  <a16:creationId xmlns:a16="http://schemas.microsoft.com/office/drawing/2014/main" id="{404A4AE6-A74A-B799-2571-325533C8B912}"/>
                </a:ext>
              </a:extLst>
            </p:cNvPr>
            <p:cNvSpPr>
              <a:spLocks noChangeShapeType="1"/>
            </p:cNvSpPr>
            <p:nvPr/>
          </p:nvSpPr>
          <p:spPr bwMode="auto">
            <a:xfrm>
              <a:off x="6934200" y="3810000"/>
              <a:ext cx="1752600"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2">
              <a:extLst>
                <a:ext uri="{FF2B5EF4-FFF2-40B4-BE49-F238E27FC236}">
                  <a16:creationId xmlns:a16="http://schemas.microsoft.com/office/drawing/2014/main" id="{DBE55C63-C991-CC52-3409-DB272EA6CF88}"/>
                </a:ext>
              </a:extLst>
            </p:cNvPr>
            <p:cNvSpPr txBox="1">
              <a:spLocks noChangeArrowheads="1"/>
            </p:cNvSpPr>
            <p:nvPr/>
          </p:nvSpPr>
          <p:spPr bwMode="auto">
            <a:xfrm>
              <a:off x="7467600" y="33528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bss</a:t>
              </a:r>
            </a:p>
          </p:txBody>
        </p:sp>
        <p:sp>
          <p:nvSpPr>
            <p:cNvPr id="16" name="Line 13">
              <a:extLst>
                <a:ext uri="{FF2B5EF4-FFF2-40B4-BE49-F238E27FC236}">
                  <a16:creationId xmlns:a16="http://schemas.microsoft.com/office/drawing/2014/main" id="{C2184821-FBBF-A065-3313-CAFBE431A7E4}"/>
                </a:ext>
              </a:extLst>
            </p:cNvPr>
            <p:cNvSpPr>
              <a:spLocks noChangeShapeType="1"/>
            </p:cNvSpPr>
            <p:nvPr/>
          </p:nvSpPr>
          <p:spPr bwMode="auto">
            <a:xfrm>
              <a:off x="6934200" y="4419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14">
              <a:extLst>
                <a:ext uri="{FF2B5EF4-FFF2-40B4-BE49-F238E27FC236}">
                  <a16:creationId xmlns:a16="http://schemas.microsoft.com/office/drawing/2014/main" id="{A5FAA692-662C-F4B9-70C6-8F4CB8A5BDDE}"/>
                </a:ext>
              </a:extLst>
            </p:cNvPr>
            <p:cNvSpPr txBox="1">
              <a:spLocks noChangeArrowheads="1"/>
            </p:cNvSpPr>
            <p:nvPr/>
          </p:nvSpPr>
          <p:spPr bwMode="auto">
            <a:xfrm>
              <a:off x="7391400" y="3810000"/>
              <a:ext cx="11430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heap</a:t>
              </a:r>
            </a:p>
          </p:txBody>
        </p:sp>
        <p:sp>
          <p:nvSpPr>
            <p:cNvPr id="18" name="Text Box 16">
              <a:extLst>
                <a:ext uri="{FF2B5EF4-FFF2-40B4-BE49-F238E27FC236}">
                  <a16:creationId xmlns:a16="http://schemas.microsoft.com/office/drawing/2014/main" id="{154462DB-50DA-988E-0324-09CAF4BAB0EC}"/>
                </a:ext>
              </a:extLst>
            </p:cNvPr>
            <p:cNvSpPr txBox="1">
              <a:spLocks noChangeArrowheads="1"/>
            </p:cNvSpPr>
            <p:nvPr/>
          </p:nvSpPr>
          <p:spPr bwMode="auto">
            <a:xfrm>
              <a:off x="7391400" y="6248400"/>
              <a:ext cx="12192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stack</a:t>
              </a:r>
            </a:p>
          </p:txBody>
        </p:sp>
        <p:sp>
          <p:nvSpPr>
            <p:cNvPr id="19" name="Line 17">
              <a:extLst>
                <a:ext uri="{FF2B5EF4-FFF2-40B4-BE49-F238E27FC236}">
                  <a16:creationId xmlns:a16="http://schemas.microsoft.com/office/drawing/2014/main" id="{9912356B-B5DD-6710-F19F-6143F1D97672}"/>
                </a:ext>
              </a:extLst>
            </p:cNvPr>
            <p:cNvSpPr>
              <a:spLocks noChangeShapeType="1"/>
            </p:cNvSpPr>
            <p:nvPr/>
          </p:nvSpPr>
          <p:spPr bwMode="auto">
            <a:xfrm>
              <a:off x="6934200" y="5562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1">
              <a:extLst>
                <a:ext uri="{FF2B5EF4-FFF2-40B4-BE49-F238E27FC236}">
                  <a16:creationId xmlns:a16="http://schemas.microsoft.com/office/drawing/2014/main" id="{98E0C5FA-036A-6848-570F-8AC510ECBD6E}"/>
                </a:ext>
              </a:extLst>
            </p:cNvPr>
            <p:cNvSpPr>
              <a:spLocks noChangeShapeType="1"/>
            </p:cNvSpPr>
            <p:nvPr/>
          </p:nvSpPr>
          <p:spPr bwMode="auto">
            <a:xfrm>
              <a:off x="6934200" y="5867400"/>
              <a:ext cx="1752600" cy="0"/>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23">
              <a:extLst>
                <a:ext uri="{FF2B5EF4-FFF2-40B4-BE49-F238E27FC236}">
                  <a16:creationId xmlns:a16="http://schemas.microsoft.com/office/drawing/2014/main" id="{8E35EA23-F0C9-8228-3B2F-C44F36DB1793}"/>
                </a:ext>
              </a:extLst>
            </p:cNvPr>
            <p:cNvSpPr txBox="1">
              <a:spLocks noChangeArrowheads="1"/>
            </p:cNvSpPr>
            <p:nvPr/>
          </p:nvSpPr>
          <p:spPr bwMode="auto">
            <a:xfrm>
              <a:off x="7696200" y="55626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p</a:t>
              </a:r>
            </a:p>
          </p:txBody>
        </p:sp>
        <p:sp>
          <p:nvSpPr>
            <p:cNvPr id="22" name="Line 15">
              <a:extLst>
                <a:ext uri="{FF2B5EF4-FFF2-40B4-BE49-F238E27FC236}">
                  <a16:creationId xmlns:a16="http://schemas.microsoft.com/office/drawing/2014/main" id="{26EE8208-AF7F-F6A8-6891-A375E87EC09B}"/>
                </a:ext>
              </a:extLst>
            </p:cNvPr>
            <p:cNvSpPr>
              <a:spLocks noChangeShapeType="1"/>
            </p:cNvSpPr>
            <p:nvPr/>
          </p:nvSpPr>
          <p:spPr bwMode="auto">
            <a:xfrm>
              <a:off x="7772400" y="4724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9">
              <a:extLst>
                <a:ext uri="{FF2B5EF4-FFF2-40B4-BE49-F238E27FC236}">
                  <a16:creationId xmlns:a16="http://schemas.microsoft.com/office/drawing/2014/main" id="{A745D111-CBCF-4475-E9FB-BD7E331D8DE4}"/>
                </a:ext>
              </a:extLst>
            </p:cNvPr>
            <p:cNvSpPr>
              <a:spLocks noChangeShapeType="1"/>
            </p:cNvSpPr>
            <p:nvPr/>
          </p:nvSpPr>
          <p:spPr bwMode="auto">
            <a:xfrm>
              <a:off x="6934200" y="47244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Text Box 20">
              <a:extLst>
                <a:ext uri="{FF2B5EF4-FFF2-40B4-BE49-F238E27FC236}">
                  <a16:creationId xmlns:a16="http://schemas.microsoft.com/office/drawing/2014/main" id="{8D5D96A3-FDC6-77EB-966C-551E69C1D339}"/>
                </a:ext>
              </a:extLst>
            </p:cNvPr>
            <p:cNvSpPr txBox="1">
              <a:spLocks noChangeArrowheads="1"/>
            </p:cNvSpPr>
            <p:nvPr/>
          </p:nvSpPr>
          <p:spPr bwMode="auto">
            <a:xfrm>
              <a:off x="7467599" y="4419599"/>
              <a:ext cx="13759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chemeClr val="hlink"/>
                  </a:solidFill>
                  <a:latin typeface="Courier New" panose="02070309020205020404" pitchFamily="49" charset="0"/>
                </a:rPr>
                <a:t> </a:t>
              </a:r>
              <a:r>
                <a:rPr lang="en-US" altLang="zh-CN" b="1" dirty="0">
                  <a:solidFill>
                    <a:srgbClr val="0070C0"/>
                  </a:solidFill>
                  <a:latin typeface="Courier New" panose="02070309020205020404" pitchFamily="49" charset="0"/>
                </a:rPr>
                <a:t>88</a:t>
              </a:r>
            </a:p>
          </p:txBody>
        </p:sp>
        <p:sp>
          <p:nvSpPr>
            <p:cNvPr id="25" name="Freeform 24">
              <a:extLst>
                <a:ext uri="{FF2B5EF4-FFF2-40B4-BE49-F238E27FC236}">
                  <a16:creationId xmlns:a16="http://schemas.microsoft.com/office/drawing/2014/main" id="{F7E10606-F9AF-2A58-2A9D-6B6920035FA2}"/>
                </a:ext>
              </a:extLst>
            </p:cNvPr>
            <p:cNvSpPr>
              <a:spLocks/>
            </p:cNvSpPr>
            <p:nvPr/>
          </p:nvSpPr>
          <p:spPr bwMode="auto">
            <a:xfrm>
              <a:off x="6502400" y="4572000"/>
              <a:ext cx="431800" cy="1143000"/>
            </a:xfrm>
            <a:custGeom>
              <a:avLst/>
              <a:gdLst>
                <a:gd name="T0" fmla="*/ 272 w 272"/>
                <a:gd name="T1" fmla="*/ 720 h 720"/>
                <a:gd name="T2" fmla="*/ 32 w 272"/>
                <a:gd name="T3" fmla="*/ 624 h 720"/>
                <a:gd name="T4" fmla="*/ 80 w 272"/>
                <a:gd name="T5" fmla="*/ 288 h 720"/>
                <a:gd name="T6" fmla="*/ 272 w 272"/>
                <a:gd name="T7" fmla="*/ 0 h 720"/>
              </a:gdLst>
              <a:ahLst/>
              <a:cxnLst>
                <a:cxn ang="0">
                  <a:pos x="T0" y="T1"/>
                </a:cxn>
                <a:cxn ang="0">
                  <a:pos x="T2" y="T3"/>
                </a:cxn>
                <a:cxn ang="0">
                  <a:pos x="T4" y="T5"/>
                </a:cxn>
                <a:cxn ang="0">
                  <a:pos x="T6" y="T7"/>
                </a:cxn>
              </a:cxnLst>
              <a:rect l="0" t="0" r="r" b="b"/>
              <a:pathLst>
                <a:path w="272" h="720">
                  <a:moveTo>
                    <a:pt x="272" y="720"/>
                  </a:moveTo>
                  <a:cubicBezTo>
                    <a:pt x="168" y="708"/>
                    <a:pt x="64" y="696"/>
                    <a:pt x="32" y="624"/>
                  </a:cubicBezTo>
                  <a:cubicBezTo>
                    <a:pt x="0" y="552"/>
                    <a:pt x="40" y="392"/>
                    <a:pt x="80" y="288"/>
                  </a:cubicBezTo>
                  <a:cubicBezTo>
                    <a:pt x="120" y="184"/>
                    <a:pt x="240" y="48"/>
                    <a:pt x="272" y="0"/>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7">
              <a:extLst>
                <a:ext uri="{FF2B5EF4-FFF2-40B4-BE49-F238E27FC236}">
                  <a16:creationId xmlns:a16="http://schemas.microsoft.com/office/drawing/2014/main" id="{7B38FE83-881B-FDF6-2D93-B34821E7C6C9}"/>
                </a:ext>
              </a:extLst>
            </p:cNvPr>
            <p:cNvSpPr>
              <a:spLocks noChangeShapeType="1"/>
            </p:cNvSpPr>
            <p:nvPr/>
          </p:nvSpPr>
          <p:spPr bwMode="auto">
            <a:xfrm>
              <a:off x="6934200" y="53340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18">
              <a:extLst>
                <a:ext uri="{FF2B5EF4-FFF2-40B4-BE49-F238E27FC236}">
                  <a16:creationId xmlns:a16="http://schemas.microsoft.com/office/drawing/2014/main" id="{F5B213B5-5058-3A6B-8A9F-99E0E98D799F}"/>
                </a:ext>
              </a:extLst>
            </p:cNvPr>
            <p:cNvSpPr>
              <a:spLocks noChangeShapeType="1"/>
            </p:cNvSpPr>
            <p:nvPr/>
          </p:nvSpPr>
          <p:spPr bwMode="auto">
            <a:xfrm flipV="1">
              <a:off x="7772400" y="51054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5">
              <a:extLst>
                <a:ext uri="{FF2B5EF4-FFF2-40B4-BE49-F238E27FC236}">
                  <a16:creationId xmlns:a16="http://schemas.microsoft.com/office/drawing/2014/main" id="{CCED5C37-F35B-7F5B-F1C1-E42AED9130CB}"/>
                </a:ext>
              </a:extLst>
            </p:cNvPr>
            <p:cNvSpPr txBox="1">
              <a:spLocks noChangeArrowheads="1"/>
            </p:cNvSpPr>
            <p:nvPr/>
          </p:nvSpPr>
          <p:spPr bwMode="auto">
            <a:xfrm>
              <a:off x="7543800" y="52578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chemeClr val="hlink"/>
                  </a:solidFill>
                  <a:latin typeface="Courier New" panose="02070309020205020404" pitchFamily="49" charset="0"/>
                </a:rPr>
                <a:t>q</a:t>
              </a:r>
            </a:p>
          </p:txBody>
        </p:sp>
        <p:sp>
          <p:nvSpPr>
            <p:cNvPr id="29" name="Freeform 26">
              <a:extLst>
                <a:ext uri="{FF2B5EF4-FFF2-40B4-BE49-F238E27FC236}">
                  <a16:creationId xmlns:a16="http://schemas.microsoft.com/office/drawing/2014/main" id="{CC15C310-B6AC-9D25-E929-07AE2DE5B7D4}"/>
                </a:ext>
              </a:extLst>
            </p:cNvPr>
            <p:cNvSpPr>
              <a:spLocks/>
            </p:cNvSpPr>
            <p:nvPr/>
          </p:nvSpPr>
          <p:spPr bwMode="auto">
            <a:xfrm>
              <a:off x="8686800" y="4572000"/>
              <a:ext cx="304800" cy="914400"/>
            </a:xfrm>
            <a:custGeom>
              <a:avLst/>
              <a:gdLst>
                <a:gd name="T0" fmla="*/ 0 w 192"/>
                <a:gd name="T1" fmla="*/ 576 h 576"/>
                <a:gd name="T2" fmla="*/ 192 w 192"/>
                <a:gd name="T3" fmla="*/ 384 h 576"/>
                <a:gd name="T4" fmla="*/ 0 w 192"/>
                <a:gd name="T5" fmla="*/ 0 h 576"/>
              </a:gdLst>
              <a:ahLst/>
              <a:cxnLst>
                <a:cxn ang="0">
                  <a:pos x="T0" y="T1"/>
                </a:cxn>
                <a:cxn ang="0">
                  <a:pos x="T2" y="T3"/>
                </a:cxn>
                <a:cxn ang="0">
                  <a:pos x="T4" y="T5"/>
                </a:cxn>
              </a:cxnLst>
              <a:rect l="0" t="0" r="r" b="b"/>
              <a:pathLst>
                <a:path w="192" h="576">
                  <a:moveTo>
                    <a:pt x="0" y="576"/>
                  </a:moveTo>
                  <a:cubicBezTo>
                    <a:pt x="96" y="528"/>
                    <a:pt x="192" y="480"/>
                    <a:pt x="192" y="384"/>
                  </a:cubicBezTo>
                  <a:cubicBezTo>
                    <a:pt x="192" y="288"/>
                    <a:pt x="32" y="64"/>
                    <a:pt x="0" y="0"/>
                  </a:cubicBezTo>
                </a:path>
              </a:pathLst>
            </a:custGeom>
            <a:noFill/>
            <a:ln w="25400">
              <a:solidFill>
                <a:srgbClr val="2C14DE"/>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768214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C3CC3-3F62-A285-02CE-5139F8B6DF47}"/>
              </a:ext>
            </a:extLst>
          </p:cNvPr>
          <p:cNvSpPr>
            <a:spLocks noGrp="1"/>
          </p:cNvSpPr>
          <p:nvPr>
            <p:ph type="title"/>
          </p:nvPr>
        </p:nvSpPr>
        <p:spPr/>
        <p:txBody>
          <a:bodyPr/>
          <a:lstStyle/>
          <a:p>
            <a:r>
              <a:rPr lang="en-US" altLang="zh-CN" dirty="0"/>
              <a:t>Dangling Pointers</a:t>
            </a:r>
            <a:endParaRPr lang="en-PK" dirty="0"/>
          </a:p>
        </p:txBody>
      </p:sp>
      <p:sp>
        <p:nvSpPr>
          <p:cNvPr id="3" name="Content Placeholder 2">
            <a:extLst>
              <a:ext uri="{FF2B5EF4-FFF2-40B4-BE49-F238E27FC236}">
                <a16:creationId xmlns:a16="http://schemas.microsoft.com/office/drawing/2014/main" id="{D761C067-0033-1515-8F47-BD865CE647FE}"/>
              </a:ext>
            </a:extLst>
          </p:cNvPr>
          <p:cNvSpPr>
            <a:spLocks noGrp="1"/>
          </p:cNvSpPr>
          <p:nvPr>
            <p:ph idx="1"/>
          </p:nvPr>
        </p:nvSpPr>
        <p:spPr/>
        <p:txBody>
          <a:bodyPr>
            <a:normAutofit lnSpcReduction="10000"/>
          </a:bodyPr>
          <a:lstStyle/>
          <a:p>
            <a:pPr marL="0" indent="0">
              <a:buNone/>
            </a:pPr>
            <a:r>
              <a:rPr lang="en-US" altLang="zh-CN" sz="2000" dirty="0">
                <a:latin typeface="Courier New" panose="02070309020205020404" pitchFamily="49" charset="0"/>
                <a:cs typeface="Courier New" panose="02070309020205020404" pitchFamily="49" charset="0"/>
              </a:rPr>
              <a:t>int main()</a:t>
            </a:r>
          </a:p>
          <a:p>
            <a:pPr marL="0" indent="0">
              <a:buNone/>
            </a:pPr>
            <a:r>
              <a:rPr lang="en-US" altLang="zh-CN" sz="2000" dirty="0">
                <a:latin typeface="Courier New" panose="02070309020205020404" pitchFamily="49" charset="0"/>
                <a:cs typeface="Courier New" panose="02070309020205020404" pitchFamily="49" charset="0"/>
              </a:rPr>
              <a:t>{</a:t>
            </a:r>
          </a:p>
          <a:p>
            <a:pPr marL="0" indent="0">
              <a:buNone/>
            </a:pPr>
            <a:r>
              <a:rPr lang="en-US" altLang="zh-CN" sz="2000" dirty="0">
                <a:latin typeface="Courier New" panose="02070309020205020404" pitchFamily="49" charset="0"/>
                <a:cs typeface="Courier New" panose="02070309020205020404" pitchFamily="49" charset="0"/>
              </a:rPr>
              <a:t>  int *p,</a:t>
            </a:r>
            <a:r>
              <a:rPr lang="en-US" altLang="zh-CN" sz="2000" dirty="0">
                <a:solidFill>
                  <a:srgbClr val="0070C0"/>
                </a:solidFill>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*q;</a:t>
            </a:r>
          </a:p>
          <a:p>
            <a:pPr marL="0" indent="0">
              <a:buNone/>
            </a:pPr>
            <a:r>
              <a:rPr lang="en-US" altLang="zh-CN" sz="2000" dirty="0">
                <a:latin typeface="Courier New" panose="02070309020205020404" pitchFamily="49" charset="0"/>
                <a:cs typeface="Courier New" panose="02070309020205020404" pitchFamily="49" charset="0"/>
              </a:rPr>
              <a:t>  p = new int; </a:t>
            </a:r>
          </a:p>
          <a:p>
            <a:pPr marL="0" indent="0">
              <a:buNone/>
            </a:pPr>
            <a:r>
              <a:rPr lang="en-US" altLang="zh-CN" sz="2000" dirty="0">
                <a:latin typeface="Courier New" panose="02070309020205020404" pitchFamily="49" charset="0"/>
                <a:cs typeface="Courier New" panose="02070309020205020404" pitchFamily="49" charset="0"/>
              </a:rPr>
              <a:t> *p = 99;</a:t>
            </a: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a:solidFill>
                  <a:srgbClr val="0070C0"/>
                </a:solidFill>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q = p;</a:t>
            </a:r>
          </a:p>
          <a:p>
            <a:pPr marL="0" indent="0">
              <a:buNone/>
            </a:pPr>
            <a:r>
              <a:rPr lang="en-US" altLang="zh-CN" sz="2000" dirty="0">
                <a:latin typeface="Courier New" panose="02070309020205020404" pitchFamily="49" charset="0"/>
                <a:cs typeface="Courier New" panose="02070309020205020404" pitchFamily="49" charset="0"/>
              </a:rPr>
              <a:t> *q = 88;</a:t>
            </a: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a:solidFill>
                  <a:srgbClr val="0070C0"/>
                </a:solidFill>
                <a:latin typeface="Courier New" panose="02070309020205020404" pitchFamily="49" charset="0"/>
                <a:cs typeface="Courier New" panose="02070309020205020404" pitchFamily="49" charset="0"/>
              </a:rPr>
              <a:t>delete q;</a:t>
            </a:r>
          </a:p>
          <a:p>
            <a:pPr marL="0" indent="0">
              <a:buNone/>
            </a:pPr>
            <a:r>
              <a:rPr lang="en-US" altLang="zh-CN" sz="2000" dirty="0">
                <a:latin typeface="Courier New" panose="02070309020205020404" pitchFamily="49" charset="0"/>
                <a:cs typeface="Courier New" panose="02070309020205020404" pitchFamily="49" charset="0"/>
              </a:rPr>
              <a:t>  return 0;</a:t>
            </a:r>
          </a:p>
          <a:p>
            <a:pPr marL="0" indent="0">
              <a:buNone/>
            </a:pPr>
            <a:r>
              <a:rPr lang="en-US" altLang="zh-CN" sz="2000" dirty="0">
                <a:latin typeface="Courier New" panose="02070309020205020404" pitchFamily="49" charset="0"/>
                <a:cs typeface="Courier New" panose="02070309020205020404" pitchFamily="49" charset="0"/>
              </a:rPr>
              <a:t>}</a:t>
            </a:r>
          </a:p>
          <a:p>
            <a:endParaRPr lang="en-PK" sz="2000" dirty="0"/>
          </a:p>
        </p:txBody>
      </p:sp>
      <p:sp>
        <p:nvSpPr>
          <p:cNvPr id="4" name="Footer Placeholder 3">
            <a:extLst>
              <a:ext uri="{FF2B5EF4-FFF2-40B4-BE49-F238E27FC236}">
                <a16:creationId xmlns:a16="http://schemas.microsoft.com/office/drawing/2014/main" id="{C22CB9BE-E564-146B-68BB-D507AEFB14D5}"/>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8CA15C0C-D198-DDDD-DB5C-F5C5FCABBE55}"/>
              </a:ext>
            </a:extLst>
          </p:cNvPr>
          <p:cNvSpPr>
            <a:spLocks noGrp="1"/>
          </p:cNvSpPr>
          <p:nvPr>
            <p:ph type="sldNum" sz="quarter" idx="12"/>
          </p:nvPr>
        </p:nvSpPr>
        <p:spPr/>
        <p:txBody>
          <a:bodyPr/>
          <a:lstStyle/>
          <a:p>
            <a:fld id="{51845F5A-061D-4825-9AE9-D7794091C6CF}" type="slidenum">
              <a:rPr lang="en-US" smtClean="0"/>
              <a:t>71</a:t>
            </a:fld>
            <a:endParaRPr lang="en-US" dirty="0"/>
          </a:p>
        </p:txBody>
      </p:sp>
      <p:grpSp>
        <p:nvGrpSpPr>
          <p:cNvPr id="6" name="Group 5">
            <a:extLst>
              <a:ext uri="{FF2B5EF4-FFF2-40B4-BE49-F238E27FC236}">
                <a16:creationId xmlns:a16="http://schemas.microsoft.com/office/drawing/2014/main" id="{3B40E4EE-09B5-9920-5BD4-C1C37D3AB870}"/>
              </a:ext>
            </a:extLst>
          </p:cNvPr>
          <p:cNvGrpSpPr/>
          <p:nvPr/>
        </p:nvGrpSpPr>
        <p:grpSpPr>
          <a:xfrm>
            <a:off x="7107382" y="1503218"/>
            <a:ext cx="3733800" cy="4461907"/>
            <a:chOff x="5257800" y="2209800"/>
            <a:chExt cx="3733800" cy="4461907"/>
          </a:xfrm>
        </p:grpSpPr>
        <p:sp>
          <p:nvSpPr>
            <p:cNvPr id="7" name="Rectangle 4">
              <a:extLst>
                <a:ext uri="{FF2B5EF4-FFF2-40B4-BE49-F238E27FC236}">
                  <a16:creationId xmlns:a16="http://schemas.microsoft.com/office/drawing/2014/main" id="{3D91C41D-0B55-9A68-3885-B276F9AD0A6F}"/>
                </a:ext>
              </a:extLst>
            </p:cNvPr>
            <p:cNvSpPr>
              <a:spLocks noChangeArrowheads="1"/>
            </p:cNvSpPr>
            <p:nvPr>
              <p:custDataLst>
                <p:tags r:id="rId1"/>
              </p:custDataLst>
            </p:nvPr>
          </p:nvSpPr>
          <p:spPr bwMode="auto">
            <a:xfrm>
              <a:off x="6934200" y="2286000"/>
              <a:ext cx="1752600" cy="43434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chemeClr val="accent2"/>
                </a:solidFill>
                <a:latin typeface="Courier New" panose="02070309020205020404" pitchFamily="49" charset="0"/>
              </a:endParaRPr>
            </a:p>
          </p:txBody>
        </p:sp>
        <p:sp>
          <p:nvSpPr>
            <p:cNvPr id="8" name="Text Box 5">
              <a:extLst>
                <a:ext uri="{FF2B5EF4-FFF2-40B4-BE49-F238E27FC236}">
                  <a16:creationId xmlns:a16="http://schemas.microsoft.com/office/drawing/2014/main" id="{5677053F-E5D4-9855-7224-403151EC5399}"/>
                </a:ext>
              </a:extLst>
            </p:cNvPr>
            <p:cNvSpPr txBox="1">
              <a:spLocks noChangeArrowheads="1"/>
            </p:cNvSpPr>
            <p:nvPr>
              <p:custDataLst>
                <p:tags r:id="rId2"/>
              </p:custDataLst>
            </p:nvPr>
          </p:nvSpPr>
          <p:spPr bwMode="auto">
            <a:xfrm>
              <a:off x="5257800" y="6302375"/>
              <a:ext cx="1563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FF0000"/>
                  </a:solidFill>
                  <a:latin typeface="Courier New" panose="02070309020205020404" pitchFamily="49" charset="0"/>
                </a:rPr>
                <a:t>0xffffffff</a:t>
              </a:r>
            </a:p>
          </p:txBody>
        </p:sp>
        <p:sp>
          <p:nvSpPr>
            <p:cNvPr id="9" name="Text Box 6">
              <a:extLst>
                <a:ext uri="{FF2B5EF4-FFF2-40B4-BE49-F238E27FC236}">
                  <a16:creationId xmlns:a16="http://schemas.microsoft.com/office/drawing/2014/main" id="{F08B8194-2684-538A-B52F-F495A0CF95D6}"/>
                </a:ext>
              </a:extLst>
            </p:cNvPr>
            <p:cNvSpPr txBox="1">
              <a:spLocks noChangeArrowheads="1"/>
            </p:cNvSpPr>
            <p:nvPr/>
          </p:nvSpPr>
          <p:spPr bwMode="auto">
            <a:xfrm>
              <a:off x="6629400" y="2209800"/>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latin typeface="Courier New" panose="02070309020205020404" pitchFamily="49" charset="0"/>
                </a:rPr>
                <a:t>0</a:t>
              </a:r>
            </a:p>
          </p:txBody>
        </p:sp>
        <p:sp>
          <p:nvSpPr>
            <p:cNvPr id="10" name="Line 7">
              <a:extLst>
                <a:ext uri="{FF2B5EF4-FFF2-40B4-BE49-F238E27FC236}">
                  <a16:creationId xmlns:a16="http://schemas.microsoft.com/office/drawing/2014/main" id="{964BFB4B-15E8-56AA-E14F-5AA24A30D965}"/>
                </a:ext>
              </a:extLst>
            </p:cNvPr>
            <p:cNvSpPr>
              <a:spLocks noChangeShapeType="1"/>
            </p:cNvSpPr>
            <p:nvPr/>
          </p:nvSpPr>
          <p:spPr bwMode="auto">
            <a:xfrm>
              <a:off x="6934200" y="2895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Text Box 8">
              <a:extLst>
                <a:ext uri="{FF2B5EF4-FFF2-40B4-BE49-F238E27FC236}">
                  <a16:creationId xmlns:a16="http://schemas.microsoft.com/office/drawing/2014/main" id="{F6893617-2027-89D4-2EC3-9CE1EDD33A6F}"/>
                </a:ext>
              </a:extLst>
            </p:cNvPr>
            <p:cNvSpPr txBox="1">
              <a:spLocks noChangeArrowheads="1"/>
            </p:cNvSpPr>
            <p:nvPr/>
          </p:nvSpPr>
          <p:spPr bwMode="auto">
            <a:xfrm>
              <a:off x="7391400" y="243840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text</a:t>
              </a:r>
            </a:p>
          </p:txBody>
        </p:sp>
        <p:sp>
          <p:nvSpPr>
            <p:cNvPr id="12" name="Text Box 9">
              <a:extLst>
                <a:ext uri="{FF2B5EF4-FFF2-40B4-BE49-F238E27FC236}">
                  <a16:creationId xmlns:a16="http://schemas.microsoft.com/office/drawing/2014/main" id="{6AAC552C-AA09-3ABB-1885-70B51DBDE761}"/>
                </a:ext>
              </a:extLst>
            </p:cNvPr>
            <p:cNvSpPr txBox="1">
              <a:spLocks noChangeArrowheads="1"/>
            </p:cNvSpPr>
            <p:nvPr/>
          </p:nvSpPr>
          <p:spPr bwMode="auto">
            <a:xfrm>
              <a:off x="7391400" y="28956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data</a:t>
              </a:r>
            </a:p>
          </p:txBody>
        </p:sp>
        <p:sp>
          <p:nvSpPr>
            <p:cNvPr id="13" name="Line 10">
              <a:extLst>
                <a:ext uri="{FF2B5EF4-FFF2-40B4-BE49-F238E27FC236}">
                  <a16:creationId xmlns:a16="http://schemas.microsoft.com/office/drawing/2014/main" id="{F264A897-4217-550B-FE8B-542188A1AC67}"/>
                </a:ext>
              </a:extLst>
            </p:cNvPr>
            <p:cNvSpPr>
              <a:spLocks noChangeShapeType="1"/>
            </p:cNvSpPr>
            <p:nvPr/>
          </p:nvSpPr>
          <p:spPr bwMode="auto">
            <a:xfrm>
              <a:off x="6934200" y="33528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1">
              <a:extLst>
                <a:ext uri="{FF2B5EF4-FFF2-40B4-BE49-F238E27FC236}">
                  <a16:creationId xmlns:a16="http://schemas.microsoft.com/office/drawing/2014/main" id="{C16C9EE8-D086-EBF3-9064-E72773C17C5C}"/>
                </a:ext>
              </a:extLst>
            </p:cNvPr>
            <p:cNvSpPr>
              <a:spLocks noChangeShapeType="1"/>
            </p:cNvSpPr>
            <p:nvPr/>
          </p:nvSpPr>
          <p:spPr bwMode="auto">
            <a:xfrm>
              <a:off x="6934200" y="3810000"/>
              <a:ext cx="1752600"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2">
              <a:extLst>
                <a:ext uri="{FF2B5EF4-FFF2-40B4-BE49-F238E27FC236}">
                  <a16:creationId xmlns:a16="http://schemas.microsoft.com/office/drawing/2014/main" id="{3071BE47-266D-3963-34E3-03007824181A}"/>
                </a:ext>
              </a:extLst>
            </p:cNvPr>
            <p:cNvSpPr txBox="1">
              <a:spLocks noChangeArrowheads="1"/>
            </p:cNvSpPr>
            <p:nvPr/>
          </p:nvSpPr>
          <p:spPr bwMode="auto">
            <a:xfrm>
              <a:off x="7467600" y="33528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bss</a:t>
              </a:r>
            </a:p>
          </p:txBody>
        </p:sp>
        <p:sp>
          <p:nvSpPr>
            <p:cNvPr id="16" name="Line 13">
              <a:extLst>
                <a:ext uri="{FF2B5EF4-FFF2-40B4-BE49-F238E27FC236}">
                  <a16:creationId xmlns:a16="http://schemas.microsoft.com/office/drawing/2014/main" id="{FE1767A2-8580-803C-26ED-EADC5977EEE9}"/>
                </a:ext>
              </a:extLst>
            </p:cNvPr>
            <p:cNvSpPr>
              <a:spLocks noChangeShapeType="1"/>
            </p:cNvSpPr>
            <p:nvPr/>
          </p:nvSpPr>
          <p:spPr bwMode="auto">
            <a:xfrm>
              <a:off x="6934200" y="4419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14">
              <a:extLst>
                <a:ext uri="{FF2B5EF4-FFF2-40B4-BE49-F238E27FC236}">
                  <a16:creationId xmlns:a16="http://schemas.microsoft.com/office/drawing/2014/main" id="{4BA5AB90-C611-7F5F-A29E-3B40299C2FFB}"/>
                </a:ext>
              </a:extLst>
            </p:cNvPr>
            <p:cNvSpPr txBox="1">
              <a:spLocks noChangeArrowheads="1"/>
            </p:cNvSpPr>
            <p:nvPr/>
          </p:nvSpPr>
          <p:spPr bwMode="auto">
            <a:xfrm>
              <a:off x="7391400" y="3810000"/>
              <a:ext cx="11430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heap</a:t>
              </a:r>
            </a:p>
          </p:txBody>
        </p:sp>
        <p:sp>
          <p:nvSpPr>
            <p:cNvPr id="18" name="Text Box 16">
              <a:extLst>
                <a:ext uri="{FF2B5EF4-FFF2-40B4-BE49-F238E27FC236}">
                  <a16:creationId xmlns:a16="http://schemas.microsoft.com/office/drawing/2014/main" id="{575D5A07-FC07-22CA-B86F-9369A463391A}"/>
                </a:ext>
              </a:extLst>
            </p:cNvPr>
            <p:cNvSpPr txBox="1">
              <a:spLocks noChangeArrowheads="1"/>
            </p:cNvSpPr>
            <p:nvPr/>
          </p:nvSpPr>
          <p:spPr bwMode="auto">
            <a:xfrm>
              <a:off x="7391400" y="6248400"/>
              <a:ext cx="12192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stack</a:t>
              </a:r>
            </a:p>
          </p:txBody>
        </p:sp>
        <p:sp>
          <p:nvSpPr>
            <p:cNvPr id="19" name="Line 17">
              <a:extLst>
                <a:ext uri="{FF2B5EF4-FFF2-40B4-BE49-F238E27FC236}">
                  <a16:creationId xmlns:a16="http://schemas.microsoft.com/office/drawing/2014/main" id="{6E229FB2-3F80-3CB4-A382-CE4228B4CEE5}"/>
                </a:ext>
              </a:extLst>
            </p:cNvPr>
            <p:cNvSpPr>
              <a:spLocks noChangeShapeType="1"/>
            </p:cNvSpPr>
            <p:nvPr/>
          </p:nvSpPr>
          <p:spPr bwMode="auto">
            <a:xfrm>
              <a:off x="6934200" y="5562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1">
              <a:extLst>
                <a:ext uri="{FF2B5EF4-FFF2-40B4-BE49-F238E27FC236}">
                  <a16:creationId xmlns:a16="http://schemas.microsoft.com/office/drawing/2014/main" id="{40BE5969-8923-151C-B598-1C04B8A7CF3C}"/>
                </a:ext>
              </a:extLst>
            </p:cNvPr>
            <p:cNvSpPr>
              <a:spLocks noChangeShapeType="1"/>
            </p:cNvSpPr>
            <p:nvPr/>
          </p:nvSpPr>
          <p:spPr bwMode="auto">
            <a:xfrm>
              <a:off x="6934200" y="5867400"/>
              <a:ext cx="1752600" cy="0"/>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23">
              <a:extLst>
                <a:ext uri="{FF2B5EF4-FFF2-40B4-BE49-F238E27FC236}">
                  <a16:creationId xmlns:a16="http://schemas.microsoft.com/office/drawing/2014/main" id="{DFB1F3EF-42F2-B446-BAAA-B038E166017F}"/>
                </a:ext>
              </a:extLst>
            </p:cNvPr>
            <p:cNvSpPr txBox="1">
              <a:spLocks noChangeArrowheads="1"/>
            </p:cNvSpPr>
            <p:nvPr/>
          </p:nvSpPr>
          <p:spPr bwMode="auto">
            <a:xfrm>
              <a:off x="7696200" y="55626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p</a:t>
              </a:r>
            </a:p>
          </p:txBody>
        </p:sp>
        <p:sp>
          <p:nvSpPr>
            <p:cNvPr id="22" name="Line 15">
              <a:extLst>
                <a:ext uri="{FF2B5EF4-FFF2-40B4-BE49-F238E27FC236}">
                  <a16:creationId xmlns:a16="http://schemas.microsoft.com/office/drawing/2014/main" id="{77D1CF95-ADB3-2937-E181-1034AE019FEC}"/>
                </a:ext>
              </a:extLst>
            </p:cNvPr>
            <p:cNvSpPr>
              <a:spLocks noChangeShapeType="1"/>
            </p:cNvSpPr>
            <p:nvPr/>
          </p:nvSpPr>
          <p:spPr bwMode="auto">
            <a:xfrm>
              <a:off x="7772400" y="4724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9">
              <a:extLst>
                <a:ext uri="{FF2B5EF4-FFF2-40B4-BE49-F238E27FC236}">
                  <a16:creationId xmlns:a16="http://schemas.microsoft.com/office/drawing/2014/main" id="{48B1E570-DFEE-B98F-C978-9489EC81DBA5}"/>
                </a:ext>
              </a:extLst>
            </p:cNvPr>
            <p:cNvSpPr>
              <a:spLocks noChangeShapeType="1"/>
            </p:cNvSpPr>
            <p:nvPr/>
          </p:nvSpPr>
          <p:spPr bwMode="auto">
            <a:xfrm>
              <a:off x="6934200" y="47244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24">
              <a:extLst>
                <a:ext uri="{FF2B5EF4-FFF2-40B4-BE49-F238E27FC236}">
                  <a16:creationId xmlns:a16="http://schemas.microsoft.com/office/drawing/2014/main" id="{5E1B568A-E2EF-0E73-BE39-5AFFB80D804C}"/>
                </a:ext>
              </a:extLst>
            </p:cNvPr>
            <p:cNvSpPr>
              <a:spLocks/>
            </p:cNvSpPr>
            <p:nvPr/>
          </p:nvSpPr>
          <p:spPr bwMode="auto">
            <a:xfrm>
              <a:off x="6502400" y="4572000"/>
              <a:ext cx="431800" cy="1143000"/>
            </a:xfrm>
            <a:custGeom>
              <a:avLst/>
              <a:gdLst>
                <a:gd name="T0" fmla="*/ 272 w 272"/>
                <a:gd name="T1" fmla="*/ 720 h 720"/>
                <a:gd name="T2" fmla="*/ 32 w 272"/>
                <a:gd name="T3" fmla="*/ 624 h 720"/>
                <a:gd name="T4" fmla="*/ 80 w 272"/>
                <a:gd name="T5" fmla="*/ 288 h 720"/>
                <a:gd name="T6" fmla="*/ 272 w 272"/>
                <a:gd name="T7" fmla="*/ 0 h 720"/>
              </a:gdLst>
              <a:ahLst/>
              <a:cxnLst>
                <a:cxn ang="0">
                  <a:pos x="T0" y="T1"/>
                </a:cxn>
                <a:cxn ang="0">
                  <a:pos x="T2" y="T3"/>
                </a:cxn>
                <a:cxn ang="0">
                  <a:pos x="T4" y="T5"/>
                </a:cxn>
                <a:cxn ang="0">
                  <a:pos x="T6" y="T7"/>
                </a:cxn>
              </a:cxnLst>
              <a:rect l="0" t="0" r="r" b="b"/>
              <a:pathLst>
                <a:path w="272" h="720">
                  <a:moveTo>
                    <a:pt x="272" y="720"/>
                  </a:moveTo>
                  <a:cubicBezTo>
                    <a:pt x="168" y="708"/>
                    <a:pt x="64" y="696"/>
                    <a:pt x="32" y="624"/>
                  </a:cubicBezTo>
                  <a:cubicBezTo>
                    <a:pt x="0" y="552"/>
                    <a:pt x="40" y="392"/>
                    <a:pt x="80" y="288"/>
                  </a:cubicBezTo>
                  <a:cubicBezTo>
                    <a:pt x="120" y="184"/>
                    <a:pt x="240" y="48"/>
                    <a:pt x="272" y="0"/>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7">
              <a:extLst>
                <a:ext uri="{FF2B5EF4-FFF2-40B4-BE49-F238E27FC236}">
                  <a16:creationId xmlns:a16="http://schemas.microsoft.com/office/drawing/2014/main" id="{A0806E74-2F72-164B-42A9-7B82F9D1A035}"/>
                </a:ext>
              </a:extLst>
            </p:cNvPr>
            <p:cNvSpPr>
              <a:spLocks noChangeShapeType="1"/>
            </p:cNvSpPr>
            <p:nvPr/>
          </p:nvSpPr>
          <p:spPr bwMode="auto">
            <a:xfrm>
              <a:off x="6934200" y="53340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8">
              <a:extLst>
                <a:ext uri="{FF2B5EF4-FFF2-40B4-BE49-F238E27FC236}">
                  <a16:creationId xmlns:a16="http://schemas.microsoft.com/office/drawing/2014/main" id="{1D8546A7-7AE3-6E85-3A9D-836CE186BCF0}"/>
                </a:ext>
              </a:extLst>
            </p:cNvPr>
            <p:cNvSpPr>
              <a:spLocks noChangeShapeType="1"/>
            </p:cNvSpPr>
            <p:nvPr/>
          </p:nvSpPr>
          <p:spPr bwMode="auto">
            <a:xfrm flipV="1">
              <a:off x="7772400" y="51054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25">
              <a:extLst>
                <a:ext uri="{FF2B5EF4-FFF2-40B4-BE49-F238E27FC236}">
                  <a16:creationId xmlns:a16="http://schemas.microsoft.com/office/drawing/2014/main" id="{EAB8E336-5309-6AAD-D787-93361E204EA3}"/>
                </a:ext>
              </a:extLst>
            </p:cNvPr>
            <p:cNvSpPr txBox="1">
              <a:spLocks noChangeArrowheads="1"/>
            </p:cNvSpPr>
            <p:nvPr/>
          </p:nvSpPr>
          <p:spPr bwMode="auto">
            <a:xfrm>
              <a:off x="7543800" y="52578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chemeClr val="hlink"/>
                  </a:solidFill>
                  <a:latin typeface="Courier New" panose="02070309020205020404" pitchFamily="49" charset="0"/>
                </a:rPr>
                <a:t>q</a:t>
              </a:r>
            </a:p>
          </p:txBody>
        </p:sp>
        <p:sp>
          <p:nvSpPr>
            <p:cNvPr id="28" name="Text Box 20">
              <a:extLst>
                <a:ext uri="{FF2B5EF4-FFF2-40B4-BE49-F238E27FC236}">
                  <a16:creationId xmlns:a16="http://schemas.microsoft.com/office/drawing/2014/main" id="{E78865C7-D260-FDEE-2056-B85FB4388DB1}"/>
                </a:ext>
              </a:extLst>
            </p:cNvPr>
            <p:cNvSpPr txBox="1">
              <a:spLocks noChangeArrowheads="1"/>
            </p:cNvSpPr>
            <p:nvPr/>
          </p:nvSpPr>
          <p:spPr bwMode="auto">
            <a:xfrm>
              <a:off x="7366000" y="440271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chemeClr val="hlink"/>
                  </a:solidFill>
                  <a:latin typeface="Courier New" panose="02070309020205020404" pitchFamily="49" charset="0"/>
                </a:rPr>
                <a:t>$%#^&amp;</a:t>
              </a:r>
            </a:p>
          </p:txBody>
        </p:sp>
        <p:sp>
          <p:nvSpPr>
            <p:cNvPr id="29" name="Freeform 26">
              <a:extLst>
                <a:ext uri="{FF2B5EF4-FFF2-40B4-BE49-F238E27FC236}">
                  <a16:creationId xmlns:a16="http://schemas.microsoft.com/office/drawing/2014/main" id="{AD81C2D7-6878-3C02-1706-1EF82AE9C262}"/>
                </a:ext>
              </a:extLst>
            </p:cNvPr>
            <p:cNvSpPr>
              <a:spLocks/>
            </p:cNvSpPr>
            <p:nvPr/>
          </p:nvSpPr>
          <p:spPr bwMode="auto">
            <a:xfrm>
              <a:off x="8686800" y="4572000"/>
              <a:ext cx="304800" cy="914400"/>
            </a:xfrm>
            <a:custGeom>
              <a:avLst/>
              <a:gdLst>
                <a:gd name="T0" fmla="*/ 0 w 192"/>
                <a:gd name="T1" fmla="*/ 576 h 576"/>
                <a:gd name="T2" fmla="*/ 192 w 192"/>
                <a:gd name="T3" fmla="*/ 384 h 576"/>
                <a:gd name="T4" fmla="*/ 0 w 192"/>
                <a:gd name="T5" fmla="*/ 0 h 576"/>
              </a:gdLst>
              <a:ahLst/>
              <a:cxnLst>
                <a:cxn ang="0">
                  <a:pos x="T0" y="T1"/>
                </a:cxn>
                <a:cxn ang="0">
                  <a:pos x="T2" y="T3"/>
                </a:cxn>
                <a:cxn ang="0">
                  <a:pos x="T4" y="T5"/>
                </a:cxn>
              </a:cxnLst>
              <a:rect l="0" t="0" r="r" b="b"/>
              <a:pathLst>
                <a:path w="192" h="576">
                  <a:moveTo>
                    <a:pt x="0" y="576"/>
                  </a:moveTo>
                  <a:cubicBezTo>
                    <a:pt x="96" y="528"/>
                    <a:pt x="192" y="480"/>
                    <a:pt x="192" y="384"/>
                  </a:cubicBezTo>
                  <a:cubicBezTo>
                    <a:pt x="192" y="288"/>
                    <a:pt x="32" y="64"/>
                    <a:pt x="0" y="0"/>
                  </a:cubicBezTo>
                </a:path>
              </a:pathLst>
            </a:custGeom>
            <a:noFill/>
            <a:ln w="28575">
              <a:solidFill>
                <a:srgbClr val="2C14DE"/>
              </a:solidFill>
              <a:prstDash val="dashDot"/>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 name="Thought Bubble: Cloud 29">
            <a:extLst>
              <a:ext uri="{FF2B5EF4-FFF2-40B4-BE49-F238E27FC236}">
                <a16:creationId xmlns:a16="http://schemas.microsoft.com/office/drawing/2014/main" id="{CDC8FE12-C3CC-C57A-662F-4A073964B4B0}"/>
              </a:ext>
            </a:extLst>
          </p:cNvPr>
          <p:cNvSpPr/>
          <p:nvPr/>
        </p:nvSpPr>
        <p:spPr>
          <a:xfrm>
            <a:off x="3754582" y="2540870"/>
            <a:ext cx="3657600" cy="2208785"/>
          </a:xfrm>
          <a:prstGeom prst="cloudCallou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 and q are now </a:t>
            </a:r>
            <a:r>
              <a:rPr lang="en-US" sz="2000" b="1" dirty="0">
                <a:solidFill>
                  <a:srgbClr val="FF0000"/>
                </a:solidFill>
              </a:rPr>
              <a:t>dangling pointers </a:t>
            </a:r>
            <a:r>
              <a:rPr lang="en-US" sz="2000" dirty="0">
                <a:solidFill>
                  <a:schemeClr val="tx1"/>
                </a:solidFill>
              </a:rPr>
              <a:t>but why..?</a:t>
            </a:r>
            <a:endParaRPr lang="en-PK" sz="2000" dirty="0">
              <a:solidFill>
                <a:schemeClr val="tx1"/>
              </a:solidFill>
            </a:endParaRPr>
          </a:p>
        </p:txBody>
      </p:sp>
    </p:spTree>
    <p:extLst>
      <p:ext uri="{BB962C8B-B14F-4D97-AF65-F5344CB8AC3E}">
        <p14:creationId xmlns:p14="http://schemas.microsoft.com/office/powerpoint/2010/main" val="4552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2649-4885-991A-2864-6268F4CA87DC}"/>
              </a:ext>
            </a:extLst>
          </p:cNvPr>
          <p:cNvSpPr>
            <a:spLocks noGrp="1"/>
          </p:cNvSpPr>
          <p:nvPr>
            <p:ph type="title"/>
          </p:nvPr>
        </p:nvSpPr>
        <p:spPr/>
        <p:txBody>
          <a:bodyPr/>
          <a:lstStyle/>
          <a:p>
            <a:r>
              <a:rPr lang="en-US" altLang="zh-CN" dirty="0"/>
              <a:t>Dangling Pointers</a:t>
            </a:r>
            <a:endParaRPr lang="en-PK" dirty="0"/>
          </a:p>
        </p:txBody>
      </p:sp>
      <p:sp>
        <p:nvSpPr>
          <p:cNvPr id="3" name="Content Placeholder 2">
            <a:extLst>
              <a:ext uri="{FF2B5EF4-FFF2-40B4-BE49-F238E27FC236}">
                <a16:creationId xmlns:a16="http://schemas.microsoft.com/office/drawing/2014/main" id="{2DCAB598-1735-2161-BF2A-F8691A78C96D}"/>
              </a:ext>
            </a:extLst>
          </p:cNvPr>
          <p:cNvSpPr>
            <a:spLocks noGrp="1"/>
          </p:cNvSpPr>
          <p:nvPr>
            <p:ph idx="1"/>
          </p:nvPr>
        </p:nvSpPr>
        <p:spPr/>
        <p:txBody>
          <a:bodyPr>
            <a:normAutofit fontScale="70000" lnSpcReduction="20000"/>
          </a:bodyPr>
          <a:lstStyle/>
          <a:p>
            <a:pPr marL="0" indent="0">
              <a:buNone/>
            </a:pPr>
            <a:r>
              <a:rPr lang="en-US" altLang="zh-CN" sz="2800" dirty="0">
                <a:latin typeface="Courier New" panose="02070309020205020404" pitchFamily="49" charset="0"/>
                <a:cs typeface="Courier New" panose="02070309020205020404" pitchFamily="49" charset="0"/>
              </a:rPr>
              <a:t>int main()</a:t>
            </a:r>
          </a:p>
          <a:p>
            <a:pPr marL="0" indent="0">
              <a:buNone/>
            </a:pPr>
            <a:r>
              <a:rPr lang="en-US" altLang="zh-CN" sz="2800" dirty="0">
                <a:latin typeface="Courier New" panose="02070309020205020404" pitchFamily="49" charset="0"/>
                <a:cs typeface="Courier New" panose="02070309020205020404" pitchFamily="49" charset="0"/>
              </a:rPr>
              <a:t>{</a:t>
            </a:r>
          </a:p>
          <a:p>
            <a:pPr marL="0" indent="0">
              <a:buNone/>
            </a:pPr>
            <a:r>
              <a:rPr lang="en-US" altLang="zh-CN" sz="2800" dirty="0">
                <a:latin typeface="Courier New" panose="02070309020205020404" pitchFamily="49" charset="0"/>
                <a:cs typeface="Courier New" panose="02070309020205020404" pitchFamily="49" charset="0"/>
              </a:rPr>
              <a:t>  int *p,</a:t>
            </a:r>
            <a:r>
              <a:rPr lang="en-US" altLang="zh-CN" sz="2800" dirty="0">
                <a:solidFill>
                  <a:srgbClr val="0070C0"/>
                </a:solidFill>
                <a:latin typeface="Courier New" panose="02070309020205020404" pitchFamily="49" charset="0"/>
                <a:cs typeface="Courier New" panose="02070309020205020404" pitchFamily="49" charset="0"/>
              </a:rPr>
              <a:t> </a:t>
            </a:r>
            <a:r>
              <a:rPr lang="en-US" altLang="zh-CN" sz="2800" dirty="0">
                <a:latin typeface="Courier New" panose="02070309020205020404" pitchFamily="49" charset="0"/>
                <a:cs typeface="Courier New" panose="02070309020205020404" pitchFamily="49" charset="0"/>
              </a:rPr>
              <a:t>*q;</a:t>
            </a:r>
          </a:p>
          <a:p>
            <a:pPr marL="0" indent="0">
              <a:buNone/>
            </a:pPr>
            <a:r>
              <a:rPr lang="en-US" altLang="zh-CN" sz="2800" dirty="0">
                <a:latin typeface="Courier New" panose="02070309020205020404" pitchFamily="49" charset="0"/>
                <a:cs typeface="Courier New" panose="02070309020205020404" pitchFamily="49" charset="0"/>
              </a:rPr>
              <a:t>  p = new int; </a:t>
            </a:r>
          </a:p>
          <a:p>
            <a:pPr marL="0" indent="0">
              <a:buNone/>
            </a:pPr>
            <a:r>
              <a:rPr lang="en-US" altLang="zh-CN" sz="2800" dirty="0">
                <a:latin typeface="Courier New" panose="02070309020205020404" pitchFamily="49" charset="0"/>
                <a:cs typeface="Courier New" panose="02070309020205020404" pitchFamily="49" charset="0"/>
              </a:rPr>
              <a:t> *p = 99;</a:t>
            </a:r>
          </a:p>
          <a:p>
            <a:pPr marL="0" indent="0">
              <a:buNone/>
            </a:pPr>
            <a:r>
              <a:rPr lang="en-US" altLang="zh-CN" sz="2800" dirty="0">
                <a:latin typeface="Courier New" panose="02070309020205020404" pitchFamily="49" charset="0"/>
                <a:cs typeface="Courier New" panose="02070309020205020404" pitchFamily="49" charset="0"/>
              </a:rPr>
              <a:t> </a:t>
            </a:r>
            <a:r>
              <a:rPr lang="en-US" altLang="zh-CN" sz="2800" dirty="0">
                <a:solidFill>
                  <a:srgbClr val="0070C0"/>
                </a:solidFill>
                <a:latin typeface="Courier New" panose="02070309020205020404" pitchFamily="49" charset="0"/>
                <a:cs typeface="Courier New" panose="02070309020205020404" pitchFamily="49" charset="0"/>
              </a:rPr>
              <a:t> </a:t>
            </a:r>
            <a:r>
              <a:rPr lang="en-US" altLang="zh-CN" sz="2800" dirty="0">
                <a:latin typeface="Courier New" panose="02070309020205020404" pitchFamily="49" charset="0"/>
                <a:cs typeface="Courier New" panose="02070309020205020404" pitchFamily="49" charset="0"/>
              </a:rPr>
              <a:t>q = p;</a:t>
            </a:r>
          </a:p>
          <a:p>
            <a:pPr marL="0" indent="0">
              <a:buNone/>
            </a:pPr>
            <a:r>
              <a:rPr lang="en-US" altLang="zh-CN" sz="2800" dirty="0">
                <a:latin typeface="Courier New" panose="02070309020205020404" pitchFamily="49" charset="0"/>
                <a:cs typeface="Courier New" panose="02070309020205020404" pitchFamily="49" charset="0"/>
              </a:rPr>
              <a:t> *q = 88;</a:t>
            </a:r>
          </a:p>
          <a:p>
            <a:pPr marL="0" indent="0">
              <a:buNone/>
            </a:pPr>
            <a:r>
              <a:rPr lang="en-US" altLang="zh-CN" sz="2800" dirty="0">
                <a:latin typeface="Courier New" panose="02070309020205020404" pitchFamily="49" charset="0"/>
                <a:cs typeface="Courier New" panose="02070309020205020404" pitchFamily="49" charset="0"/>
              </a:rPr>
              <a:t>  delete q;</a:t>
            </a:r>
          </a:p>
          <a:p>
            <a:pPr marL="0" indent="0">
              <a:buNone/>
            </a:pPr>
            <a:r>
              <a:rPr lang="en-US" altLang="zh-CN" sz="2800" dirty="0">
                <a:solidFill>
                  <a:srgbClr val="0070C0"/>
                </a:solidFill>
                <a:latin typeface="Courier New" panose="02070309020205020404" pitchFamily="49" charset="0"/>
                <a:cs typeface="Courier New" panose="02070309020205020404" pitchFamily="49" charset="0"/>
              </a:rPr>
              <a:t> *p = 71;</a:t>
            </a:r>
          </a:p>
          <a:p>
            <a:pPr marL="0" indent="0">
              <a:buNone/>
            </a:pPr>
            <a:r>
              <a:rPr lang="en-US" altLang="zh-CN" sz="2800" dirty="0">
                <a:latin typeface="Courier New" panose="02070309020205020404" pitchFamily="49" charset="0"/>
                <a:cs typeface="Courier New" panose="02070309020205020404" pitchFamily="49" charset="0"/>
              </a:rPr>
              <a:t>  return 0;</a:t>
            </a:r>
          </a:p>
          <a:p>
            <a:pPr marL="0" indent="0">
              <a:buNone/>
            </a:pPr>
            <a:r>
              <a:rPr lang="en-US" altLang="zh-CN" sz="2800" dirty="0">
                <a:latin typeface="Courier New" panose="02070309020205020404" pitchFamily="49" charset="0"/>
                <a:cs typeface="Courier New" panose="02070309020205020404" pitchFamily="49" charset="0"/>
              </a:rPr>
              <a:t>}</a:t>
            </a:r>
          </a:p>
          <a:p>
            <a:endParaRPr lang="en-PK" dirty="0"/>
          </a:p>
        </p:txBody>
      </p:sp>
      <p:sp>
        <p:nvSpPr>
          <p:cNvPr id="4" name="Footer Placeholder 3">
            <a:extLst>
              <a:ext uri="{FF2B5EF4-FFF2-40B4-BE49-F238E27FC236}">
                <a16:creationId xmlns:a16="http://schemas.microsoft.com/office/drawing/2014/main" id="{BD62DEDA-E197-0514-89D6-06C569328256}"/>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D3D19DA6-74D3-7D1E-C63D-6C50DA7E10CF}"/>
              </a:ext>
            </a:extLst>
          </p:cNvPr>
          <p:cNvSpPr>
            <a:spLocks noGrp="1"/>
          </p:cNvSpPr>
          <p:nvPr>
            <p:ph type="sldNum" sz="quarter" idx="12"/>
          </p:nvPr>
        </p:nvSpPr>
        <p:spPr/>
        <p:txBody>
          <a:bodyPr/>
          <a:lstStyle/>
          <a:p>
            <a:fld id="{51845F5A-061D-4825-9AE9-D7794091C6CF}" type="slidenum">
              <a:rPr lang="en-US" smtClean="0"/>
              <a:t>72</a:t>
            </a:fld>
            <a:endParaRPr lang="en-US" dirty="0"/>
          </a:p>
        </p:txBody>
      </p:sp>
      <p:grpSp>
        <p:nvGrpSpPr>
          <p:cNvPr id="6" name="Group 5">
            <a:extLst>
              <a:ext uri="{FF2B5EF4-FFF2-40B4-BE49-F238E27FC236}">
                <a16:creationId xmlns:a16="http://schemas.microsoft.com/office/drawing/2014/main" id="{9BE25B91-E283-DBAE-0AC1-30C094EDF6C8}"/>
              </a:ext>
            </a:extLst>
          </p:cNvPr>
          <p:cNvGrpSpPr/>
          <p:nvPr/>
        </p:nvGrpSpPr>
        <p:grpSpPr>
          <a:xfrm>
            <a:off x="6993082" y="1513609"/>
            <a:ext cx="3733800" cy="4461907"/>
            <a:chOff x="5257800" y="2209800"/>
            <a:chExt cx="3733800" cy="4461907"/>
          </a:xfrm>
        </p:grpSpPr>
        <p:sp>
          <p:nvSpPr>
            <p:cNvPr id="7" name="Rectangle 4">
              <a:extLst>
                <a:ext uri="{FF2B5EF4-FFF2-40B4-BE49-F238E27FC236}">
                  <a16:creationId xmlns:a16="http://schemas.microsoft.com/office/drawing/2014/main" id="{D3ACC545-48BB-F943-ADAC-B2BC3056D9FA}"/>
                </a:ext>
              </a:extLst>
            </p:cNvPr>
            <p:cNvSpPr>
              <a:spLocks noChangeArrowheads="1"/>
            </p:cNvSpPr>
            <p:nvPr>
              <p:custDataLst>
                <p:tags r:id="rId1"/>
              </p:custDataLst>
            </p:nvPr>
          </p:nvSpPr>
          <p:spPr bwMode="auto">
            <a:xfrm>
              <a:off x="6934200" y="2286000"/>
              <a:ext cx="1752600" cy="4343400"/>
            </a:xfrm>
            <a:prstGeom prst="rect">
              <a:avLst/>
            </a:prstGeom>
            <a:solidFill>
              <a:srgbClr val="F8F8F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chemeClr val="accent2"/>
                </a:solidFill>
                <a:latin typeface="Courier New" panose="02070309020205020404" pitchFamily="49" charset="0"/>
              </a:endParaRPr>
            </a:p>
          </p:txBody>
        </p:sp>
        <p:sp>
          <p:nvSpPr>
            <p:cNvPr id="8" name="Text Box 5">
              <a:extLst>
                <a:ext uri="{FF2B5EF4-FFF2-40B4-BE49-F238E27FC236}">
                  <a16:creationId xmlns:a16="http://schemas.microsoft.com/office/drawing/2014/main" id="{4EAD8B1A-F94C-A86F-3620-D4FB8F187188}"/>
                </a:ext>
              </a:extLst>
            </p:cNvPr>
            <p:cNvSpPr txBox="1">
              <a:spLocks noChangeArrowheads="1"/>
            </p:cNvSpPr>
            <p:nvPr>
              <p:custDataLst>
                <p:tags r:id="rId2"/>
              </p:custDataLst>
            </p:nvPr>
          </p:nvSpPr>
          <p:spPr bwMode="auto">
            <a:xfrm>
              <a:off x="5257800" y="6302375"/>
              <a:ext cx="1563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FF0000"/>
                  </a:solidFill>
                  <a:latin typeface="Courier New" panose="02070309020205020404" pitchFamily="49" charset="0"/>
                </a:rPr>
                <a:t>0xffffffff</a:t>
              </a:r>
            </a:p>
          </p:txBody>
        </p:sp>
        <p:sp>
          <p:nvSpPr>
            <p:cNvPr id="9" name="Text Box 6">
              <a:extLst>
                <a:ext uri="{FF2B5EF4-FFF2-40B4-BE49-F238E27FC236}">
                  <a16:creationId xmlns:a16="http://schemas.microsoft.com/office/drawing/2014/main" id="{9C2E26EC-30EF-07D5-74B1-DE8BE6AA9C30}"/>
                </a:ext>
              </a:extLst>
            </p:cNvPr>
            <p:cNvSpPr txBox="1">
              <a:spLocks noChangeArrowheads="1"/>
            </p:cNvSpPr>
            <p:nvPr/>
          </p:nvSpPr>
          <p:spPr bwMode="auto">
            <a:xfrm>
              <a:off x="6629400" y="2209800"/>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latin typeface="Courier New" panose="02070309020205020404" pitchFamily="49" charset="0"/>
                </a:rPr>
                <a:t>0</a:t>
              </a:r>
            </a:p>
          </p:txBody>
        </p:sp>
        <p:sp>
          <p:nvSpPr>
            <p:cNvPr id="10" name="Line 7">
              <a:extLst>
                <a:ext uri="{FF2B5EF4-FFF2-40B4-BE49-F238E27FC236}">
                  <a16:creationId xmlns:a16="http://schemas.microsoft.com/office/drawing/2014/main" id="{B96C75E9-336D-0C75-83E4-FD3CAFB4F7C3}"/>
                </a:ext>
              </a:extLst>
            </p:cNvPr>
            <p:cNvSpPr>
              <a:spLocks noChangeShapeType="1"/>
            </p:cNvSpPr>
            <p:nvPr/>
          </p:nvSpPr>
          <p:spPr bwMode="auto">
            <a:xfrm>
              <a:off x="6934200" y="2895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Text Box 8">
              <a:extLst>
                <a:ext uri="{FF2B5EF4-FFF2-40B4-BE49-F238E27FC236}">
                  <a16:creationId xmlns:a16="http://schemas.microsoft.com/office/drawing/2014/main" id="{3BE0D340-A191-70D1-1841-8EE9802201CA}"/>
                </a:ext>
              </a:extLst>
            </p:cNvPr>
            <p:cNvSpPr txBox="1">
              <a:spLocks noChangeArrowheads="1"/>
            </p:cNvSpPr>
            <p:nvPr/>
          </p:nvSpPr>
          <p:spPr bwMode="auto">
            <a:xfrm>
              <a:off x="7391400" y="243840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text</a:t>
              </a:r>
            </a:p>
          </p:txBody>
        </p:sp>
        <p:sp>
          <p:nvSpPr>
            <p:cNvPr id="12" name="Text Box 9">
              <a:extLst>
                <a:ext uri="{FF2B5EF4-FFF2-40B4-BE49-F238E27FC236}">
                  <a16:creationId xmlns:a16="http://schemas.microsoft.com/office/drawing/2014/main" id="{B55ED9A5-5F49-A928-C114-5326B093C0D4}"/>
                </a:ext>
              </a:extLst>
            </p:cNvPr>
            <p:cNvSpPr txBox="1">
              <a:spLocks noChangeArrowheads="1"/>
            </p:cNvSpPr>
            <p:nvPr/>
          </p:nvSpPr>
          <p:spPr bwMode="auto">
            <a:xfrm>
              <a:off x="7391400" y="28956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data</a:t>
              </a:r>
            </a:p>
          </p:txBody>
        </p:sp>
        <p:sp>
          <p:nvSpPr>
            <p:cNvPr id="13" name="Line 10">
              <a:extLst>
                <a:ext uri="{FF2B5EF4-FFF2-40B4-BE49-F238E27FC236}">
                  <a16:creationId xmlns:a16="http://schemas.microsoft.com/office/drawing/2014/main" id="{3BD999B5-7E4D-BBCA-B1B1-701490F9BD99}"/>
                </a:ext>
              </a:extLst>
            </p:cNvPr>
            <p:cNvSpPr>
              <a:spLocks noChangeShapeType="1"/>
            </p:cNvSpPr>
            <p:nvPr/>
          </p:nvSpPr>
          <p:spPr bwMode="auto">
            <a:xfrm>
              <a:off x="6934200" y="33528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1">
              <a:extLst>
                <a:ext uri="{FF2B5EF4-FFF2-40B4-BE49-F238E27FC236}">
                  <a16:creationId xmlns:a16="http://schemas.microsoft.com/office/drawing/2014/main" id="{DCED5C36-49F0-BFAD-ED17-F9A91A624414}"/>
                </a:ext>
              </a:extLst>
            </p:cNvPr>
            <p:cNvSpPr>
              <a:spLocks noChangeShapeType="1"/>
            </p:cNvSpPr>
            <p:nvPr/>
          </p:nvSpPr>
          <p:spPr bwMode="auto">
            <a:xfrm>
              <a:off x="6934200" y="3810000"/>
              <a:ext cx="1752600"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2">
              <a:extLst>
                <a:ext uri="{FF2B5EF4-FFF2-40B4-BE49-F238E27FC236}">
                  <a16:creationId xmlns:a16="http://schemas.microsoft.com/office/drawing/2014/main" id="{C73C5F30-AF7A-E83D-FCE7-76D61A58F667}"/>
                </a:ext>
              </a:extLst>
            </p:cNvPr>
            <p:cNvSpPr txBox="1">
              <a:spLocks noChangeArrowheads="1"/>
            </p:cNvSpPr>
            <p:nvPr/>
          </p:nvSpPr>
          <p:spPr bwMode="auto">
            <a:xfrm>
              <a:off x="7467600" y="33528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bss</a:t>
              </a:r>
            </a:p>
          </p:txBody>
        </p:sp>
        <p:sp>
          <p:nvSpPr>
            <p:cNvPr id="16" name="Line 13">
              <a:extLst>
                <a:ext uri="{FF2B5EF4-FFF2-40B4-BE49-F238E27FC236}">
                  <a16:creationId xmlns:a16="http://schemas.microsoft.com/office/drawing/2014/main" id="{69A6D107-4B08-D614-9C5C-D457F37B0C6F}"/>
                </a:ext>
              </a:extLst>
            </p:cNvPr>
            <p:cNvSpPr>
              <a:spLocks noChangeShapeType="1"/>
            </p:cNvSpPr>
            <p:nvPr/>
          </p:nvSpPr>
          <p:spPr bwMode="auto">
            <a:xfrm>
              <a:off x="6934200" y="4419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14">
              <a:extLst>
                <a:ext uri="{FF2B5EF4-FFF2-40B4-BE49-F238E27FC236}">
                  <a16:creationId xmlns:a16="http://schemas.microsoft.com/office/drawing/2014/main" id="{DEC6C649-1946-693D-8FDE-150805864F99}"/>
                </a:ext>
              </a:extLst>
            </p:cNvPr>
            <p:cNvSpPr txBox="1">
              <a:spLocks noChangeArrowheads="1"/>
            </p:cNvSpPr>
            <p:nvPr/>
          </p:nvSpPr>
          <p:spPr bwMode="auto">
            <a:xfrm>
              <a:off x="7391400" y="3810000"/>
              <a:ext cx="11430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Courier New" panose="02070309020205020404" pitchFamily="49" charset="0"/>
                </a:rPr>
                <a:t>heap</a:t>
              </a:r>
            </a:p>
          </p:txBody>
        </p:sp>
        <p:sp>
          <p:nvSpPr>
            <p:cNvPr id="18" name="Text Box 16">
              <a:extLst>
                <a:ext uri="{FF2B5EF4-FFF2-40B4-BE49-F238E27FC236}">
                  <a16:creationId xmlns:a16="http://schemas.microsoft.com/office/drawing/2014/main" id="{0E5BE811-55B3-F7A7-99F4-C49CB925D59A}"/>
                </a:ext>
              </a:extLst>
            </p:cNvPr>
            <p:cNvSpPr txBox="1">
              <a:spLocks noChangeArrowheads="1"/>
            </p:cNvSpPr>
            <p:nvPr/>
          </p:nvSpPr>
          <p:spPr bwMode="auto">
            <a:xfrm>
              <a:off x="7391400" y="6248400"/>
              <a:ext cx="1219200"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stack</a:t>
              </a:r>
            </a:p>
          </p:txBody>
        </p:sp>
        <p:sp>
          <p:nvSpPr>
            <p:cNvPr id="19" name="Line 17">
              <a:extLst>
                <a:ext uri="{FF2B5EF4-FFF2-40B4-BE49-F238E27FC236}">
                  <a16:creationId xmlns:a16="http://schemas.microsoft.com/office/drawing/2014/main" id="{34C3F559-F70D-32D2-3D84-C6961A68BD69}"/>
                </a:ext>
              </a:extLst>
            </p:cNvPr>
            <p:cNvSpPr>
              <a:spLocks noChangeShapeType="1"/>
            </p:cNvSpPr>
            <p:nvPr/>
          </p:nvSpPr>
          <p:spPr bwMode="auto">
            <a:xfrm>
              <a:off x="6934200" y="55626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1">
              <a:extLst>
                <a:ext uri="{FF2B5EF4-FFF2-40B4-BE49-F238E27FC236}">
                  <a16:creationId xmlns:a16="http://schemas.microsoft.com/office/drawing/2014/main" id="{74B30E78-DE0F-1A33-35C0-D9265E14D911}"/>
                </a:ext>
              </a:extLst>
            </p:cNvPr>
            <p:cNvSpPr>
              <a:spLocks noChangeShapeType="1"/>
            </p:cNvSpPr>
            <p:nvPr/>
          </p:nvSpPr>
          <p:spPr bwMode="auto">
            <a:xfrm>
              <a:off x="6934200" y="5867400"/>
              <a:ext cx="1752600" cy="0"/>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23">
              <a:extLst>
                <a:ext uri="{FF2B5EF4-FFF2-40B4-BE49-F238E27FC236}">
                  <a16:creationId xmlns:a16="http://schemas.microsoft.com/office/drawing/2014/main" id="{99873A32-3917-F6B1-C64A-725A54E3D795}"/>
                </a:ext>
              </a:extLst>
            </p:cNvPr>
            <p:cNvSpPr txBox="1">
              <a:spLocks noChangeArrowheads="1"/>
            </p:cNvSpPr>
            <p:nvPr/>
          </p:nvSpPr>
          <p:spPr bwMode="auto">
            <a:xfrm>
              <a:off x="7696200" y="55626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latin typeface="Courier New" panose="02070309020205020404" pitchFamily="49" charset="0"/>
                </a:rPr>
                <a:t>p</a:t>
              </a:r>
            </a:p>
          </p:txBody>
        </p:sp>
        <p:sp>
          <p:nvSpPr>
            <p:cNvPr id="22" name="Line 15">
              <a:extLst>
                <a:ext uri="{FF2B5EF4-FFF2-40B4-BE49-F238E27FC236}">
                  <a16:creationId xmlns:a16="http://schemas.microsoft.com/office/drawing/2014/main" id="{63159ABD-FDC5-FD0D-E5AC-C07289B545A4}"/>
                </a:ext>
              </a:extLst>
            </p:cNvPr>
            <p:cNvSpPr>
              <a:spLocks noChangeShapeType="1"/>
            </p:cNvSpPr>
            <p:nvPr/>
          </p:nvSpPr>
          <p:spPr bwMode="auto">
            <a:xfrm>
              <a:off x="7772400" y="4724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9">
              <a:extLst>
                <a:ext uri="{FF2B5EF4-FFF2-40B4-BE49-F238E27FC236}">
                  <a16:creationId xmlns:a16="http://schemas.microsoft.com/office/drawing/2014/main" id="{7E7A49C6-F549-A14C-D937-51F2E08EF218}"/>
                </a:ext>
              </a:extLst>
            </p:cNvPr>
            <p:cNvSpPr>
              <a:spLocks noChangeShapeType="1"/>
            </p:cNvSpPr>
            <p:nvPr/>
          </p:nvSpPr>
          <p:spPr bwMode="auto">
            <a:xfrm>
              <a:off x="6934200" y="47244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24">
              <a:extLst>
                <a:ext uri="{FF2B5EF4-FFF2-40B4-BE49-F238E27FC236}">
                  <a16:creationId xmlns:a16="http://schemas.microsoft.com/office/drawing/2014/main" id="{8A28E9DE-1287-ADA4-1870-0419983751FC}"/>
                </a:ext>
              </a:extLst>
            </p:cNvPr>
            <p:cNvSpPr>
              <a:spLocks/>
            </p:cNvSpPr>
            <p:nvPr/>
          </p:nvSpPr>
          <p:spPr bwMode="auto">
            <a:xfrm>
              <a:off x="6502400" y="4572000"/>
              <a:ext cx="431800" cy="1143000"/>
            </a:xfrm>
            <a:custGeom>
              <a:avLst/>
              <a:gdLst>
                <a:gd name="T0" fmla="*/ 272 w 272"/>
                <a:gd name="T1" fmla="*/ 720 h 720"/>
                <a:gd name="T2" fmla="*/ 32 w 272"/>
                <a:gd name="T3" fmla="*/ 624 h 720"/>
                <a:gd name="T4" fmla="*/ 80 w 272"/>
                <a:gd name="T5" fmla="*/ 288 h 720"/>
                <a:gd name="T6" fmla="*/ 272 w 272"/>
                <a:gd name="T7" fmla="*/ 0 h 720"/>
              </a:gdLst>
              <a:ahLst/>
              <a:cxnLst>
                <a:cxn ang="0">
                  <a:pos x="T0" y="T1"/>
                </a:cxn>
                <a:cxn ang="0">
                  <a:pos x="T2" y="T3"/>
                </a:cxn>
                <a:cxn ang="0">
                  <a:pos x="T4" y="T5"/>
                </a:cxn>
                <a:cxn ang="0">
                  <a:pos x="T6" y="T7"/>
                </a:cxn>
              </a:cxnLst>
              <a:rect l="0" t="0" r="r" b="b"/>
              <a:pathLst>
                <a:path w="272" h="720">
                  <a:moveTo>
                    <a:pt x="272" y="720"/>
                  </a:moveTo>
                  <a:cubicBezTo>
                    <a:pt x="168" y="708"/>
                    <a:pt x="64" y="696"/>
                    <a:pt x="32" y="624"/>
                  </a:cubicBezTo>
                  <a:cubicBezTo>
                    <a:pt x="0" y="552"/>
                    <a:pt x="40" y="392"/>
                    <a:pt x="80" y="288"/>
                  </a:cubicBezTo>
                  <a:cubicBezTo>
                    <a:pt x="120" y="184"/>
                    <a:pt x="240" y="48"/>
                    <a:pt x="272" y="0"/>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7">
              <a:extLst>
                <a:ext uri="{FF2B5EF4-FFF2-40B4-BE49-F238E27FC236}">
                  <a16:creationId xmlns:a16="http://schemas.microsoft.com/office/drawing/2014/main" id="{4EA0E9DA-772A-DB87-0BB2-9E660173D745}"/>
                </a:ext>
              </a:extLst>
            </p:cNvPr>
            <p:cNvSpPr>
              <a:spLocks noChangeShapeType="1"/>
            </p:cNvSpPr>
            <p:nvPr/>
          </p:nvSpPr>
          <p:spPr bwMode="auto">
            <a:xfrm>
              <a:off x="6934200" y="53340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8">
              <a:extLst>
                <a:ext uri="{FF2B5EF4-FFF2-40B4-BE49-F238E27FC236}">
                  <a16:creationId xmlns:a16="http://schemas.microsoft.com/office/drawing/2014/main" id="{5A0F415A-D8D8-749E-85EC-CDA5D2F8B86B}"/>
                </a:ext>
              </a:extLst>
            </p:cNvPr>
            <p:cNvSpPr>
              <a:spLocks noChangeShapeType="1"/>
            </p:cNvSpPr>
            <p:nvPr/>
          </p:nvSpPr>
          <p:spPr bwMode="auto">
            <a:xfrm flipV="1">
              <a:off x="7772400" y="51054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25">
              <a:extLst>
                <a:ext uri="{FF2B5EF4-FFF2-40B4-BE49-F238E27FC236}">
                  <a16:creationId xmlns:a16="http://schemas.microsoft.com/office/drawing/2014/main" id="{B5DD3FD2-71FB-C3E7-1974-FFB8F52D2E3B}"/>
                </a:ext>
              </a:extLst>
            </p:cNvPr>
            <p:cNvSpPr txBox="1">
              <a:spLocks noChangeArrowheads="1"/>
            </p:cNvSpPr>
            <p:nvPr/>
          </p:nvSpPr>
          <p:spPr bwMode="auto">
            <a:xfrm>
              <a:off x="7543800" y="52578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chemeClr val="hlink"/>
                  </a:solidFill>
                  <a:latin typeface="Courier New" panose="02070309020205020404" pitchFamily="49" charset="0"/>
                </a:rPr>
                <a:t>q</a:t>
              </a:r>
            </a:p>
          </p:txBody>
        </p:sp>
        <p:sp>
          <p:nvSpPr>
            <p:cNvPr id="28" name="Text Box 20">
              <a:extLst>
                <a:ext uri="{FF2B5EF4-FFF2-40B4-BE49-F238E27FC236}">
                  <a16:creationId xmlns:a16="http://schemas.microsoft.com/office/drawing/2014/main" id="{9AB2F7FB-34D5-C69C-F6D2-256E7F0C41C6}"/>
                </a:ext>
              </a:extLst>
            </p:cNvPr>
            <p:cNvSpPr txBox="1">
              <a:spLocks noChangeArrowheads="1"/>
            </p:cNvSpPr>
            <p:nvPr/>
          </p:nvSpPr>
          <p:spPr bwMode="auto">
            <a:xfrm>
              <a:off x="7366000" y="440271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chemeClr val="hlink"/>
                  </a:solidFill>
                  <a:latin typeface="Courier New" panose="02070309020205020404" pitchFamily="49" charset="0"/>
                </a:rPr>
                <a:t>$%#^&amp;</a:t>
              </a:r>
            </a:p>
          </p:txBody>
        </p:sp>
        <p:sp>
          <p:nvSpPr>
            <p:cNvPr id="29" name="Freeform 26">
              <a:extLst>
                <a:ext uri="{FF2B5EF4-FFF2-40B4-BE49-F238E27FC236}">
                  <a16:creationId xmlns:a16="http://schemas.microsoft.com/office/drawing/2014/main" id="{170268E4-D560-C274-8DF7-62F9FCA32AA8}"/>
                </a:ext>
              </a:extLst>
            </p:cNvPr>
            <p:cNvSpPr>
              <a:spLocks/>
            </p:cNvSpPr>
            <p:nvPr/>
          </p:nvSpPr>
          <p:spPr bwMode="auto">
            <a:xfrm>
              <a:off x="8686800" y="4572000"/>
              <a:ext cx="304800" cy="914400"/>
            </a:xfrm>
            <a:custGeom>
              <a:avLst/>
              <a:gdLst>
                <a:gd name="T0" fmla="*/ 0 w 192"/>
                <a:gd name="T1" fmla="*/ 576 h 576"/>
                <a:gd name="T2" fmla="*/ 192 w 192"/>
                <a:gd name="T3" fmla="*/ 384 h 576"/>
                <a:gd name="T4" fmla="*/ 0 w 192"/>
                <a:gd name="T5" fmla="*/ 0 h 576"/>
              </a:gdLst>
              <a:ahLst/>
              <a:cxnLst>
                <a:cxn ang="0">
                  <a:pos x="T0" y="T1"/>
                </a:cxn>
                <a:cxn ang="0">
                  <a:pos x="T2" y="T3"/>
                </a:cxn>
                <a:cxn ang="0">
                  <a:pos x="T4" y="T5"/>
                </a:cxn>
              </a:cxnLst>
              <a:rect l="0" t="0" r="r" b="b"/>
              <a:pathLst>
                <a:path w="192" h="576">
                  <a:moveTo>
                    <a:pt x="0" y="576"/>
                  </a:moveTo>
                  <a:cubicBezTo>
                    <a:pt x="96" y="528"/>
                    <a:pt x="192" y="480"/>
                    <a:pt x="192" y="384"/>
                  </a:cubicBezTo>
                  <a:cubicBezTo>
                    <a:pt x="192" y="288"/>
                    <a:pt x="32" y="64"/>
                    <a:pt x="0" y="0"/>
                  </a:cubicBezTo>
                </a:path>
              </a:pathLst>
            </a:custGeom>
            <a:noFill/>
            <a:ln w="28575">
              <a:solidFill>
                <a:srgbClr val="2C14DE"/>
              </a:solidFill>
              <a:prstDash val="dashDot"/>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1" name="TextBox 30">
            <a:extLst>
              <a:ext uri="{FF2B5EF4-FFF2-40B4-BE49-F238E27FC236}">
                <a16:creationId xmlns:a16="http://schemas.microsoft.com/office/drawing/2014/main" id="{4B3257A8-C529-D785-A7A4-43801CEDBD42}"/>
              </a:ext>
            </a:extLst>
          </p:cNvPr>
          <p:cNvSpPr txBox="1"/>
          <p:nvPr/>
        </p:nvSpPr>
        <p:spPr>
          <a:xfrm>
            <a:off x="3669434" y="3381878"/>
            <a:ext cx="4081030" cy="646331"/>
          </a:xfrm>
          <a:prstGeom prst="rect">
            <a:avLst/>
          </a:prstGeom>
          <a:noFill/>
        </p:spPr>
        <p:txBody>
          <a:bodyPr wrap="square">
            <a:spAutoFit/>
          </a:bodyPr>
          <a:lstStyle/>
          <a:p>
            <a:r>
              <a:rPr lang="en-US" b="1" dirty="0">
                <a:solidFill>
                  <a:srgbClr val="FF0000"/>
                </a:solidFill>
              </a:rPr>
              <a:t>P and q</a:t>
            </a:r>
            <a:r>
              <a:rPr lang="en-US" b="1" dirty="0">
                <a:solidFill>
                  <a:srgbClr val="FF0000"/>
                </a:solidFill>
                <a:sym typeface="Wingdings" panose="05000000000000000000" pitchFamily="2" charset="2"/>
              </a:rPr>
              <a:t>  </a:t>
            </a:r>
            <a:r>
              <a:rPr lang="en-US" b="1" dirty="0">
                <a:solidFill>
                  <a:srgbClr val="FF0000"/>
                </a:solidFill>
              </a:rPr>
              <a:t>don't point to a valid</a:t>
            </a:r>
            <a:r>
              <a:rPr lang="en-US" b="1" baseline="0" dirty="0">
                <a:solidFill>
                  <a:srgbClr val="FF0000"/>
                </a:solidFill>
              </a:rPr>
              <a:t> allocated memory.</a:t>
            </a:r>
            <a:endParaRPr lang="en-US" b="1" dirty="0">
              <a:solidFill>
                <a:srgbClr val="FF0000"/>
              </a:solidFill>
            </a:endParaRPr>
          </a:p>
        </p:txBody>
      </p:sp>
    </p:spTree>
    <p:extLst>
      <p:ext uri="{BB962C8B-B14F-4D97-AF65-F5344CB8AC3E}">
        <p14:creationId xmlns:p14="http://schemas.microsoft.com/office/powerpoint/2010/main" val="3065349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3542-8104-A7D5-99E2-8CDA1BD40203}"/>
              </a:ext>
            </a:extLst>
          </p:cNvPr>
          <p:cNvSpPr>
            <a:spLocks noGrp="1"/>
          </p:cNvSpPr>
          <p:nvPr>
            <p:ph type="title"/>
          </p:nvPr>
        </p:nvSpPr>
        <p:spPr/>
        <p:txBody>
          <a:bodyPr/>
          <a:lstStyle/>
          <a:p>
            <a:r>
              <a:rPr lang="de-DE" dirty="0">
                <a:cs typeface="+mj-cs"/>
              </a:rPr>
              <a:t>Dangling Pointers</a:t>
            </a:r>
            <a:endParaRPr lang="en-PK" dirty="0"/>
          </a:p>
        </p:txBody>
      </p:sp>
      <p:sp>
        <p:nvSpPr>
          <p:cNvPr id="3" name="Content Placeholder 2">
            <a:extLst>
              <a:ext uri="{FF2B5EF4-FFF2-40B4-BE49-F238E27FC236}">
                <a16:creationId xmlns:a16="http://schemas.microsoft.com/office/drawing/2014/main" id="{50E46469-485E-ABA6-BF4A-288D200D0B9D}"/>
              </a:ext>
            </a:extLst>
          </p:cNvPr>
          <p:cNvSpPr>
            <a:spLocks noGrp="1"/>
          </p:cNvSpPr>
          <p:nvPr>
            <p:ph idx="1"/>
          </p:nvPr>
        </p:nvSpPr>
        <p:spPr/>
        <p:txBody>
          <a:bodyPr>
            <a:normAutofit/>
          </a:bodyPr>
          <a:lstStyle/>
          <a:p>
            <a:pPr algn="just" eaLnBrk="1" hangingPunct="1">
              <a:defRPr/>
            </a:pPr>
            <a:r>
              <a:rPr lang="en-US" sz="2400" dirty="0">
                <a:cs typeface="+mn-cs"/>
              </a:rPr>
              <a:t>The </a:t>
            </a:r>
            <a:r>
              <a:rPr lang="en-US" sz="2400" dirty="0">
                <a:solidFill>
                  <a:srgbClr val="0070C0"/>
                </a:solidFill>
                <a:cs typeface="+mn-cs"/>
              </a:rPr>
              <a:t>delete operator </a:t>
            </a:r>
            <a:r>
              <a:rPr lang="en-US" sz="2400" dirty="0">
                <a:cs typeface="+mn-cs"/>
              </a:rPr>
              <a:t>does </a:t>
            </a:r>
            <a:r>
              <a:rPr lang="en-US" sz="2400" dirty="0">
                <a:solidFill>
                  <a:srgbClr val="0070C0"/>
                </a:solidFill>
                <a:cs typeface="+mn-cs"/>
              </a:rPr>
              <a:t>not delete the pointer</a:t>
            </a:r>
            <a:r>
              <a:rPr lang="en-US" sz="2400" dirty="0">
                <a:cs typeface="+mn-cs"/>
              </a:rPr>
              <a:t>, it takes the </a:t>
            </a:r>
            <a:r>
              <a:rPr lang="en-US" sz="2400" dirty="0">
                <a:solidFill>
                  <a:srgbClr val="0070C0"/>
                </a:solidFill>
                <a:cs typeface="+mn-cs"/>
              </a:rPr>
              <a:t>memory being pointed to and returns it to the heap</a:t>
            </a:r>
          </a:p>
          <a:p>
            <a:pPr algn="just" eaLnBrk="1" hangingPunct="1">
              <a:defRPr/>
            </a:pPr>
            <a:endParaRPr lang="en-US" sz="2400" dirty="0">
              <a:cs typeface="+mn-cs"/>
            </a:endParaRPr>
          </a:p>
          <a:p>
            <a:pPr algn="just" eaLnBrk="1" hangingPunct="1">
              <a:defRPr/>
            </a:pPr>
            <a:r>
              <a:rPr lang="en-US" sz="2400" dirty="0">
                <a:cs typeface="+mn-cs"/>
              </a:rPr>
              <a:t>It does not even change the contents of the pointer</a:t>
            </a:r>
          </a:p>
          <a:p>
            <a:pPr algn="just" eaLnBrk="1" hangingPunct="1">
              <a:defRPr/>
            </a:pPr>
            <a:endParaRPr lang="en-US" sz="2400" dirty="0">
              <a:cs typeface="+mn-cs"/>
            </a:endParaRPr>
          </a:p>
          <a:p>
            <a:pPr algn="just" eaLnBrk="1" hangingPunct="1">
              <a:defRPr/>
            </a:pPr>
            <a:r>
              <a:rPr lang="en-US" sz="2400" dirty="0">
                <a:cs typeface="+mn-cs"/>
              </a:rPr>
              <a:t>Since the </a:t>
            </a:r>
            <a:r>
              <a:rPr lang="en-US" sz="2400" dirty="0">
                <a:solidFill>
                  <a:srgbClr val="0070C0"/>
                </a:solidFill>
                <a:cs typeface="+mn-cs"/>
              </a:rPr>
              <a:t>memory being pointed </a:t>
            </a:r>
            <a:r>
              <a:rPr lang="en-US" sz="2400" dirty="0">
                <a:cs typeface="+mn-cs"/>
              </a:rPr>
              <a:t>to is </a:t>
            </a:r>
            <a:r>
              <a:rPr lang="en-US" sz="2400" dirty="0">
                <a:solidFill>
                  <a:srgbClr val="FF0000"/>
                </a:solidFill>
                <a:cs typeface="+mn-cs"/>
              </a:rPr>
              <a:t>no longer available</a:t>
            </a:r>
            <a:r>
              <a:rPr lang="en-US" sz="2400" dirty="0">
                <a:cs typeface="+mn-cs"/>
              </a:rPr>
              <a:t> (and may even be given to another application), such a pointer is said to be </a:t>
            </a:r>
            <a:r>
              <a:rPr lang="en-US" sz="2400" dirty="0">
                <a:solidFill>
                  <a:srgbClr val="0070C0"/>
                </a:solidFill>
                <a:cs typeface="+mn-cs"/>
              </a:rPr>
              <a:t>dangling</a:t>
            </a:r>
            <a:endParaRPr lang="fr-FR" sz="2400" dirty="0">
              <a:solidFill>
                <a:srgbClr val="0070C0"/>
              </a:solidFill>
              <a:cs typeface="+mn-cs"/>
            </a:endParaRPr>
          </a:p>
        </p:txBody>
      </p:sp>
      <p:sp>
        <p:nvSpPr>
          <p:cNvPr id="4" name="Footer Placeholder 3">
            <a:extLst>
              <a:ext uri="{FF2B5EF4-FFF2-40B4-BE49-F238E27FC236}">
                <a16:creationId xmlns:a16="http://schemas.microsoft.com/office/drawing/2014/main" id="{BE9F5A30-59D0-9D27-2170-4B01FEA30850}"/>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6E5207CD-708D-B0A2-4883-A977F9FB34D6}"/>
              </a:ext>
            </a:extLst>
          </p:cNvPr>
          <p:cNvSpPr>
            <a:spLocks noGrp="1"/>
          </p:cNvSpPr>
          <p:nvPr>
            <p:ph type="sldNum" sz="quarter" idx="12"/>
          </p:nvPr>
        </p:nvSpPr>
        <p:spPr/>
        <p:txBody>
          <a:bodyPr/>
          <a:lstStyle/>
          <a:p>
            <a:fld id="{51845F5A-061D-4825-9AE9-D7794091C6CF}" type="slidenum">
              <a:rPr lang="en-US" smtClean="0"/>
              <a:t>73</a:t>
            </a:fld>
            <a:endParaRPr lang="en-US" dirty="0"/>
          </a:p>
        </p:txBody>
      </p:sp>
    </p:spTree>
    <p:extLst>
      <p:ext uri="{BB962C8B-B14F-4D97-AF65-F5344CB8AC3E}">
        <p14:creationId xmlns:p14="http://schemas.microsoft.com/office/powerpoint/2010/main" val="32830830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1E62A-89B5-FA30-512C-F711A2ADBCA4}"/>
              </a:ext>
            </a:extLst>
          </p:cNvPr>
          <p:cNvSpPr>
            <a:spLocks noGrp="1"/>
          </p:cNvSpPr>
          <p:nvPr>
            <p:ph type="title"/>
          </p:nvPr>
        </p:nvSpPr>
        <p:spPr/>
        <p:txBody>
          <a:bodyPr/>
          <a:lstStyle/>
          <a:p>
            <a:r>
              <a:rPr lang="de-DE" dirty="0">
                <a:cs typeface="+mj-cs"/>
              </a:rPr>
              <a:t>Errors due to Dangling Pointers</a:t>
            </a:r>
            <a:endParaRPr lang="en-PK" dirty="0"/>
          </a:p>
        </p:txBody>
      </p:sp>
      <p:sp>
        <p:nvSpPr>
          <p:cNvPr id="3" name="Content Placeholder 2">
            <a:extLst>
              <a:ext uri="{FF2B5EF4-FFF2-40B4-BE49-F238E27FC236}">
                <a16:creationId xmlns:a16="http://schemas.microsoft.com/office/drawing/2014/main" id="{852E41C7-6992-EF79-9959-BB3B3322C5C5}"/>
              </a:ext>
            </a:extLst>
          </p:cNvPr>
          <p:cNvSpPr>
            <a:spLocks noGrp="1"/>
          </p:cNvSpPr>
          <p:nvPr>
            <p:ph idx="1"/>
          </p:nvPr>
        </p:nvSpPr>
        <p:spPr/>
        <p:txBody>
          <a:bodyPr>
            <a:normAutofit/>
          </a:bodyPr>
          <a:lstStyle/>
          <a:p>
            <a:pPr algn="just"/>
            <a:r>
              <a:rPr lang="en-US" sz="2400"/>
              <a:t>If the program writes to memory referenced by a dangling pointer, a </a:t>
            </a:r>
            <a:r>
              <a:rPr lang="en-US" sz="2400">
                <a:solidFill>
                  <a:srgbClr val="0070C0"/>
                </a:solidFill>
              </a:rPr>
              <a:t>silent corruption of unrelated data</a:t>
            </a:r>
            <a:r>
              <a:rPr lang="en-US" sz="2400"/>
              <a:t> may result, leading to subtle bugs that can be </a:t>
            </a:r>
            <a:r>
              <a:rPr lang="en-US" sz="2400">
                <a:solidFill>
                  <a:srgbClr val="0070C0"/>
                </a:solidFill>
              </a:rPr>
              <a:t>extremely difficult to find</a:t>
            </a:r>
            <a:endParaRPr lang="fr-FR" sz="2400">
              <a:solidFill>
                <a:srgbClr val="0070C0"/>
              </a:solidFill>
            </a:endParaRPr>
          </a:p>
          <a:p>
            <a:pPr algn="just"/>
            <a:endParaRPr lang="en-PK" sz="2400" dirty="0"/>
          </a:p>
        </p:txBody>
      </p:sp>
      <p:sp>
        <p:nvSpPr>
          <p:cNvPr id="4" name="Footer Placeholder 3">
            <a:extLst>
              <a:ext uri="{FF2B5EF4-FFF2-40B4-BE49-F238E27FC236}">
                <a16:creationId xmlns:a16="http://schemas.microsoft.com/office/drawing/2014/main" id="{91290C63-67E6-DD20-4938-2512F8BEE8B0}"/>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19D42A2A-C5BE-E37C-898F-2307271A7347}"/>
              </a:ext>
            </a:extLst>
          </p:cNvPr>
          <p:cNvSpPr>
            <a:spLocks noGrp="1"/>
          </p:cNvSpPr>
          <p:nvPr>
            <p:ph type="sldNum" sz="quarter" idx="12"/>
          </p:nvPr>
        </p:nvSpPr>
        <p:spPr/>
        <p:txBody>
          <a:bodyPr/>
          <a:lstStyle/>
          <a:p>
            <a:fld id="{51845F5A-061D-4825-9AE9-D7794091C6CF}" type="slidenum">
              <a:rPr lang="en-US" smtClean="0"/>
              <a:t>74</a:t>
            </a:fld>
            <a:endParaRPr lang="en-US" dirty="0"/>
          </a:p>
        </p:txBody>
      </p:sp>
      <p:pic>
        <p:nvPicPr>
          <p:cNvPr id="6" name="Picture 5">
            <a:extLst>
              <a:ext uri="{FF2B5EF4-FFF2-40B4-BE49-F238E27FC236}">
                <a16:creationId xmlns:a16="http://schemas.microsoft.com/office/drawing/2014/main" id="{59E832FD-BA73-E0F7-0851-640C5A53679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43800" y="3429000"/>
            <a:ext cx="3810000" cy="2419350"/>
          </a:xfrm>
          <a:prstGeom prst="rect">
            <a:avLst/>
          </a:prstGeom>
        </p:spPr>
      </p:pic>
    </p:spTree>
    <p:extLst>
      <p:ext uri="{BB962C8B-B14F-4D97-AF65-F5344CB8AC3E}">
        <p14:creationId xmlns:p14="http://schemas.microsoft.com/office/powerpoint/2010/main" val="3638374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C584-3D9F-F6E4-65D7-36A07FD46994}"/>
              </a:ext>
            </a:extLst>
          </p:cNvPr>
          <p:cNvSpPr>
            <a:spLocks noGrp="1"/>
          </p:cNvSpPr>
          <p:nvPr>
            <p:ph type="title"/>
          </p:nvPr>
        </p:nvSpPr>
        <p:spPr/>
        <p:txBody>
          <a:bodyPr/>
          <a:lstStyle/>
          <a:p>
            <a:r>
              <a:rPr lang="en-US" dirty="0">
                <a:cs typeface="+mj-cs"/>
              </a:rPr>
              <a:t>Avoiding a Dangling Pointer</a:t>
            </a:r>
            <a:endParaRPr lang="en-PK" dirty="0"/>
          </a:p>
        </p:txBody>
      </p:sp>
      <p:sp>
        <p:nvSpPr>
          <p:cNvPr id="3" name="Content Placeholder 2">
            <a:extLst>
              <a:ext uri="{FF2B5EF4-FFF2-40B4-BE49-F238E27FC236}">
                <a16:creationId xmlns:a16="http://schemas.microsoft.com/office/drawing/2014/main" id="{5E19440F-177C-7669-6E76-3FA3713479B2}"/>
              </a:ext>
            </a:extLst>
          </p:cNvPr>
          <p:cNvSpPr>
            <a:spLocks noGrp="1"/>
          </p:cNvSpPr>
          <p:nvPr>
            <p:ph idx="1"/>
          </p:nvPr>
        </p:nvSpPr>
        <p:spPr/>
        <p:txBody>
          <a:bodyPr>
            <a:normAutofit/>
          </a:bodyPr>
          <a:lstStyle/>
          <a:p>
            <a:pPr>
              <a:defRPr/>
            </a:pPr>
            <a:r>
              <a:rPr lang="fr-FR" sz="2400" u="sng" dirty="0"/>
              <a:t>For Variables:</a:t>
            </a:r>
          </a:p>
          <a:p>
            <a:pPr marL="457200" lvl="1" indent="0">
              <a:buNone/>
              <a:defRPr/>
            </a:pPr>
            <a:r>
              <a:rPr lang="en-US" b="1" dirty="0">
                <a:latin typeface="Courier New" panose="02070309020205020404" pitchFamily="49" charset="0"/>
                <a:cs typeface="Courier New" panose="02070309020205020404" pitchFamily="49" charset="0"/>
              </a:rPr>
              <a:t>d</a:t>
            </a:r>
            <a:r>
              <a:rPr lang="hu-HU" b="1" dirty="0">
                <a:latin typeface="Courier New" panose="02070309020205020404" pitchFamily="49" charset="0"/>
                <a:cs typeface="Courier New" panose="02070309020205020404" pitchFamily="49" charset="0"/>
              </a:rPr>
              <a:t>elete</a:t>
            </a:r>
            <a:r>
              <a:rPr lang="en-US" b="1" dirty="0">
                <a:latin typeface="Courier New" panose="02070309020205020404" pitchFamily="49" charset="0"/>
                <a:cs typeface="Courier New" panose="02070309020205020404" pitchFamily="49" charset="0"/>
              </a:rPr>
              <a:t> v1</a:t>
            </a:r>
            <a:r>
              <a:rPr lang="hu-HU" b="1" dirty="0">
                <a:latin typeface="Courier New" panose="02070309020205020404" pitchFamily="49" charset="0"/>
                <a:cs typeface="Courier New" panose="02070309020205020404" pitchFamily="49" charset="0"/>
              </a:rPr>
              <a:t>;</a:t>
            </a:r>
          </a:p>
          <a:p>
            <a:pPr marL="457200" lvl="1" indent="0">
              <a:buNone/>
              <a:defRPr/>
            </a:pPr>
            <a:r>
              <a:rPr lang="fr-FR" b="1" dirty="0">
                <a:latin typeface="Courier New" panose="02070309020205020404" pitchFamily="49" charset="0"/>
                <a:cs typeface="Courier New" panose="02070309020205020404" pitchFamily="49" charset="0"/>
              </a:rPr>
              <a:t>v1 = </a:t>
            </a:r>
            <a:r>
              <a:rPr lang="fr-FR" b="1" dirty="0">
                <a:solidFill>
                  <a:srgbClr val="0070C0"/>
                </a:solidFill>
                <a:latin typeface="Courier New" panose="02070309020205020404" pitchFamily="49" charset="0"/>
                <a:cs typeface="Courier New" panose="02070309020205020404" pitchFamily="49" charset="0"/>
              </a:rPr>
              <a:t>NULL</a:t>
            </a:r>
            <a:r>
              <a:rPr lang="fr-FR" b="1" dirty="0">
                <a:latin typeface="Courier New" panose="02070309020205020404" pitchFamily="49" charset="0"/>
                <a:cs typeface="Courier New" panose="02070309020205020404" pitchFamily="49" charset="0"/>
              </a:rPr>
              <a:t>;</a:t>
            </a:r>
          </a:p>
          <a:p>
            <a:pPr eaLnBrk="1" hangingPunct="1">
              <a:defRPr/>
            </a:pPr>
            <a:endParaRPr lang="fr-FR" sz="2400" b="1" dirty="0">
              <a:solidFill>
                <a:srgbClr val="C00000"/>
              </a:solidFill>
              <a:cs typeface="+mn-cs"/>
            </a:endParaRPr>
          </a:p>
          <a:p>
            <a:pPr eaLnBrk="1" hangingPunct="1">
              <a:defRPr/>
            </a:pPr>
            <a:endParaRPr lang="fr-FR" sz="2400" b="1" dirty="0">
              <a:solidFill>
                <a:srgbClr val="C00000"/>
              </a:solidFill>
            </a:endParaRPr>
          </a:p>
          <a:p>
            <a:pPr eaLnBrk="1" hangingPunct="1">
              <a:defRPr/>
            </a:pPr>
            <a:r>
              <a:rPr lang="fr-FR" sz="2400" u="sng" dirty="0">
                <a:cs typeface="+mn-cs"/>
              </a:rPr>
              <a:t>For </a:t>
            </a:r>
            <a:r>
              <a:rPr lang="fr-FR" sz="2400" u="sng" dirty="0" err="1">
                <a:cs typeface="+mn-cs"/>
              </a:rPr>
              <a:t>Arrays</a:t>
            </a:r>
            <a:r>
              <a:rPr lang="fr-FR" sz="2400" u="sng" dirty="0">
                <a:cs typeface="+mn-cs"/>
              </a:rPr>
              <a:t>:</a:t>
            </a:r>
          </a:p>
          <a:p>
            <a:pPr marL="457200" lvl="1" indent="0" eaLnBrk="1" hangingPunct="1">
              <a:buNone/>
              <a:defRPr/>
            </a:pPr>
            <a:r>
              <a:rPr lang="hu-HU" b="1" dirty="0">
                <a:latin typeface="Courier New" panose="02070309020205020404" pitchFamily="49" charset="0"/>
                <a:cs typeface="Courier New" panose="02070309020205020404" pitchFamily="49" charset="0"/>
              </a:rPr>
              <a:t>delete[ ] a</a:t>
            </a:r>
            <a:r>
              <a:rPr lang="en-US" b="1" dirty="0" err="1">
                <a:latin typeface="Courier New" panose="02070309020205020404" pitchFamily="49" charset="0"/>
                <a:cs typeface="Courier New" panose="02070309020205020404" pitchFamily="49" charset="0"/>
              </a:rPr>
              <a:t>rr</a:t>
            </a:r>
            <a:r>
              <a:rPr lang="hu-HU" b="1" dirty="0">
                <a:latin typeface="Courier New" panose="02070309020205020404" pitchFamily="49" charset="0"/>
                <a:cs typeface="Courier New" panose="02070309020205020404" pitchFamily="49" charset="0"/>
              </a:rPr>
              <a:t>;</a:t>
            </a:r>
          </a:p>
          <a:p>
            <a:pPr marL="457200" lvl="1" indent="0" eaLnBrk="1" hangingPunct="1">
              <a:buNone/>
              <a:defRPr/>
            </a:pPr>
            <a:r>
              <a:rPr lang="fr-FR" b="1" dirty="0" err="1">
                <a:latin typeface="Courier New" panose="02070309020205020404" pitchFamily="49" charset="0"/>
                <a:cs typeface="Courier New" panose="02070309020205020404" pitchFamily="49" charset="0"/>
              </a:rPr>
              <a:t>arr</a:t>
            </a:r>
            <a:r>
              <a:rPr lang="fr-FR" b="1" dirty="0">
                <a:latin typeface="Courier New" panose="02070309020205020404" pitchFamily="49" charset="0"/>
                <a:cs typeface="Courier New" panose="02070309020205020404" pitchFamily="49" charset="0"/>
              </a:rPr>
              <a:t> = </a:t>
            </a:r>
            <a:r>
              <a:rPr lang="fr-FR" b="1" dirty="0">
                <a:solidFill>
                  <a:srgbClr val="0070C0"/>
                </a:solidFill>
                <a:latin typeface="Courier New" panose="02070309020205020404" pitchFamily="49" charset="0"/>
                <a:cs typeface="Courier New" panose="02070309020205020404" pitchFamily="49" charset="0"/>
              </a:rPr>
              <a:t>NULL</a:t>
            </a:r>
            <a:r>
              <a:rPr lang="fr-FR" b="1" dirty="0">
                <a:latin typeface="Courier New" panose="02070309020205020404" pitchFamily="49" charset="0"/>
                <a:cs typeface="Courier New" panose="02070309020205020404" pitchFamily="49" charset="0"/>
              </a:rPr>
              <a:t>;</a:t>
            </a:r>
          </a:p>
          <a:p>
            <a:endParaRPr lang="en-PK" sz="2400" dirty="0"/>
          </a:p>
        </p:txBody>
      </p:sp>
      <p:sp>
        <p:nvSpPr>
          <p:cNvPr id="4" name="Footer Placeholder 3">
            <a:extLst>
              <a:ext uri="{FF2B5EF4-FFF2-40B4-BE49-F238E27FC236}">
                <a16:creationId xmlns:a16="http://schemas.microsoft.com/office/drawing/2014/main" id="{62CCCDD2-4CF4-5053-1002-C2C6174E3AD4}"/>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F54A050E-90A9-BD3B-2DB7-F2112E957591}"/>
              </a:ext>
            </a:extLst>
          </p:cNvPr>
          <p:cNvSpPr>
            <a:spLocks noGrp="1"/>
          </p:cNvSpPr>
          <p:nvPr>
            <p:ph type="sldNum" sz="quarter" idx="12"/>
          </p:nvPr>
        </p:nvSpPr>
        <p:spPr/>
        <p:txBody>
          <a:bodyPr/>
          <a:lstStyle/>
          <a:p>
            <a:fld id="{51845F5A-061D-4825-9AE9-D7794091C6CF}" type="slidenum">
              <a:rPr lang="en-US" smtClean="0"/>
              <a:t>75</a:t>
            </a:fld>
            <a:endParaRPr lang="en-US" dirty="0"/>
          </a:p>
        </p:txBody>
      </p:sp>
    </p:spTree>
    <p:extLst>
      <p:ext uri="{BB962C8B-B14F-4D97-AF65-F5344CB8AC3E}">
        <p14:creationId xmlns:p14="http://schemas.microsoft.com/office/powerpoint/2010/main" val="2868816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6D57-12E1-E244-38FE-049D597DA89D}"/>
              </a:ext>
            </a:extLst>
          </p:cNvPr>
          <p:cNvSpPr>
            <a:spLocks noGrp="1"/>
          </p:cNvSpPr>
          <p:nvPr>
            <p:ph type="title"/>
          </p:nvPr>
        </p:nvSpPr>
        <p:spPr/>
        <p:txBody>
          <a:bodyPr/>
          <a:lstStyle/>
          <a:p>
            <a:r>
              <a:rPr lang="en-US" dirty="0">
                <a:cs typeface="+mj-cs"/>
              </a:rPr>
              <a:t>Returning Memory to the Heap</a:t>
            </a:r>
            <a:endParaRPr lang="en-PK" dirty="0"/>
          </a:p>
        </p:txBody>
      </p:sp>
      <p:sp>
        <p:nvSpPr>
          <p:cNvPr id="3" name="Content Placeholder 2">
            <a:extLst>
              <a:ext uri="{FF2B5EF4-FFF2-40B4-BE49-F238E27FC236}">
                <a16:creationId xmlns:a16="http://schemas.microsoft.com/office/drawing/2014/main" id="{723A4139-2068-3BDC-26DC-338B21ADC561}"/>
              </a:ext>
            </a:extLst>
          </p:cNvPr>
          <p:cNvSpPr>
            <a:spLocks noGrp="1"/>
          </p:cNvSpPr>
          <p:nvPr>
            <p:ph idx="1"/>
          </p:nvPr>
        </p:nvSpPr>
        <p:spPr/>
        <p:txBody>
          <a:bodyPr>
            <a:normAutofit/>
          </a:bodyPr>
          <a:lstStyle/>
          <a:p>
            <a:pPr eaLnBrk="1" hangingPunct="1">
              <a:defRPr/>
            </a:pPr>
            <a:r>
              <a:rPr lang="en-US" sz="2400" dirty="0"/>
              <a:t>Most applications request memory from the heap when they are running;</a:t>
            </a:r>
            <a:br>
              <a:rPr lang="en-US" sz="2400" dirty="0"/>
            </a:br>
            <a:endParaRPr lang="en-US" sz="2400" dirty="0"/>
          </a:p>
          <a:p>
            <a:pPr eaLnBrk="1" hangingPunct="1">
              <a:defRPr/>
            </a:pPr>
            <a:r>
              <a:rPr lang="en-US" sz="2400" dirty="0"/>
              <a:t>It is </a:t>
            </a:r>
            <a:r>
              <a:rPr lang="en-US" sz="2400" dirty="0">
                <a:solidFill>
                  <a:srgbClr val="0070C0"/>
                </a:solidFill>
              </a:rPr>
              <a:t>possible to run out of memory </a:t>
            </a:r>
            <a:r>
              <a:rPr lang="en-US" sz="2400" dirty="0"/>
              <a:t>(you may even have gotten a message like "</a:t>
            </a:r>
            <a:r>
              <a:rPr lang="en-US" sz="2400" i="1" dirty="0"/>
              <a:t>Running Low On Virtual Memory</a:t>
            </a:r>
            <a:r>
              <a:rPr lang="en-US" sz="2400" dirty="0"/>
              <a:t>")</a:t>
            </a:r>
            <a:br>
              <a:rPr lang="en-US" sz="2400" dirty="0"/>
            </a:br>
            <a:endParaRPr lang="en-US" sz="2400" dirty="0"/>
          </a:p>
          <a:p>
            <a:pPr eaLnBrk="1" hangingPunct="1">
              <a:defRPr/>
            </a:pPr>
            <a:r>
              <a:rPr lang="en-US" sz="2400" dirty="0"/>
              <a:t>So, it is important to </a:t>
            </a:r>
            <a:r>
              <a:rPr lang="en-US" sz="2400" dirty="0">
                <a:solidFill>
                  <a:srgbClr val="0070C0"/>
                </a:solidFill>
              </a:rPr>
              <a:t>return memory to the heap when you no longer need it</a:t>
            </a:r>
            <a:endParaRPr lang="fr-FR" sz="2400" dirty="0">
              <a:solidFill>
                <a:srgbClr val="0070C0"/>
              </a:solidFill>
            </a:endParaRPr>
          </a:p>
          <a:p>
            <a:pPr algn="just"/>
            <a:endParaRPr lang="en-PK" sz="2400" dirty="0"/>
          </a:p>
        </p:txBody>
      </p:sp>
      <p:sp>
        <p:nvSpPr>
          <p:cNvPr id="4" name="Footer Placeholder 3">
            <a:extLst>
              <a:ext uri="{FF2B5EF4-FFF2-40B4-BE49-F238E27FC236}">
                <a16:creationId xmlns:a16="http://schemas.microsoft.com/office/drawing/2014/main" id="{198901B2-CC21-7E2F-495E-0E5162F46107}"/>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1A9FD2DF-8BE3-1C72-1F8C-EA285260EDF2}"/>
              </a:ext>
            </a:extLst>
          </p:cNvPr>
          <p:cNvSpPr>
            <a:spLocks noGrp="1"/>
          </p:cNvSpPr>
          <p:nvPr>
            <p:ph type="sldNum" sz="quarter" idx="12"/>
          </p:nvPr>
        </p:nvSpPr>
        <p:spPr/>
        <p:txBody>
          <a:bodyPr/>
          <a:lstStyle/>
          <a:p>
            <a:fld id="{51845F5A-061D-4825-9AE9-D7794091C6CF}" type="slidenum">
              <a:rPr lang="en-US" smtClean="0"/>
              <a:t>76</a:t>
            </a:fld>
            <a:endParaRPr lang="en-US" dirty="0"/>
          </a:p>
        </p:txBody>
      </p:sp>
    </p:spTree>
    <p:extLst>
      <p:ext uri="{BB962C8B-B14F-4D97-AF65-F5344CB8AC3E}">
        <p14:creationId xmlns:p14="http://schemas.microsoft.com/office/powerpoint/2010/main" val="21270091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AE28-0F44-1807-2658-6C57D6146CBA}"/>
              </a:ext>
            </a:extLst>
          </p:cNvPr>
          <p:cNvSpPr>
            <a:spLocks noGrp="1"/>
          </p:cNvSpPr>
          <p:nvPr>
            <p:ph type="title"/>
          </p:nvPr>
        </p:nvSpPr>
        <p:spPr/>
        <p:txBody>
          <a:bodyPr/>
          <a:lstStyle/>
          <a:p>
            <a:r>
              <a:rPr lang="en-US" dirty="0">
                <a:cs typeface="+mj-cs"/>
              </a:rPr>
              <a:t>Returning Memory to the Heap</a:t>
            </a:r>
            <a:endParaRPr lang="en-PK" dirty="0"/>
          </a:p>
        </p:txBody>
      </p:sp>
      <p:sp>
        <p:nvSpPr>
          <p:cNvPr id="3" name="Content Placeholder 2">
            <a:extLst>
              <a:ext uri="{FF2B5EF4-FFF2-40B4-BE49-F238E27FC236}">
                <a16:creationId xmlns:a16="http://schemas.microsoft.com/office/drawing/2014/main" id="{C30D0214-03D4-3C46-E41E-694FA74BC0DE}"/>
              </a:ext>
            </a:extLst>
          </p:cNvPr>
          <p:cNvSpPr>
            <a:spLocks noGrp="1"/>
          </p:cNvSpPr>
          <p:nvPr>
            <p:ph idx="1"/>
          </p:nvPr>
        </p:nvSpPr>
        <p:spPr/>
        <p:txBody>
          <a:bodyPr>
            <a:normAutofit/>
          </a:bodyPr>
          <a:lstStyle/>
          <a:p>
            <a:pPr eaLnBrk="1" hangingPunct="1">
              <a:defRPr/>
            </a:pPr>
            <a:r>
              <a:rPr lang="en-US" sz="2400" dirty="0"/>
              <a:t>Always return memory to the heap </a:t>
            </a:r>
            <a:r>
              <a:rPr lang="en-US" sz="2400" u="sng" dirty="0">
                <a:solidFill>
                  <a:srgbClr val="FF0000"/>
                </a:solidFill>
              </a:rPr>
              <a:t>before </a:t>
            </a:r>
            <a:r>
              <a:rPr lang="en-US" sz="2400" i="1" u="sng" dirty="0">
                <a:solidFill>
                  <a:srgbClr val="FF0000"/>
                </a:solidFill>
              </a:rPr>
              <a:t>undangling</a:t>
            </a:r>
            <a:r>
              <a:rPr lang="en-US" sz="2400" u="sng" dirty="0">
                <a:solidFill>
                  <a:srgbClr val="FF0000"/>
                </a:solidFill>
              </a:rPr>
              <a:t> the pointer</a:t>
            </a:r>
          </a:p>
          <a:p>
            <a:pPr lvl="1" eaLnBrk="1" hangingPunct="1">
              <a:defRPr/>
            </a:pPr>
            <a:endParaRPr lang="en-US" dirty="0"/>
          </a:p>
          <a:p>
            <a:pPr eaLnBrk="1" hangingPunct="1">
              <a:defRPr/>
            </a:pPr>
            <a:r>
              <a:rPr lang="en-US" sz="2400" dirty="0">
                <a:cs typeface="+mn-cs"/>
              </a:rPr>
              <a:t>What happens if you don’t?</a:t>
            </a:r>
          </a:p>
          <a:p>
            <a:pPr marL="457200" lvl="1" indent="0" eaLnBrk="1" hangingPunct="1">
              <a:buNone/>
              <a:defRPr/>
            </a:pP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ptr</a:t>
            </a:r>
            <a:r>
              <a:rPr lang="en-US" b="1" dirty="0">
                <a:latin typeface="Courier New" panose="02070309020205020404" pitchFamily="49" charset="0"/>
                <a:cs typeface="Courier New" panose="02070309020205020404" pitchFamily="49" charset="0"/>
              </a:rPr>
              <a:t> = NULL;</a:t>
            </a:r>
          </a:p>
          <a:p>
            <a:pPr marL="457200" lvl="1" indent="0" eaLnBrk="1" hangingPunct="1">
              <a:buNone/>
              <a:defRPr/>
            </a:pPr>
            <a:r>
              <a:rPr lang="en-US" b="1" dirty="0">
                <a:latin typeface="Courier New" panose="02070309020205020404" pitchFamily="49" charset="0"/>
                <a:cs typeface="Courier New" panose="02070309020205020404" pitchFamily="49" charset="0"/>
              </a:rPr>
              <a:t>   delete </a:t>
            </a:r>
            <a:r>
              <a:rPr lang="en-US" b="1" dirty="0" err="1">
                <a:latin typeface="Courier New" panose="02070309020205020404" pitchFamily="49" charset="0"/>
                <a:cs typeface="Courier New" panose="02070309020205020404" pitchFamily="49" charset="0"/>
              </a:rPr>
              <a:t>ptr</a:t>
            </a:r>
            <a:r>
              <a:rPr lang="en-US" b="1" dirty="0">
                <a:latin typeface="Courier New" panose="02070309020205020404" pitchFamily="49" charset="0"/>
                <a:cs typeface="Courier New" panose="02070309020205020404" pitchFamily="49" charset="0"/>
              </a:rPr>
              <a:t>;</a:t>
            </a:r>
          </a:p>
          <a:p>
            <a:endParaRPr lang="en-PK" sz="2400" dirty="0"/>
          </a:p>
        </p:txBody>
      </p:sp>
      <p:sp>
        <p:nvSpPr>
          <p:cNvPr id="4" name="Footer Placeholder 3">
            <a:extLst>
              <a:ext uri="{FF2B5EF4-FFF2-40B4-BE49-F238E27FC236}">
                <a16:creationId xmlns:a16="http://schemas.microsoft.com/office/drawing/2014/main" id="{8B75D1A5-5F1E-6400-5AFC-3B728B2C7D26}"/>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2566349E-982F-286E-84E3-D871A9387D76}"/>
              </a:ext>
            </a:extLst>
          </p:cNvPr>
          <p:cNvSpPr>
            <a:spLocks noGrp="1"/>
          </p:cNvSpPr>
          <p:nvPr>
            <p:ph type="sldNum" sz="quarter" idx="12"/>
          </p:nvPr>
        </p:nvSpPr>
        <p:spPr/>
        <p:txBody>
          <a:bodyPr/>
          <a:lstStyle/>
          <a:p>
            <a:fld id="{51845F5A-061D-4825-9AE9-D7794091C6CF}" type="slidenum">
              <a:rPr lang="en-US" smtClean="0"/>
              <a:t>77</a:t>
            </a:fld>
            <a:endParaRPr lang="en-US" dirty="0"/>
          </a:p>
        </p:txBody>
      </p:sp>
      <p:sp>
        <p:nvSpPr>
          <p:cNvPr id="6" name="Thought Bubble: Cloud 5">
            <a:extLst>
              <a:ext uri="{FF2B5EF4-FFF2-40B4-BE49-F238E27FC236}">
                <a16:creationId xmlns:a16="http://schemas.microsoft.com/office/drawing/2014/main" id="{BE1C507E-DE98-D465-2F6C-875451CEBDA5}"/>
              </a:ext>
            </a:extLst>
          </p:cNvPr>
          <p:cNvSpPr/>
          <p:nvPr/>
        </p:nvSpPr>
        <p:spPr>
          <a:xfrm>
            <a:off x="6192982" y="2962932"/>
            <a:ext cx="4326082" cy="2274086"/>
          </a:xfrm>
          <a:prstGeom prst="cloudCallout">
            <a:avLst>
              <a:gd name="adj1" fmla="val -68631"/>
              <a:gd name="adj2" fmla="val -28885"/>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Memory Leak!!!</a:t>
            </a:r>
            <a:endParaRPr lang="en-PK" sz="2800" b="1" dirty="0">
              <a:solidFill>
                <a:srgbClr val="FF0000"/>
              </a:solidFill>
            </a:endParaRPr>
          </a:p>
        </p:txBody>
      </p:sp>
    </p:spTree>
    <p:extLst>
      <p:ext uri="{BB962C8B-B14F-4D97-AF65-F5344CB8AC3E}">
        <p14:creationId xmlns:p14="http://schemas.microsoft.com/office/powerpoint/2010/main" val="67632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6EC4-523F-F961-4545-81BBED01ABDE}"/>
              </a:ext>
            </a:extLst>
          </p:cNvPr>
          <p:cNvSpPr>
            <a:spLocks noGrp="1"/>
          </p:cNvSpPr>
          <p:nvPr>
            <p:ph type="title"/>
          </p:nvPr>
        </p:nvSpPr>
        <p:spPr/>
        <p:txBody>
          <a:bodyPr/>
          <a:lstStyle/>
          <a:p>
            <a:r>
              <a:rPr lang="en-US" altLang="zh-CN" dirty="0"/>
              <a:t>Memory Leaking</a:t>
            </a:r>
            <a:endParaRPr lang="en-PK" dirty="0"/>
          </a:p>
        </p:txBody>
      </p:sp>
      <p:sp>
        <p:nvSpPr>
          <p:cNvPr id="3" name="Content Placeholder 2">
            <a:extLst>
              <a:ext uri="{FF2B5EF4-FFF2-40B4-BE49-F238E27FC236}">
                <a16:creationId xmlns:a16="http://schemas.microsoft.com/office/drawing/2014/main" id="{CB045761-857F-D168-10F9-1CCDC2083EF3}"/>
              </a:ext>
            </a:extLst>
          </p:cNvPr>
          <p:cNvSpPr>
            <a:spLocks noGrp="1"/>
          </p:cNvSpPr>
          <p:nvPr>
            <p:ph idx="1"/>
          </p:nvPr>
        </p:nvSpPr>
        <p:spPr/>
        <p:txBody>
          <a:bodyPr>
            <a:normAutofit/>
          </a:bodyPr>
          <a:lstStyle/>
          <a:p>
            <a:pPr>
              <a:lnSpc>
                <a:spcPct val="80000"/>
              </a:lnSpc>
              <a:spcBef>
                <a:spcPct val="0"/>
              </a:spcBef>
              <a:buFont typeface="Wingdings" panose="05000000000000000000" pitchFamily="2" charset="2"/>
              <a:buNone/>
            </a:pPr>
            <a:r>
              <a:rPr lang="en-US" altLang="zh-CN" sz="2400" dirty="0">
                <a:latin typeface="Courier New" panose="02070309020205020404" pitchFamily="49" charset="0"/>
                <a:cs typeface="Courier New" panose="02070309020205020404" pitchFamily="49" charset="0"/>
              </a:rPr>
              <a:t>int main()</a:t>
            </a:r>
          </a:p>
          <a:p>
            <a:pPr>
              <a:lnSpc>
                <a:spcPct val="80000"/>
              </a:lnSpc>
              <a:spcBef>
                <a:spcPct val="0"/>
              </a:spcBef>
              <a:buFont typeface="Wingdings" panose="05000000000000000000" pitchFamily="2" charset="2"/>
              <a:buNone/>
            </a:pPr>
            <a:r>
              <a:rPr lang="en-US" altLang="zh-CN" sz="2400" dirty="0">
                <a:latin typeface="Courier New" panose="02070309020205020404" pitchFamily="49" charset="0"/>
                <a:cs typeface="Courier New" panose="02070309020205020404" pitchFamily="49" charset="0"/>
              </a:rPr>
              <a:t>{</a:t>
            </a:r>
          </a:p>
          <a:p>
            <a:pPr>
              <a:lnSpc>
                <a:spcPct val="80000"/>
              </a:lnSpc>
              <a:spcBef>
                <a:spcPct val="0"/>
              </a:spcBef>
              <a:buFont typeface="Wingdings" panose="05000000000000000000" pitchFamily="2" charset="2"/>
              <a:buNone/>
            </a:pPr>
            <a:endParaRPr lang="en-US" altLang="zh-CN" sz="2400" dirty="0">
              <a:latin typeface="Courier New" panose="02070309020205020404" pitchFamily="49" charset="0"/>
              <a:cs typeface="Courier New" panose="02070309020205020404" pitchFamily="49" charset="0"/>
            </a:endParaRPr>
          </a:p>
          <a:p>
            <a:pPr>
              <a:lnSpc>
                <a:spcPct val="80000"/>
              </a:lnSpc>
              <a:spcBef>
                <a:spcPct val="0"/>
              </a:spcBef>
              <a:buFont typeface="Wingdings" panose="05000000000000000000" pitchFamily="2" charset="2"/>
              <a:buNone/>
            </a:pPr>
            <a:r>
              <a:rPr lang="en-US" altLang="zh-CN" sz="2400" dirty="0">
                <a:latin typeface="Courier New" panose="02070309020205020404" pitchFamily="49" charset="0"/>
                <a:cs typeface="Courier New" panose="02070309020205020404" pitchFamily="49" charset="0"/>
              </a:rPr>
              <a:t>  int *p;</a:t>
            </a:r>
          </a:p>
          <a:p>
            <a:pPr>
              <a:lnSpc>
                <a:spcPct val="80000"/>
              </a:lnSpc>
              <a:spcBef>
                <a:spcPct val="0"/>
              </a:spcBef>
              <a:buFont typeface="Wingdings" panose="05000000000000000000" pitchFamily="2" charset="2"/>
              <a:buNone/>
            </a:pPr>
            <a:r>
              <a:rPr lang="en-US" altLang="zh-CN" sz="2400" dirty="0">
                <a:latin typeface="Courier New" panose="02070309020205020404" pitchFamily="49" charset="0"/>
                <a:cs typeface="Courier New" panose="02070309020205020404" pitchFamily="49" charset="0"/>
              </a:rPr>
              <a:t>  </a:t>
            </a:r>
          </a:p>
          <a:p>
            <a:pPr>
              <a:lnSpc>
                <a:spcPct val="80000"/>
              </a:lnSpc>
              <a:spcBef>
                <a:spcPct val="0"/>
              </a:spcBef>
              <a:buNone/>
            </a:pPr>
            <a:r>
              <a:rPr lang="en-US" altLang="zh-CN" sz="2400" dirty="0">
                <a:latin typeface="Courier New" panose="02070309020205020404" pitchFamily="49" charset="0"/>
                <a:cs typeface="Courier New" panose="02070309020205020404" pitchFamily="49" charset="0"/>
              </a:rPr>
              <a:t>  p = new int; </a:t>
            </a:r>
          </a:p>
          <a:p>
            <a:pPr>
              <a:lnSpc>
                <a:spcPct val="80000"/>
              </a:lnSpc>
              <a:spcBef>
                <a:spcPct val="0"/>
              </a:spcBef>
              <a:buNone/>
            </a:pPr>
            <a:endParaRPr lang="en-US" altLang="zh-CN" sz="2000" dirty="0">
              <a:solidFill>
                <a:srgbClr val="00B050"/>
              </a:solidFill>
              <a:latin typeface="Courier New" panose="02070309020205020404" pitchFamily="49" charset="0"/>
              <a:cs typeface="Courier New" panose="02070309020205020404" pitchFamily="49" charset="0"/>
            </a:endParaRPr>
          </a:p>
          <a:p>
            <a:pPr>
              <a:lnSpc>
                <a:spcPct val="80000"/>
              </a:lnSpc>
              <a:spcBef>
                <a:spcPct val="0"/>
              </a:spcBef>
              <a:buNone/>
            </a:pPr>
            <a:r>
              <a:rPr lang="en-US" altLang="zh-CN" sz="2000" dirty="0">
                <a:solidFill>
                  <a:srgbClr val="00B050"/>
                </a:solidFill>
                <a:latin typeface="Courier New" panose="02070309020205020404" pitchFamily="49" charset="0"/>
                <a:cs typeface="Courier New" panose="02070309020205020404" pitchFamily="49" charset="0"/>
              </a:rPr>
              <a:t>// </a:t>
            </a:r>
            <a:r>
              <a:rPr lang="en-US" altLang="zh-CN" sz="2000" b="1" dirty="0">
                <a:solidFill>
                  <a:srgbClr val="00B050"/>
                </a:solidFill>
                <a:latin typeface="Courier New" panose="02070309020205020404" pitchFamily="49" charset="0"/>
                <a:cs typeface="Courier New" panose="02070309020205020404" pitchFamily="49" charset="0"/>
              </a:rPr>
              <a:t>memory allocated above is unreachable now</a:t>
            </a:r>
          </a:p>
          <a:p>
            <a:pPr>
              <a:lnSpc>
                <a:spcPct val="80000"/>
              </a:lnSpc>
              <a:spcBef>
                <a:spcPct val="0"/>
              </a:spcBef>
              <a:buNone/>
            </a:pPr>
            <a:r>
              <a:rPr lang="en-US" altLang="zh-CN" sz="2400" b="1" dirty="0">
                <a:solidFill>
                  <a:srgbClr val="0070C0"/>
                </a:solidFill>
                <a:latin typeface="Courier New" panose="02070309020205020404" pitchFamily="49" charset="0"/>
                <a:cs typeface="Courier New" panose="02070309020205020404" pitchFamily="49" charset="0"/>
              </a:rPr>
              <a:t>  p = new int; </a:t>
            </a:r>
          </a:p>
          <a:p>
            <a:pPr>
              <a:lnSpc>
                <a:spcPct val="80000"/>
              </a:lnSpc>
              <a:spcBef>
                <a:spcPct val="0"/>
              </a:spcBef>
              <a:buNone/>
            </a:pPr>
            <a:r>
              <a:rPr lang="en-US" altLang="zh-CN" sz="2400" dirty="0">
                <a:latin typeface="Courier New" panose="02070309020205020404" pitchFamily="49" charset="0"/>
                <a:cs typeface="Courier New" panose="02070309020205020404" pitchFamily="49" charset="0"/>
              </a:rPr>
              <a:t>    </a:t>
            </a:r>
          </a:p>
          <a:p>
            <a:pPr>
              <a:lnSpc>
                <a:spcPct val="80000"/>
              </a:lnSpc>
              <a:spcBef>
                <a:spcPct val="0"/>
              </a:spcBef>
              <a:buFont typeface="Wingdings" panose="05000000000000000000" pitchFamily="2" charset="2"/>
              <a:buNone/>
            </a:pPr>
            <a:r>
              <a:rPr lang="en-US" altLang="zh-CN" sz="2400" dirty="0">
                <a:latin typeface="Courier New" panose="02070309020205020404" pitchFamily="49" charset="0"/>
                <a:cs typeface="Courier New" panose="02070309020205020404" pitchFamily="49" charset="0"/>
              </a:rPr>
              <a:t>  return 0;</a:t>
            </a:r>
          </a:p>
          <a:p>
            <a:pPr>
              <a:lnSpc>
                <a:spcPct val="80000"/>
              </a:lnSpc>
              <a:spcBef>
                <a:spcPct val="0"/>
              </a:spcBef>
              <a:buFont typeface="Wingdings" panose="05000000000000000000" pitchFamily="2" charset="2"/>
              <a:buNone/>
            </a:pPr>
            <a:r>
              <a:rPr lang="en-US" altLang="zh-CN" sz="2400" dirty="0">
                <a:latin typeface="Courier New" panose="02070309020205020404" pitchFamily="49" charset="0"/>
                <a:cs typeface="Courier New" panose="02070309020205020404" pitchFamily="49" charset="0"/>
              </a:rPr>
              <a:t>}</a:t>
            </a:r>
          </a:p>
          <a:p>
            <a:endParaRPr lang="en-PK" sz="2400" dirty="0"/>
          </a:p>
        </p:txBody>
      </p:sp>
      <p:sp>
        <p:nvSpPr>
          <p:cNvPr id="4" name="Footer Placeholder 3">
            <a:extLst>
              <a:ext uri="{FF2B5EF4-FFF2-40B4-BE49-F238E27FC236}">
                <a16:creationId xmlns:a16="http://schemas.microsoft.com/office/drawing/2014/main" id="{A0778194-7AFE-C751-EF04-E79BE0FB0A1E}"/>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A42D1AFB-3AB6-7FF2-3303-9C2C86353CB7}"/>
              </a:ext>
            </a:extLst>
          </p:cNvPr>
          <p:cNvSpPr>
            <a:spLocks noGrp="1"/>
          </p:cNvSpPr>
          <p:nvPr>
            <p:ph type="sldNum" sz="quarter" idx="12"/>
          </p:nvPr>
        </p:nvSpPr>
        <p:spPr/>
        <p:txBody>
          <a:bodyPr/>
          <a:lstStyle/>
          <a:p>
            <a:fld id="{51845F5A-061D-4825-9AE9-D7794091C6CF}" type="slidenum">
              <a:rPr lang="en-US" smtClean="0"/>
              <a:t>78</a:t>
            </a:fld>
            <a:endParaRPr lang="en-US" dirty="0"/>
          </a:p>
        </p:txBody>
      </p:sp>
    </p:spTree>
    <p:extLst>
      <p:ext uri="{BB962C8B-B14F-4D97-AF65-F5344CB8AC3E}">
        <p14:creationId xmlns:p14="http://schemas.microsoft.com/office/powerpoint/2010/main" val="1554826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3934-C209-F1A9-0A9A-28BC1C11CF5C}"/>
              </a:ext>
            </a:extLst>
          </p:cNvPr>
          <p:cNvSpPr>
            <a:spLocks noGrp="1"/>
          </p:cNvSpPr>
          <p:nvPr>
            <p:ph type="title"/>
          </p:nvPr>
        </p:nvSpPr>
        <p:spPr/>
        <p:txBody>
          <a:bodyPr/>
          <a:lstStyle/>
          <a:p>
            <a:r>
              <a:rPr lang="en-US" altLang="zh-CN" dirty="0"/>
              <a:t>Memory Leaking</a:t>
            </a:r>
            <a:endParaRPr lang="en-PK" dirty="0"/>
          </a:p>
        </p:txBody>
      </p:sp>
      <p:sp>
        <p:nvSpPr>
          <p:cNvPr id="3" name="Content Placeholder 2">
            <a:extLst>
              <a:ext uri="{FF2B5EF4-FFF2-40B4-BE49-F238E27FC236}">
                <a16:creationId xmlns:a16="http://schemas.microsoft.com/office/drawing/2014/main" id="{2FF96530-4534-F8A5-A2B2-92910DFBC429}"/>
              </a:ext>
            </a:extLst>
          </p:cNvPr>
          <p:cNvSpPr>
            <a:spLocks noGrp="1"/>
          </p:cNvSpPr>
          <p:nvPr>
            <p:ph idx="1"/>
          </p:nvPr>
        </p:nvSpPr>
        <p:spPr/>
        <p:txBody>
          <a:bodyPr>
            <a:normAutofit fontScale="92500" lnSpcReduction="10000"/>
          </a:bodyPr>
          <a:lstStyle/>
          <a:p>
            <a:pPr>
              <a:lnSpc>
                <a:spcPct val="80000"/>
              </a:lnSpc>
              <a:spcBef>
                <a:spcPct val="0"/>
              </a:spcBef>
              <a:buFont typeface="Wingdings" panose="05000000000000000000" pitchFamily="2" charset="2"/>
              <a:buNone/>
            </a:pPr>
            <a:endParaRPr lang="en-US" altLang="zh-CN" sz="1400" dirty="0">
              <a:latin typeface="Courier New" panose="02070309020205020404" pitchFamily="49" charset="0"/>
            </a:endParaRPr>
          </a:p>
          <a:p>
            <a:pPr>
              <a:lnSpc>
                <a:spcPct val="80000"/>
              </a:lnSpc>
              <a:spcBef>
                <a:spcPct val="0"/>
              </a:spcBef>
              <a:buFont typeface="Wingdings" panose="05000000000000000000" pitchFamily="2" charset="2"/>
              <a:buNone/>
            </a:pPr>
            <a:r>
              <a:rPr lang="en-US" altLang="zh-CN" sz="2000" dirty="0">
                <a:latin typeface="Courier New" panose="02070309020205020404" pitchFamily="49" charset="0"/>
                <a:cs typeface="Courier New" panose="02070309020205020404" pitchFamily="49" charset="0"/>
              </a:rPr>
              <a:t>void f()</a:t>
            </a:r>
          </a:p>
          <a:p>
            <a:pPr>
              <a:lnSpc>
                <a:spcPct val="80000"/>
              </a:lnSpc>
              <a:spcBef>
                <a:spcPct val="0"/>
              </a:spcBef>
              <a:buFont typeface="Wingdings" panose="05000000000000000000" pitchFamily="2" charset="2"/>
              <a:buNone/>
            </a:pPr>
            <a:r>
              <a:rPr lang="en-US" altLang="zh-CN" sz="2000" dirty="0">
                <a:latin typeface="Courier New" panose="02070309020205020404" pitchFamily="49" charset="0"/>
                <a:cs typeface="Courier New" panose="02070309020205020404" pitchFamily="49" charset="0"/>
              </a:rPr>
              <a:t>{</a:t>
            </a:r>
          </a:p>
          <a:p>
            <a:pPr>
              <a:lnSpc>
                <a:spcPct val="80000"/>
              </a:lnSpc>
              <a:spcBef>
                <a:spcPct val="0"/>
              </a:spcBef>
              <a:buFont typeface="Wingdings" panose="05000000000000000000" pitchFamily="2" charset="2"/>
              <a:buNone/>
            </a:pPr>
            <a:r>
              <a:rPr lang="en-US" altLang="zh-CN" sz="2000" dirty="0">
                <a:latin typeface="Courier New" panose="02070309020205020404" pitchFamily="49" charset="0"/>
                <a:cs typeface="Courier New" panose="02070309020205020404" pitchFamily="49" charset="0"/>
              </a:rPr>
              <a:t>    int *p;</a:t>
            </a:r>
          </a:p>
          <a:p>
            <a:pPr>
              <a:lnSpc>
                <a:spcPct val="80000"/>
              </a:lnSpc>
              <a:spcBef>
                <a:spcPct val="0"/>
              </a:spcBef>
              <a:buFont typeface="Wingdings" panose="05000000000000000000" pitchFamily="2" charset="2"/>
              <a:buNone/>
            </a:pPr>
            <a:endParaRPr lang="en-US" altLang="zh-CN" sz="2000" dirty="0">
              <a:latin typeface="Courier New" panose="02070309020205020404" pitchFamily="49" charset="0"/>
              <a:cs typeface="Courier New" panose="02070309020205020404" pitchFamily="49" charset="0"/>
            </a:endParaRPr>
          </a:p>
          <a:p>
            <a:pPr>
              <a:lnSpc>
                <a:spcPct val="80000"/>
              </a:lnSpc>
              <a:spcBef>
                <a:spcPct val="0"/>
              </a:spcBef>
              <a:buFont typeface="Wingdings" panose="05000000000000000000" pitchFamily="2" charset="2"/>
              <a:buNone/>
            </a:pPr>
            <a:r>
              <a:rPr lang="en-US" altLang="zh-CN" sz="2000" dirty="0">
                <a:solidFill>
                  <a:srgbClr val="0070C0"/>
                </a:solidFill>
                <a:latin typeface="Courier New" panose="02070309020205020404" pitchFamily="49" charset="0"/>
                <a:cs typeface="Courier New" panose="02070309020205020404" pitchFamily="49" charset="0"/>
              </a:rPr>
              <a:t>    p = new int; </a:t>
            </a:r>
          </a:p>
          <a:p>
            <a:pPr>
              <a:lnSpc>
                <a:spcPct val="80000"/>
              </a:lnSpc>
              <a:spcBef>
                <a:spcPct val="0"/>
              </a:spcBef>
              <a:buFont typeface="Wingdings" panose="05000000000000000000" pitchFamily="2" charset="2"/>
              <a:buNone/>
            </a:pPr>
            <a:endParaRPr lang="en-US" altLang="zh-CN" sz="2000" dirty="0">
              <a:latin typeface="Courier New" panose="02070309020205020404" pitchFamily="49" charset="0"/>
              <a:cs typeface="Courier New" panose="02070309020205020404" pitchFamily="49" charset="0"/>
            </a:endParaRPr>
          </a:p>
          <a:p>
            <a:pPr>
              <a:lnSpc>
                <a:spcPct val="80000"/>
              </a:lnSpc>
              <a:spcBef>
                <a:spcPct val="0"/>
              </a:spcBef>
              <a:buFont typeface="Wingdings" panose="05000000000000000000" pitchFamily="2" charset="2"/>
              <a:buNone/>
            </a:pPr>
            <a:r>
              <a:rPr lang="en-US" altLang="zh-CN" sz="2000" dirty="0">
                <a:latin typeface="Courier New" panose="02070309020205020404" pitchFamily="49" charset="0"/>
                <a:cs typeface="Courier New" panose="02070309020205020404" pitchFamily="49" charset="0"/>
              </a:rPr>
              <a:t>    return;</a:t>
            </a:r>
          </a:p>
          <a:p>
            <a:pPr>
              <a:lnSpc>
                <a:spcPct val="80000"/>
              </a:lnSpc>
              <a:spcBef>
                <a:spcPct val="0"/>
              </a:spcBef>
              <a:buFont typeface="Wingdings" panose="05000000000000000000" pitchFamily="2" charset="2"/>
              <a:buNone/>
            </a:pPr>
            <a:r>
              <a:rPr lang="en-US" altLang="zh-CN" sz="2000" dirty="0">
                <a:latin typeface="Courier New" panose="02070309020205020404" pitchFamily="49" charset="0"/>
                <a:cs typeface="Courier New" panose="02070309020205020404" pitchFamily="49" charset="0"/>
              </a:rPr>
              <a:t>}</a:t>
            </a:r>
          </a:p>
          <a:p>
            <a:pPr>
              <a:lnSpc>
                <a:spcPct val="80000"/>
              </a:lnSpc>
              <a:spcBef>
                <a:spcPct val="0"/>
              </a:spcBef>
              <a:buFont typeface="Wingdings" panose="05000000000000000000" pitchFamily="2" charset="2"/>
              <a:buNone/>
            </a:pPr>
            <a:endParaRPr lang="en-US" altLang="zh-CN" sz="2000" dirty="0">
              <a:latin typeface="Courier New" panose="02070309020205020404" pitchFamily="49" charset="0"/>
              <a:cs typeface="Courier New" panose="02070309020205020404" pitchFamily="49" charset="0"/>
            </a:endParaRPr>
          </a:p>
          <a:p>
            <a:pPr>
              <a:lnSpc>
                <a:spcPct val="80000"/>
              </a:lnSpc>
              <a:spcBef>
                <a:spcPct val="0"/>
              </a:spcBef>
              <a:buFont typeface="Wingdings" panose="05000000000000000000" pitchFamily="2" charset="2"/>
              <a:buNone/>
            </a:pPr>
            <a:endParaRPr lang="en-US" altLang="zh-CN" sz="2000" dirty="0">
              <a:latin typeface="Courier New" panose="02070309020205020404" pitchFamily="49" charset="0"/>
              <a:cs typeface="Courier New" panose="02070309020205020404" pitchFamily="49" charset="0"/>
            </a:endParaRPr>
          </a:p>
          <a:p>
            <a:pPr>
              <a:lnSpc>
                <a:spcPct val="80000"/>
              </a:lnSpc>
              <a:spcBef>
                <a:spcPct val="0"/>
              </a:spcBef>
              <a:buFont typeface="Wingdings" panose="05000000000000000000" pitchFamily="2" charset="2"/>
              <a:buNone/>
            </a:pPr>
            <a:endParaRPr lang="en-US" altLang="zh-CN" sz="2000" dirty="0">
              <a:latin typeface="Courier New" panose="02070309020205020404" pitchFamily="49" charset="0"/>
              <a:cs typeface="Courier New" panose="02070309020205020404" pitchFamily="49" charset="0"/>
            </a:endParaRPr>
          </a:p>
          <a:p>
            <a:pPr>
              <a:lnSpc>
                <a:spcPct val="80000"/>
              </a:lnSpc>
              <a:spcBef>
                <a:spcPct val="0"/>
              </a:spcBef>
              <a:buFont typeface="Wingdings" panose="05000000000000000000" pitchFamily="2" charset="2"/>
              <a:buNone/>
            </a:pPr>
            <a:r>
              <a:rPr lang="en-US" altLang="zh-CN" sz="2000" dirty="0">
                <a:latin typeface="Courier New" panose="02070309020205020404" pitchFamily="49" charset="0"/>
                <a:cs typeface="Courier New" panose="02070309020205020404" pitchFamily="49" charset="0"/>
              </a:rPr>
              <a:t>int main()</a:t>
            </a:r>
          </a:p>
          <a:p>
            <a:pPr>
              <a:lnSpc>
                <a:spcPct val="80000"/>
              </a:lnSpc>
              <a:spcBef>
                <a:spcPct val="0"/>
              </a:spcBef>
              <a:buFont typeface="Wingdings" panose="05000000000000000000" pitchFamily="2" charset="2"/>
              <a:buNone/>
            </a:pPr>
            <a:r>
              <a:rPr lang="en-US" altLang="zh-CN" sz="2000" dirty="0">
                <a:latin typeface="Courier New" panose="02070309020205020404" pitchFamily="49" charset="0"/>
                <a:cs typeface="Courier New" panose="02070309020205020404" pitchFamily="49" charset="0"/>
              </a:rPr>
              <a:t>{</a:t>
            </a:r>
          </a:p>
          <a:p>
            <a:pPr>
              <a:lnSpc>
                <a:spcPct val="80000"/>
              </a:lnSpc>
              <a:spcBef>
                <a:spcPct val="0"/>
              </a:spcBef>
              <a:buFont typeface="Wingdings" panose="05000000000000000000" pitchFamily="2" charset="2"/>
              <a:buNone/>
            </a:pPr>
            <a:r>
              <a:rPr lang="en-US" altLang="zh-CN" sz="2000" dirty="0">
                <a:latin typeface="Courier New" panose="02070309020205020404" pitchFamily="49" charset="0"/>
                <a:cs typeface="Courier New" panose="02070309020205020404" pitchFamily="49" charset="0"/>
              </a:rPr>
              <a:t>    f();</a:t>
            </a:r>
          </a:p>
          <a:p>
            <a:pPr>
              <a:lnSpc>
                <a:spcPct val="80000"/>
              </a:lnSpc>
              <a:spcBef>
                <a:spcPct val="0"/>
              </a:spcBef>
              <a:buFont typeface="Wingdings" panose="05000000000000000000" pitchFamily="2" charset="2"/>
              <a:buNone/>
            </a:pPr>
            <a:endParaRPr lang="en-US" altLang="zh-CN" sz="2000" dirty="0">
              <a:latin typeface="Courier New" panose="02070309020205020404" pitchFamily="49" charset="0"/>
              <a:cs typeface="Courier New" panose="02070309020205020404" pitchFamily="49" charset="0"/>
            </a:endParaRPr>
          </a:p>
          <a:p>
            <a:pPr>
              <a:lnSpc>
                <a:spcPct val="80000"/>
              </a:lnSpc>
              <a:spcBef>
                <a:spcPct val="0"/>
              </a:spcBef>
              <a:buFont typeface="Wingdings" panose="05000000000000000000" pitchFamily="2" charset="2"/>
              <a:buNone/>
            </a:pPr>
            <a:r>
              <a:rPr lang="en-US" altLang="zh-CN" sz="2000" dirty="0">
                <a:latin typeface="Courier New" panose="02070309020205020404" pitchFamily="49" charset="0"/>
                <a:cs typeface="Courier New" panose="02070309020205020404" pitchFamily="49" charset="0"/>
              </a:rPr>
              <a:t>    return 0;</a:t>
            </a:r>
          </a:p>
          <a:p>
            <a:pPr>
              <a:lnSpc>
                <a:spcPct val="80000"/>
              </a:lnSpc>
              <a:spcBef>
                <a:spcPct val="0"/>
              </a:spcBef>
              <a:buFont typeface="Wingdings" panose="05000000000000000000" pitchFamily="2" charset="2"/>
              <a:buNone/>
            </a:pPr>
            <a:r>
              <a:rPr lang="en-US" altLang="zh-CN" sz="2000" dirty="0">
                <a:latin typeface="Courier New" panose="02070309020205020404" pitchFamily="49" charset="0"/>
                <a:cs typeface="Courier New" panose="02070309020205020404" pitchFamily="49" charset="0"/>
              </a:rPr>
              <a:t>}</a:t>
            </a:r>
            <a:endParaRPr lang="en-PK" sz="2000" dirty="0"/>
          </a:p>
        </p:txBody>
      </p:sp>
      <p:sp>
        <p:nvSpPr>
          <p:cNvPr id="4" name="Footer Placeholder 3">
            <a:extLst>
              <a:ext uri="{FF2B5EF4-FFF2-40B4-BE49-F238E27FC236}">
                <a16:creationId xmlns:a16="http://schemas.microsoft.com/office/drawing/2014/main" id="{93EC8447-5E6C-E1CC-E2C9-0AA2951E30C3}"/>
              </a:ext>
            </a:extLst>
          </p:cNvPr>
          <p:cNvSpPr>
            <a:spLocks noGrp="1"/>
          </p:cNvSpPr>
          <p:nvPr>
            <p:ph type="ftr" sz="quarter" idx="11"/>
          </p:nvPr>
        </p:nvSpPr>
        <p:spPr/>
        <p:txBody>
          <a:bodyPr/>
          <a:lstStyle/>
          <a:p>
            <a:r>
              <a:rPr lang="en-US" dirty="0"/>
              <a:t>Object Oriented Programming-Spring 23</a:t>
            </a:r>
          </a:p>
        </p:txBody>
      </p:sp>
      <p:sp>
        <p:nvSpPr>
          <p:cNvPr id="5" name="Slide Number Placeholder 4">
            <a:extLst>
              <a:ext uri="{FF2B5EF4-FFF2-40B4-BE49-F238E27FC236}">
                <a16:creationId xmlns:a16="http://schemas.microsoft.com/office/drawing/2014/main" id="{5248D40E-2AB6-A8B5-9655-8E8B83DD43D3}"/>
              </a:ext>
            </a:extLst>
          </p:cNvPr>
          <p:cNvSpPr>
            <a:spLocks noGrp="1"/>
          </p:cNvSpPr>
          <p:nvPr>
            <p:ph type="sldNum" sz="quarter" idx="12"/>
          </p:nvPr>
        </p:nvSpPr>
        <p:spPr/>
        <p:txBody>
          <a:bodyPr/>
          <a:lstStyle/>
          <a:p>
            <a:fld id="{51845F5A-061D-4825-9AE9-D7794091C6CF}" type="slidenum">
              <a:rPr lang="en-US" smtClean="0"/>
              <a:t>79</a:t>
            </a:fld>
            <a:endParaRPr lang="en-US" dirty="0"/>
          </a:p>
        </p:txBody>
      </p:sp>
      <p:sp>
        <p:nvSpPr>
          <p:cNvPr id="6" name="Thought Bubble: Cloud 5">
            <a:extLst>
              <a:ext uri="{FF2B5EF4-FFF2-40B4-BE49-F238E27FC236}">
                <a16:creationId xmlns:a16="http://schemas.microsoft.com/office/drawing/2014/main" id="{FCC3B941-EB6E-0BED-A861-36C7F78FAF57}"/>
              </a:ext>
            </a:extLst>
          </p:cNvPr>
          <p:cNvSpPr/>
          <p:nvPr/>
        </p:nvSpPr>
        <p:spPr>
          <a:xfrm>
            <a:off x="5659582" y="2133600"/>
            <a:ext cx="3886200" cy="2590800"/>
          </a:xfrm>
          <a:prstGeom prst="cloudCallout">
            <a:avLst>
              <a:gd name="adj1" fmla="val -28052"/>
              <a:gd name="adj2" fmla="val 65307"/>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 is a </a:t>
            </a:r>
            <a:r>
              <a:rPr lang="en-US" sz="2400" dirty="0">
                <a:solidFill>
                  <a:srgbClr val="FF0000"/>
                </a:solidFill>
              </a:rPr>
              <a:t>local variable</a:t>
            </a:r>
            <a:r>
              <a:rPr lang="en-US" sz="2400" dirty="0">
                <a:solidFill>
                  <a:schemeClr val="tx1"/>
                </a:solidFill>
              </a:rPr>
              <a:t>, </a:t>
            </a:r>
            <a:r>
              <a:rPr lang="en-US" sz="2400" dirty="0">
                <a:solidFill>
                  <a:srgbClr val="FF0000"/>
                </a:solidFill>
              </a:rPr>
              <a:t>destroyed</a:t>
            </a:r>
            <a:r>
              <a:rPr lang="en-US" sz="2400" dirty="0">
                <a:solidFill>
                  <a:schemeClr val="tx1"/>
                </a:solidFill>
              </a:rPr>
              <a:t> after function returns</a:t>
            </a:r>
            <a:endParaRPr lang="en-PK" sz="2400" dirty="0">
              <a:solidFill>
                <a:schemeClr val="tx1"/>
              </a:solidFill>
            </a:endParaRPr>
          </a:p>
        </p:txBody>
      </p:sp>
    </p:spTree>
    <p:extLst>
      <p:ext uri="{BB962C8B-B14F-4D97-AF65-F5344CB8AC3E}">
        <p14:creationId xmlns:p14="http://schemas.microsoft.com/office/powerpoint/2010/main" val="28229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A042-FEE7-2819-BE96-625D4B93749F}"/>
              </a:ext>
            </a:extLst>
          </p:cNvPr>
          <p:cNvSpPr>
            <a:spLocks noGrp="1"/>
          </p:cNvSpPr>
          <p:nvPr>
            <p:ph type="title"/>
          </p:nvPr>
        </p:nvSpPr>
        <p:spPr/>
        <p:txBody>
          <a:bodyPr/>
          <a:lstStyle/>
          <a:p>
            <a:r>
              <a:rPr lang="en-US" altLang="en-PK" dirty="0"/>
              <a:t>Pointer Variables</a:t>
            </a:r>
            <a:endParaRPr lang="en-PK" dirty="0"/>
          </a:p>
        </p:txBody>
      </p:sp>
      <p:sp>
        <p:nvSpPr>
          <p:cNvPr id="3" name="Content Placeholder 2">
            <a:extLst>
              <a:ext uri="{FF2B5EF4-FFF2-40B4-BE49-F238E27FC236}">
                <a16:creationId xmlns:a16="http://schemas.microsoft.com/office/drawing/2014/main" id="{B1B687E4-B1D8-DAC4-4540-1B01BB9105DF}"/>
              </a:ext>
            </a:extLst>
          </p:cNvPr>
          <p:cNvSpPr>
            <a:spLocks noGrp="1"/>
          </p:cNvSpPr>
          <p:nvPr>
            <p:ph idx="1"/>
          </p:nvPr>
        </p:nvSpPr>
        <p:spPr/>
        <p:txBody>
          <a:bodyPr>
            <a:normAutofit/>
          </a:bodyPr>
          <a:lstStyle/>
          <a:p>
            <a:pPr algn="just" eaLnBrk="1" hangingPunct="1"/>
            <a:r>
              <a:rPr lang="en-US" altLang="en-PK" sz="2400" dirty="0"/>
              <a:t>Pointer variables are yet another way using a memory address to work with a piece of data.</a:t>
            </a:r>
            <a:br>
              <a:rPr lang="en-US" altLang="en-PK" sz="2400" dirty="0"/>
            </a:br>
            <a:endParaRPr lang="en-US" altLang="en-PK" sz="2400" dirty="0"/>
          </a:p>
          <a:p>
            <a:pPr algn="just" eaLnBrk="1" hangingPunct="1"/>
            <a:r>
              <a:rPr lang="en-US" altLang="en-PK" sz="2400" dirty="0"/>
              <a:t>Pointers are more "low-level" than arrays and reference variables.</a:t>
            </a:r>
            <a:br>
              <a:rPr lang="en-US" altLang="en-PK" sz="2400" dirty="0"/>
            </a:br>
            <a:endParaRPr lang="en-US" altLang="en-PK" sz="2400" dirty="0"/>
          </a:p>
          <a:p>
            <a:pPr algn="just" eaLnBrk="1" hangingPunct="1"/>
            <a:r>
              <a:rPr lang="en-US" altLang="en-PK" sz="2400" dirty="0"/>
              <a:t>This means you are responsible for finding the address you want to store in the pointer and correctly using it.</a:t>
            </a:r>
          </a:p>
        </p:txBody>
      </p:sp>
      <p:sp>
        <p:nvSpPr>
          <p:cNvPr id="4" name="Footer Placeholder 3">
            <a:extLst>
              <a:ext uri="{FF2B5EF4-FFF2-40B4-BE49-F238E27FC236}">
                <a16:creationId xmlns:a16="http://schemas.microsoft.com/office/drawing/2014/main" id="{9649941D-FCCE-6C35-BD87-5FF5974F0E33}"/>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7EE5C8F6-7B44-BF0A-54AA-807CACE51F19}"/>
              </a:ext>
            </a:extLst>
          </p:cNvPr>
          <p:cNvSpPr>
            <a:spLocks noGrp="1"/>
          </p:cNvSpPr>
          <p:nvPr>
            <p:ph type="sldNum" sz="quarter" idx="12"/>
          </p:nvPr>
        </p:nvSpPr>
        <p:spPr/>
        <p:txBody>
          <a:bodyPr/>
          <a:lstStyle/>
          <a:p>
            <a:fld id="{51845F5A-061D-4825-9AE9-D7794091C6CF}" type="slidenum">
              <a:rPr lang="en-US" smtClean="0"/>
              <a:t>8</a:t>
            </a:fld>
            <a:endParaRPr lang="en-US" dirty="0"/>
          </a:p>
        </p:txBody>
      </p:sp>
    </p:spTree>
    <p:extLst>
      <p:ext uri="{BB962C8B-B14F-4D97-AF65-F5344CB8AC3E}">
        <p14:creationId xmlns:p14="http://schemas.microsoft.com/office/powerpoint/2010/main" val="12413044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BE63-413A-13AF-9BB1-0A13E5D8EDC9}"/>
              </a:ext>
            </a:extLst>
          </p:cNvPr>
          <p:cNvSpPr>
            <a:spLocks noGrp="1"/>
          </p:cNvSpPr>
          <p:nvPr>
            <p:ph type="title"/>
          </p:nvPr>
        </p:nvSpPr>
        <p:spPr/>
        <p:txBody>
          <a:bodyPr/>
          <a:lstStyle/>
          <a:p>
            <a:r>
              <a:rPr lang="da-DK" dirty="0">
                <a:cs typeface="+mj-cs"/>
              </a:rPr>
              <a:t>Memory Leaks</a:t>
            </a:r>
            <a:endParaRPr lang="en-PK" dirty="0"/>
          </a:p>
        </p:txBody>
      </p:sp>
      <p:sp>
        <p:nvSpPr>
          <p:cNvPr id="3" name="Content Placeholder 2">
            <a:extLst>
              <a:ext uri="{FF2B5EF4-FFF2-40B4-BE49-F238E27FC236}">
                <a16:creationId xmlns:a16="http://schemas.microsoft.com/office/drawing/2014/main" id="{D112D4EE-AC74-8C2E-B182-A16845B148FD}"/>
              </a:ext>
            </a:extLst>
          </p:cNvPr>
          <p:cNvSpPr>
            <a:spLocks noGrp="1"/>
          </p:cNvSpPr>
          <p:nvPr>
            <p:ph idx="1"/>
          </p:nvPr>
        </p:nvSpPr>
        <p:spPr/>
        <p:txBody>
          <a:bodyPr>
            <a:normAutofit/>
          </a:bodyPr>
          <a:lstStyle/>
          <a:p>
            <a:pPr algn="just"/>
            <a:r>
              <a:rPr lang="en-US" dirty="0">
                <a:solidFill>
                  <a:srgbClr val="FF0000"/>
                </a:solidFill>
                <a:cs typeface="+mn-cs"/>
              </a:rPr>
              <a:t>Memory leaks </a:t>
            </a:r>
            <a:r>
              <a:rPr lang="en-US" dirty="0">
                <a:cs typeface="+mn-cs"/>
              </a:rPr>
              <a:t>when it is </a:t>
            </a:r>
            <a:r>
              <a:rPr lang="en-US" dirty="0">
                <a:solidFill>
                  <a:srgbClr val="0070C0"/>
                </a:solidFill>
                <a:cs typeface="+mn-cs"/>
              </a:rPr>
              <a:t>allocated from the heap </a:t>
            </a:r>
            <a:r>
              <a:rPr lang="en-US" dirty="0">
                <a:cs typeface="+mn-cs"/>
              </a:rPr>
              <a:t>using the </a:t>
            </a:r>
            <a:r>
              <a:rPr lang="en-US" dirty="0">
                <a:solidFill>
                  <a:srgbClr val="0070C0"/>
                </a:solidFill>
                <a:cs typeface="+mn-cs"/>
              </a:rPr>
              <a:t>new</a:t>
            </a:r>
            <a:r>
              <a:rPr lang="en-US" dirty="0">
                <a:solidFill>
                  <a:srgbClr val="2C14DE"/>
                </a:solidFill>
                <a:cs typeface="+mn-cs"/>
              </a:rPr>
              <a:t> </a:t>
            </a:r>
            <a:r>
              <a:rPr lang="en-US" dirty="0">
                <a:cs typeface="+mn-cs"/>
              </a:rPr>
              <a:t>operator but </a:t>
            </a:r>
            <a:r>
              <a:rPr lang="en-US" dirty="0">
                <a:solidFill>
                  <a:srgbClr val="0070C0"/>
                </a:solidFill>
                <a:cs typeface="+mn-cs"/>
              </a:rPr>
              <a:t>not returned to the heap</a:t>
            </a:r>
            <a:r>
              <a:rPr lang="en-US" dirty="0">
                <a:cs typeface="+mn-cs"/>
              </a:rPr>
              <a:t> using the </a:t>
            </a:r>
            <a:r>
              <a:rPr lang="en-US" dirty="0">
                <a:solidFill>
                  <a:srgbClr val="0070C0"/>
                </a:solidFill>
                <a:cs typeface="+mn-cs"/>
              </a:rPr>
              <a:t>delete</a:t>
            </a:r>
            <a:r>
              <a:rPr lang="en-US" dirty="0">
                <a:solidFill>
                  <a:srgbClr val="2C14DE"/>
                </a:solidFill>
                <a:cs typeface="+mn-cs"/>
              </a:rPr>
              <a:t> </a:t>
            </a:r>
            <a:r>
              <a:rPr lang="en-US" dirty="0">
                <a:cs typeface="+mn-cs"/>
              </a:rPr>
              <a:t>operator</a:t>
            </a:r>
            <a:endParaRPr lang="fr-FR" dirty="0">
              <a:cs typeface="+mn-cs"/>
            </a:endParaRPr>
          </a:p>
          <a:p>
            <a:pPr algn="just"/>
            <a:endParaRPr lang="en-PK" dirty="0"/>
          </a:p>
        </p:txBody>
      </p:sp>
      <p:sp>
        <p:nvSpPr>
          <p:cNvPr id="4" name="Footer Placeholder 3">
            <a:extLst>
              <a:ext uri="{FF2B5EF4-FFF2-40B4-BE49-F238E27FC236}">
                <a16:creationId xmlns:a16="http://schemas.microsoft.com/office/drawing/2014/main" id="{5E07BA82-2B14-D2FB-DF10-ADDE55A86B6A}"/>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E46225BA-FD48-B6B6-0EAF-77B1EE64EBD2}"/>
              </a:ext>
            </a:extLst>
          </p:cNvPr>
          <p:cNvSpPr>
            <a:spLocks noGrp="1"/>
          </p:cNvSpPr>
          <p:nvPr>
            <p:ph type="sldNum" sz="quarter" idx="12"/>
          </p:nvPr>
        </p:nvSpPr>
        <p:spPr/>
        <p:txBody>
          <a:bodyPr/>
          <a:lstStyle/>
          <a:p>
            <a:fld id="{51845F5A-061D-4825-9AE9-D7794091C6CF}" type="slidenum">
              <a:rPr lang="en-US" smtClean="0"/>
              <a:t>80</a:t>
            </a:fld>
            <a:endParaRPr lang="en-US" dirty="0"/>
          </a:p>
        </p:txBody>
      </p:sp>
    </p:spTree>
    <p:extLst>
      <p:ext uri="{BB962C8B-B14F-4D97-AF65-F5344CB8AC3E}">
        <p14:creationId xmlns:p14="http://schemas.microsoft.com/office/powerpoint/2010/main" val="368338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BF9B6-D566-90FC-0C02-4F04F1FE1CBD}"/>
              </a:ext>
            </a:extLst>
          </p:cNvPr>
          <p:cNvSpPr>
            <a:spLocks noGrp="1"/>
          </p:cNvSpPr>
          <p:nvPr>
            <p:ph type="title"/>
          </p:nvPr>
        </p:nvSpPr>
        <p:spPr/>
        <p:txBody>
          <a:bodyPr/>
          <a:lstStyle/>
          <a:p>
            <a:r>
              <a:rPr lang="en-US" altLang="zh-CN" sz="4000" dirty="0"/>
              <a:t>Memory Leaking and Dangling Pointers</a:t>
            </a:r>
            <a:endParaRPr lang="en-PK" dirty="0"/>
          </a:p>
        </p:txBody>
      </p:sp>
      <p:sp>
        <p:nvSpPr>
          <p:cNvPr id="3" name="Content Placeholder 2">
            <a:extLst>
              <a:ext uri="{FF2B5EF4-FFF2-40B4-BE49-F238E27FC236}">
                <a16:creationId xmlns:a16="http://schemas.microsoft.com/office/drawing/2014/main" id="{A6379BC1-5689-05AF-5EF6-4732F1BD3B1C}"/>
              </a:ext>
            </a:extLst>
          </p:cNvPr>
          <p:cNvSpPr>
            <a:spLocks noGrp="1"/>
          </p:cNvSpPr>
          <p:nvPr>
            <p:ph idx="1"/>
          </p:nvPr>
        </p:nvSpPr>
        <p:spPr/>
        <p:txBody>
          <a:bodyPr>
            <a:normAutofit/>
          </a:bodyPr>
          <a:lstStyle/>
          <a:p>
            <a:pPr>
              <a:lnSpc>
                <a:spcPct val="90000"/>
              </a:lnSpc>
            </a:pPr>
            <a:r>
              <a:rPr lang="en-US" altLang="zh-CN" sz="2400" dirty="0"/>
              <a:t>Dangling pointers and memory leaking are </a:t>
            </a:r>
            <a:r>
              <a:rPr lang="en-US" altLang="zh-CN" sz="2400" u="sng" dirty="0">
                <a:solidFill>
                  <a:srgbClr val="FF0000"/>
                </a:solidFill>
              </a:rPr>
              <a:t>evil sources of bugs</a:t>
            </a:r>
            <a:r>
              <a:rPr lang="en-US" altLang="zh-CN" sz="2400" dirty="0"/>
              <a:t>:</a:t>
            </a:r>
          </a:p>
          <a:p>
            <a:pPr>
              <a:lnSpc>
                <a:spcPct val="90000"/>
              </a:lnSpc>
            </a:pPr>
            <a:endParaRPr lang="en-US" altLang="zh-CN" sz="2400" dirty="0"/>
          </a:p>
          <a:p>
            <a:r>
              <a:rPr lang="en-US" altLang="zh-CN" sz="2400" b="1" u="sng" dirty="0"/>
              <a:t>Hard to debug</a:t>
            </a:r>
          </a:p>
          <a:p>
            <a:pPr lvl="1"/>
            <a:r>
              <a:rPr lang="en-US" altLang="zh-CN" sz="2000" dirty="0"/>
              <a:t>may appear after a long time of run</a:t>
            </a:r>
          </a:p>
          <a:p>
            <a:pPr lvl="1"/>
            <a:r>
              <a:rPr lang="en-US" altLang="zh-CN" sz="2000" dirty="0"/>
              <a:t>may far from the bug point</a:t>
            </a:r>
          </a:p>
          <a:p>
            <a:pPr lvl="1"/>
            <a:endParaRPr lang="en-US" altLang="zh-CN" sz="2000" dirty="0"/>
          </a:p>
          <a:p>
            <a:r>
              <a:rPr lang="en-US" altLang="zh-CN" sz="2400" b="1" u="sng" dirty="0"/>
              <a:t>Difficult to prevent</a:t>
            </a:r>
          </a:p>
          <a:p>
            <a:endParaRPr lang="en-PK" sz="2400" dirty="0"/>
          </a:p>
        </p:txBody>
      </p:sp>
      <p:sp>
        <p:nvSpPr>
          <p:cNvPr id="4" name="Footer Placeholder 3">
            <a:extLst>
              <a:ext uri="{FF2B5EF4-FFF2-40B4-BE49-F238E27FC236}">
                <a16:creationId xmlns:a16="http://schemas.microsoft.com/office/drawing/2014/main" id="{E52F294F-B4DD-F797-2CD1-EF2E64618CF1}"/>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B76E3242-3FDD-C7CA-629D-7319853BCE3A}"/>
              </a:ext>
            </a:extLst>
          </p:cNvPr>
          <p:cNvSpPr>
            <a:spLocks noGrp="1"/>
          </p:cNvSpPr>
          <p:nvPr>
            <p:ph type="sldNum" sz="quarter" idx="12"/>
          </p:nvPr>
        </p:nvSpPr>
        <p:spPr/>
        <p:txBody>
          <a:bodyPr/>
          <a:lstStyle/>
          <a:p>
            <a:fld id="{51845F5A-061D-4825-9AE9-D7794091C6CF}" type="slidenum">
              <a:rPr lang="en-US" smtClean="0"/>
              <a:t>81</a:t>
            </a:fld>
            <a:endParaRPr lang="en-US" dirty="0"/>
          </a:p>
        </p:txBody>
      </p:sp>
      <p:pic>
        <p:nvPicPr>
          <p:cNvPr id="6" name="Picture 5">
            <a:extLst>
              <a:ext uri="{FF2B5EF4-FFF2-40B4-BE49-F238E27FC236}">
                <a16:creationId xmlns:a16="http://schemas.microsoft.com/office/drawing/2014/main" id="{D32B5A5B-CDD8-6C82-1A98-3634328DCFEE}"/>
              </a:ext>
            </a:extLst>
          </p:cNvPr>
          <p:cNvPicPr>
            <a:picLocks noChangeAspect="1"/>
          </p:cNvPicPr>
          <p:nvPr/>
        </p:nvPicPr>
        <p:blipFill rotWithShape="1">
          <a:blip r:embed="rId3">
            <a:extLst>
              <a:ext uri="{28A0092B-C50C-407E-A947-70E740481C1C}">
                <a14:useLocalDpi xmlns:a14="http://schemas.microsoft.com/office/drawing/2010/main" val="0"/>
              </a:ext>
            </a:extLst>
          </a:blip>
          <a:srcRect b="23175"/>
          <a:stretch/>
        </p:blipFill>
        <p:spPr>
          <a:xfrm>
            <a:off x="7696201" y="2953475"/>
            <a:ext cx="3657599" cy="2849270"/>
          </a:xfrm>
          <a:prstGeom prst="rect">
            <a:avLst/>
          </a:prstGeom>
        </p:spPr>
      </p:pic>
    </p:spTree>
    <p:extLst>
      <p:ext uri="{BB962C8B-B14F-4D97-AF65-F5344CB8AC3E}">
        <p14:creationId xmlns:p14="http://schemas.microsoft.com/office/powerpoint/2010/main" val="44038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15D0-67E5-BD32-ED67-388051C10093}"/>
              </a:ext>
            </a:extLst>
          </p:cNvPr>
          <p:cNvSpPr>
            <a:spLocks noGrp="1"/>
          </p:cNvSpPr>
          <p:nvPr>
            <p:ph type="title"/>
          </p:nvPr>
        </p:nvSpPr>
        <p:spPr/>
        <p:txBody>
          <a:bodyPr/>
          <a:lstStyle/>
          <a:p>
            <a:r>
              <a:rPr lang="en-US" dirty="0"/>
              <a:t>Null Address</a:t>
            </a:r>
            <a:endParaRPr lang="en-PK" dirty="0"/>
          </a:p>
        </p:txBody>
      </p:sp>
      <p:sp>
        <p:nvSpPr>
          <p:cNvPr id="3" name="Content Placeholder 2">
            <a:extLst>
              <a:ext uri="{FF2B5EF4-FFF2-40B4-BE49-F238E27FC236}">
                <a16:creationId xmlns:a16="http://schemas.microsoft.com/office/drawing/2014/main" id="{74738E53-3E85-0611-DEE0-BCD62EAD2C3F}"/>
              </a:ext>
            </a:extLst>
          </p:cNvPr>
          <p:cNvSpPr>
            <a:spLocks noGrp="1"/>
          </p:cNvSpPr>
          <p:nvPr>
            <p:ph idx="1"/>
          </p:nvPr>
        </p:nvSpPr>
        <p:spPr/>
        <p:txBody>
          <a:bodyPr>
            <a:normAutofit/>
          </a:bodyPr>
          <a:lstStyle/>
          <a:p>
            <a:pPr algn="just"/>
            <a:r>
              <a:rPr lang="en-US" sz="2400" dirty="0"/>
              <a:t>Like a local variable, a pointer is assigned a </a:t>
            </a:r>
            <a:r>
              <a:rPr lang="en-US" sz="2400" dirty="0">
                <a:solidFill>
                  <a:srgbClr val="0070C0"/>
                </a:solidFill>
              </a:rPr>
              <a:t>random value</a:t>
            </a:r>
            <a:r>
              <a:rPr lang="en-US" sz="2400" dirty="0"/>
              <a:t> (i.e., </a:t>
            </a:r>
            <a:r>
              <a:rPr lang="en-US" sz="2400" u="sng" dirty="0"/>
              <a:t>address</a:t>
            </a:r>
            <a:r>
              <a:rPr lang="en-US" sz="2400" dirty="0"/>
              <a:t>) </a:t>
            </a:r>
            <a:r>
              <a:rPr lang="en-US" sz="2400" dirty="0">
                <a:solidFill>
                  <a:srgbClr val="0070C0"/>
                </a:solidFill>
              </a:rPr>
              <a:t>if not initialized</a:t>
            </a:r>
          </a:p>
          <a:p>
            <a:pPr algn="just"/>
            <a:endParaRPr lang="en-US" sz="2400" dirty="0">
              <a:solidFill>
                <a:srgbClr val="0070C0"/>
              </a:solidFill>
            </a:endParaRPr>
          </a:p>
          <a:p>
            <a:pPr algn="just"/>
            <a:r>
              <a:rPr lang="en-US" sz="2400" dirty="0">
                <a:solidFill>
                  <a:srgbClr val="FF0000"/>
                </a:solidFill>
              </a:rPr>
              <a:t>0</a:t>
            </a:r>
            <a:r>
              <a:rPr lang="en-US" sz="2400" dirty="0"/>
              <a:t> is a </a:t>
            </a:r>
            <a:r>
              <a:rPr lang="en-US" sz="2400" dirty="0">
                <a:solidFill>
                  <a:srgbClr val="FF0000"/>
                </a:solidFill>
              </a:rPr>
              <a:t>pointer constant </a:t>
            </a:r>
            <a:r>
              <a:rPr lang="en-US" sz="2400" dirty="0"/>
              <a:t>that represents the empty or NULL address </a:t>
            </a:r>
          </a:p>
          <a:p>
            <a:pPr algn="just"/>
            <a:endParaRPr lang="en-US" sz="2400" dirty="0"/>
          </a:p>
          <a:p>
            <a:pPr algn="just"/>
            <a:r>
              <a:rPr lang="en-US" sz="2400" dirty="0"/>
              <a:t>Should be used to avoid dangling pointers</a:t>
            </a:r>
          </a:p>
          <a:p>
            <a:pPr marL="457200" lvl="1" indent="0">
              <a:buNone/>
            </a:pPr>
            <a:endParaRPr lang="en-US" sz="900" dirty="0"/>
          </a:p>
          <a:p>
            <a:pPr marL="0" indent="0">
              <a:buNone/>
            </a:pPr>
            <a:r>
              <a:rPr lang="en-US" sz="2400" b="1" dirty="0">
                <a:latin typeface="Courier New" panose="02070309020205020404" pitchFamily="49" charset="0"/>
                <a:cs typeface="Courier New" panose="02070309020205020404" pitchFamily="49" charset="0"/>
              </a:rPr>
              <a:t>int *</a:t>
            </a:r>
            <a:r>
              <a:rPr lang="en-US" sz="2400" b="1" dirty="0" err="1">
                <a:latin typeface="Courier New" panose="02070309020205020404" pitchFamily="49" charset="0"/>
                <a:cs typeface="Courier New" panose="02070309020205020404" pitchFamily="49" charset="0"/>
              </a:rPr>
              <a:t>ptr</a:t>
            </a:r>
            <a:r>
              <a:rPr lang="en-US" sz="2400" b="1" dirty="0">
                <a:latin typeface="Courier New" panose="02070309020205020404" pitchFamily="49" charset="0"/>
                <a:cs typeface="Courier New" panose="02070309020205020404" pitchFamily="49" charset="0"/>
              </a:rPr>
              <a:t> = 0; OR int *</a:t>
            </a:r>
            <a:r>
              <a:rPr lang="en-US" sz="2400" b="1" dirty="0" err="1">
                <a:latin typeface="Courier New" panose="02070309020205020404" pitchFamily="49" charset="0"/>
                <a:cs typeface="Courier New" panose="02070309020205020404" pitchFamily="49" charset="0"/>
              </a:rPr>
              <a:t>ptr</a:t>
            </a:r>
            <a:r>
              <a:rPr lang="en-US" sz="2400" b="1" dirty="0">
                <a:latin typeface="Courier New" panose="02070309020205020404" pitchFamily="49" charset="0"/>
                <a:cs typeface="Courier New" panose="02070309020205020404" pitchFamily="49" charset="0"/>
              </a:rPr>
              <a:t> = NULL;</a:t>
            </a:r>
          </a:p>
        </p:txBody>
      </p:sp>
      <p:sp>
        <p:nvSpPr>
          <p:cNvPr id="4" name="Footer Placeholder 3">
            <a:extLst>
              <a:ext uri="{FF2B5EF4-FFF2-40B4-BE49-F238E27FC236}">
                <a16:creationId xmlns:a16="http://schemas.microsoft.com/office/drawing/2014/main" id="{B2C6AB83-A0E4-E45E-DF2D-7C30B36F2F1E}"/>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3D80B734-6CF4-966B-16CD-1AD8AE62CB90}"/>
              </a:ext>
            </a:extLst>
          </p:cNvPr>
          <p:cNvSpPr>
            <a:spLocks noGrp="1"/>
          </p:cNvSpPr>
          <p:nvPr>
            <p:ph type="sldNum" sz="quarter" idx="12"/>
          </p:nvPr>
        </p:nvSpPr>
        <p:spPr/>
        <p:txBody>
          <a:bodyPr/>
          <a:lstStyle/>
          <a:p>
            <a:fld id="{51845F5A-061D-4825-9AE9-D7794091C6CF}" type="slidenum">
              <a:rPr lang="en-US" smtClean="0"/>
              <a:t>82</a:t>
            </a:fld>
            <a:endParaRPr lang="en-US" dirty="0"/>
          </a:p>
        </p:txBody>
      </p:sp>
    </p:spTree>
    <p:extLst>
      <p:ext uri="{BB962C8B-B14F-4D97-AF65-F5344CB8AC3E}">
        <p14:creationId xmlns:p14="http://schemas.microsoft.com/office/powerpoint/2010/main" val="3908941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39A8-74B1-2A43-9DE4-4142F3956BCC}"/>
              </a:ext>
            </a:extLst>
          </p:cNvPr>
          <p:cNvSpPr>
            <a:spLocks noGrp="1"/>
          </p:cNvSpPr>
          <p:nvPr>
            <p:ph type="title"/>
          </p:nvPr>
        </p:nvSpPr>
        <p:spPr/>
        <p:txBody>
          <a:bodyPr/>
          <a:lstStyle/>
          <a:p>
            <a:r>
              <a:rPr lang="en-US" dirty="0"/>
              <a:t>Null Address</a:t>
            </a:r>
            <a:endParaRPr lang="en-PK" dirty="0"/>
          </a:p>
        </p:txBody>
      </p:sp>
      <p:sp>
        <p:nvSpPr>
          <p:cNvPr id="3" name="Content Placeholder 2">
            <a:extLst>
              <a:ext uri="{FF2B5EF4-FFF2-40B4-BE49-F238E27FC236}">
                <a16:creationId xmlns:a16="http://schemas.microsoft.com/office/drawing/2014/main" id="{171B1786-D6A3-3538-3F3D-BEABD146818D}"/>
              </a:ext>
            </a:extLst>
          </p:cNvPr>
          <p:cNvSpPr>
            <a:spLocks noGrp="1"/>
          </p:cNvSpPr>
          <p:nvPr>
            <p:ph idx="1"/>
          </p:nvPr>
        </p:nvSpPr>
        <p:spPr/>
        <p:txBody>
          <a:bodyPr>
            <a:normAutofit/>
          </a:bodyPr>
          <a:lstStyle/>
          <a:p>
            <a:r>
              <a:rPr lang="en-US" sz="2400" dirty="0"/>
              <a:t>Like a </a:t>
            </a:r>
            <a:r>
              <a:rPr lang="en-US" sz="2400" b="1" u="sng" dirty="0"/>
              <a:t>local variable</a:t>
            </a:r>
            <a:r>
              <a:rPr lang="en-US" sz="2400" dirty="0"/>
              <a:t>, a </a:t>
            </a:r>
            <a:r>
              <a:rPr lang="en-US" sz="2400" b="1" dirty="0">
                <a:solidFill>
                  <a:srgbClr val="2F1BC7"/>
                </a:solidFill>
              </a:rPr>
              <a:t>pointer</a:t>
            </a:r>
            <a:r>
              <a:rPr lang="en-US" sz="2400" dirty="0"/>
              <a:t> is assigned a </a:t>
            </a:r>
            <a:r>
              <a:rPr lang="en-US" sz="2400" b="1" dirty="0">
                <a:solidFill>
                  <a:srgbClr val="2F1BC7"/>
                </a:solidFill>
              </a:rPr>
              <a:t>random value </a:t>
            </a:r>
            <a:r>
              <a:rPr lang="en-US" sz="2400" b="1" dirty="0"/>
              <a:t>(i.e., </a:t>
            </a:r>
            <a:r>
              <a:rPr lang="en-US" sz="2400" b="1" u="sng" dirty="0"/>
              <a:t>address</a:t>
            </a:r>
            <a:r>
              <a:rPr lang="en-US" sz="2400" b="1" dirty="0"/>
              <a:t>) </a:t>
            </a:r>
            <a:r>
              <a:rPr lang="en-US" sz="2400" dirty="0"/>
              <a:t>if not initialized</a:t>
            </a:r>
            <a:endParaRPr lang="en-US" sz="2000" dirty="0">
              <a:solidFill>
                <a:srgbClr val="FF0000"/>
              </a:solidFill>
            </a:endParaRPr>
          </a:p>
          <a:p>
            <a:r>
              <a:rPr lang="en-US" sz="2400" dirty="0">
                <a:solidFill>
                  <a:srgbClr val="FF0000"/>
                </a:solidFill>
              </a:rPr>
              <a:t>Cannot Dereference </a:t>
            </a:r>
            <a:r>
              <a:rPr lang="en-US" sz="2400" dirty="0"/>
              <a:t>a </a:t>
            </a:r>
            <a:r>
              <a:rPr lang="en-US" sz="2400" u="sng" dirty="0">
                <a:solidFill>
                  <a:srgbClr val="FF0000"/>
                </a:solidFill>
              </a:rPr>
              <a:t>NULL Pointer</a:t>
            </a:r>
            <a:br>
              <a:rPr lang="en-US" sz="2400" dirty="0"/>
            </a:br>
            <a:endParaRPr lang="en-US" sz="2400" dirty="0"/>
          </a:p>
          <a:p>
            <a:pPr lvl="1"/>
            <a:endParaRPr lang="en-US" sz="700" dirty="0"/>
          </a:p>
          <a:p>
            <a:pPr lvl="1">
              <a:buNone/>
            </a:pPr>
            <a:r>
              <a:rPr lang="en-US" sz="2000" b="1" dirty="0">
                <a:latin typeface="Courier New" panose="02070309020205020404" pitchFamily="49" charset="0"/>
                <a:cs typeface="Courier New" panose="02070309020205020404" pitchFamily="49" charset="0"/>
              </a:rPr>
              <a:t>int *</a:t>
            </a:r>
            <a:r>
              <a:rPr lang="en-US" sz="2000" b="1" dirty="0" err="1">
                <a:latin typeface="Courier New" panose="02070309020205020404" pitchFamily="49" charset="0"/>
                <a:cs typeface="Courier New" panose="02070309020205020404" pitchFamily="49" charset="0"/>
              </a:rPr>
              <a:t>ptr</a:t>
            </a:r>
            <a:r>
              <a:rPr lang="en-US" sz="2000" b="1" dirty="0">
                <a:latin typeface="Courier New" panose="02070309020205020404" pitchFamily="49" charset="0"/>
                <a:cs typeface="Courier New" panose="02070309020205020404" pitchFamily="49" charset="0"/>
              </a:rPr>
              <a:t> = 0;</a:t>
            </a:r>
          </a:p>
          <a:p>
            <a:pPr lvl="1">
              <a:buNone/>
            </a:pPr>
            <a:r>
              <a:rPr lang="en-US" sz="2000" b="1" dirty="0">
                <a:latin typeface="Courier New" panose="02070309020205020404" pitchFamily="49" charset="0"/>
                <a:cs typeface="Courier New" panose="02070309020205020404" pitchFamily="49" charset="0"/>
              </a:rPr>
              <a:t> </a:t>
            </a:r>
          </a:p>
          <a:p>
            <a:pPr lvl="1">
              <a:buNone/>
            </a:pPr>
            <a:r>
              <a:rPr lang="en-US" sz="2000" b="1" dirty="0" err="1">
                <a:latin typeface="Courier New" panose="02070309020205020404" pitchFamily="49" charset="0"/>
                <a:cs typeface="Courier New" panose="02070309020205020404" pitchFamily="49" charset="0"/>
              </a:rPr>
              <a:t>cout</a:t>
            </a:r>
            <a:r>
              <a:rPr lang="en-US" sz="2000" b="1" dirty="0">
                <a:latin typeface="Courier New" panose="02070309020205020404" pitchFamily="49" charset="0"/>
                <a:cs typeface="Courier New" panose="02070309020205020404" pitchFamily="49" charset="0"/>
              </a:rPr>
              <a:t> &lt;&lt; *</a:t>
            </a:r>
            <a:r>
              <a:rPr lang="en-US" sz="2000" b="1" dirty="0" err="1">
                <a:latin typeface="Courier New" panose="02070309020205020404" pitchFamily="49" charset="0"/>
                <a:cs typeface="Courier New" panose="02070309020205020404" pitchFamily="49" charset="0"/>
              </a:rPr>
              <a:t>ptr</a:t>
            </a:r>
            <a:r>
              <a:rPr lang="en-US" sz="2000" b="1" dirty="0">
                <a:latin typeface="Courier New" panose="02070309020205020404" pitchFamily="49" charset="0"/>
                <a:cs typeface="Courier New" panose="02070309020205020404" pitchFamily="49" charset="0"/>
              </a:rPr>
              <a:t> &lt;&lt; </a:t>
            </a:r>
            <a:r>
              <a:rPr lang="en-US" sz="2000" b="1" dirty="0" err="1">
                <a:latin typeface="Courier New" panose="02070309020205020404" pitchFamily="49" charset="0"/>
                <a:cs typeface="Courier New" panose="02070309020205020404" pitchFamily="49" charset="0"/>
              </a:rPr>
              <a:t>endl</a:t>
            </a:r>
            <a:r>
              <a:rPr lang="en-US" sz="2000" b="1" dirty="0">
                <a:latin typeface="Courier New" panose="02070309020205020404" pitchFamily="49" charset="0"/>
                <a:cs typeface="Courier New" panose="02070309020205020404" pitchFamily="49" charset="0"/>
              </a:rPr>
              <a:t>; </a:t>
            </a:r>
          </a:p>
          <a:p>
            <a:pPr lvl="1">
              <a:buNone/>
            </a:pPr>
            <a:endParaRPr lang="en-US" sz="2000" b="1" dirty="0">
              <a:latin typeface="Courier New" panose="02070309020205020404" pitchFamily="49" charset="0"/>
              <a:cs typeface="Courier New" panose="02070309020205020404" pitchFamily="49" charset="0"/>
            </a:endParaRPr>
          </a:p>
          <a:p>
            <a:pPr>
              <a:buNone/>
            </a:pPr>
            <a:r>
              <a:rPr lang="en-US" sz="2000" b="1" dirty="0">
                <a:solidFill>
                  <a:srgbClr val="00B050"/>
                </a:solidFill>
                <a:latin typeface="Courier New" panose="02070309020205020404" pitchFamily="49" charset="0"/>
                <a:cs typeface="Courier New" panose="02070309020205020404" pitchFamily="49" charset="0"/>
              </a:rPr>
              <a:t> // ERROR: </a:t>
            </a:r>
            <a:r>
              <a:rPr lang="en-US" sz="2000" b="1" dirty="0" err="1">
                <a:solidFill>
                  <a:srgbClr val="00B050"/>
                </a:solidFill>
                <a:latin typeface="Courier New" panose="02070309020205020404" pitchFamily="49" charset="0"/>
                <a:cs typeface="Courier New" panose="02070309020205020404" pitchFamily="49" charset="0"/>
              </a:rPr>
              <a:t>ptr</a:t>
            </a:r>
            <a:r>
              <a:rPr lang="en-US" sz="2000" b="1" dirty="0">
                <a:solidFill>
                  <a:srgbClr val="00B050"/>
                </a:solidFill>
                <a:latin typeface="Courier New" panose="02070309020205020404" pitchFamily="49" charset="0"/>
                <a:cs typeface="Courier New" panose="02070309020205020404" pitchFamily="49" charset="0"/>
              </a:rPr>
              <a:t> does not point to a valid //address</a:t>
            </a:r>
          </a:p>
          <a:p>
            <a:endParaRPr lang="en-PK" sz="2400" dirty="0"/>
          </a:p>
        </p:txBody>
      </p:sp>
      <p:sp>
        <p:nvSpPr>
          <p:cNvPr id="4" name="Footer Placeholder 3">
            <a:extLst>
              <a:ext uri="{FF2B5EF4-FFF2-40B4-BE49-F238E27FC236}">
                <a16:creationId xmlns:a16="http://schemas.microsoft.com/office/drawing/2014/main" id="{9A385C10-0F60-5C8B-3556-9FA2985BC757}"/>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E21559DA-E0F8-2026-323D-6F9DDAE9B53A}"/>
              </a:ext>
            </a:extLst>
          </p:cNvPr>
          <p:cNvSpPr>
            <a:spLocks noGrp="1"/>
          </p:cNvSpPr>
          <p:nvPr>
            <p:ph type="sldNum" sz="quarter" idx="12"/>
          </p:nvPr>
        </p:nvSpPr>
        <p:spPr/>
        <p:txBody>
          <a:bodyPr/>
          <a:lstStyle/>
          <a:p>
            <a:fld id="{51845F5A-061D-4825-9AE9-D7794091C6CF}" type="slidenum">
              <a:rPr lang="en-US" smtClean="0"/>
              <a:t>83</a:t>
            </a:fld>
            <a:endParaRPr lang="en-US" dirty="0"/>
          </a:p>
        </p:txBody>
      </p:sp>
    </p:spTree>
    <p:extLst>
      <p:ext uri="{BB962C8B-B14F-4D97-AF65-F5344CB8AC3E}">
        <p14:creationId xmlns:p14="http://schemas.microsoft.com/office/powerpoint/2010/main" val="163223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BBC6-09F4-ABEA-715B-6D3FF53D62BB}"/>
              </a:ext>
            </a:extLst>
          </p:cNvPr>
          <p:cNvSpPr>
            <a:spLocks noGrp="1"/>
          </p:cNvSpPr>
          <p:nvPr>
            <p:ph type="title"/>
          </p:nvPr>
        </p:nvSpPr>
        <p:spPr/>
        <p:txBody>
          <a:bodyPr/>
          <a:lstStyle/>
          <a:p>
            <a:r>
              <a:rPr lang="en-US" dirty="0"/>
              <a:t>Pointers Data-Type</a:t>
            </a:r>
            <a:endParaRPr lang="en-PK" dirty="0"/>
          </a:p>
        </p:txBody>
      </p:sp>
      <p:sp>
        <p:nvSpPr>
          <p:cNvPr id="3" name="Content Placeholder 2">
            <a:extLst>
              <a:ext uri="{FF2B5EF4-FFF2-40B4-BE49-F238E27FC236}">
                <a16:creationId xmlns:a16="http://schemas.microsoft.com/office/drawing/2014/main" id="{EF4DA0B3-394E-9062-B01C-943A3DBFC301}"/>
              </a:ext>
            </a:extLst>
          </p:cNvPr>
          <p:cNvSpPr>
            <a:spLocks noGrp="1"/>
          </p:cNvSpPr>
          <p:nvPr>
            <p:ph idx="1"/>
          </p:nvPr>
        </p:nvSpPr>
        <p:spPr/>
        <p:txBody>
          <a:bodyPr>
            <a:normAutofit/>
          </a:bodyPr>
          <a:lstStyle/>
          <a:p>
            <a:pPr>
              <a:buNone/>
            </a:pPr>
            <a:r>
              <a:rPr lang="en-US" sz="2400" dirty="0"/>
              <a:t>Why does a pointer need a data type?</a:t>
            </a:r>
            <a:br>
              <a:rPr lang="en-US" sz="2400" b="1" dirty="0"/>
            </a:br>
            <a:endParaRPr lang="en-US" sz="2400" b="1" dirty="0"/>
          </a:p>
          <a:p>
            <a:pPr>
              <a:buNone/>
            </a:pPr>
            <a:endParaRPr lang="en-US" sz="2400" dirty="0"/>
          </a:p>
          <a:p>
            <a:pPr>
              <a:buNone/>
            </a:pPr>
            <a:r>
              <a:rPr lang="en-US" sz="2400" dirty="0"/>
              <a:t>	Aren’t </a:t>
            </a:r>
            <a:r>
              <a:rPr lang="en-US" sz="2400" b="1" u="sng" dirty="0">
                <a:solidFill>
                  <a:srgbClr val="FF0000"/>
                </a:solidFill>
              </a:rPr>
              <a:t>all memory addresses of the same length</a:t>
            </a:r>
            <a:r>
              <a:rPr lang="en-US" sz="2400" dirty="0"/>
              <a:t>?</a:t>
            </a:r>
          </a:p>
          <a:p>
            <a:endParaRPr lang="en-PK" sz="2400" dirty="0"/>
          </a:p>
        </p:txBody>
      </p:sp>
      <p:sp>
        <p:nvSpPr>
          <p:cNvPr id="4" name="Footer Placeholder 3">
            <a:extLst>
              <a:ext uri="{FF2B5EF4-FFF2-40B4-BE49-F238E27FC236}">
                <a16:creationId xmlns:a16="http://schemas.microsoft.com/office/drawing/2014/main" id="{172BB0A2-2549-610D-EF38-FB6DF1E102EE}"/>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95360818-7066-135B-25F0-AAACD7C63DF5}"/>
              </a:ext>
            </a:extLst>
          </p:cNvPr>
          <p:cNvSpPr>
            <a:spLocks noGrp="1"/>
          </p:cNvSpPr>
          <p:nvPr>
            <p:ph type="sldNum" sz="quarter" idx="12"/>
          </p:nvPr>
        </p:nvSpPr>
        <p:spPr/>
        <p:txBody>
          <a:bodyPr/>
          <a:lstStyle/>
          <a:p>
            <a:fld id="{51845F5A-061D-4825-9AE9-D7794091C6CF}" type="slidenum">
              <a:rPr lang="en-US" smtClean="0"/>
              <a:t>84</a:t>
            </a:fld>
            <a:endParaRPr lang="en-US" dirty="0"/>
          </a:p>
        </p:txBody>
      </p:sp>
    </p:spTree>
    <p:extLst>
      <p:ext uri="{BB962C8B-B14F-4D97-AF65-F5344CB8AC3E}">
        <p14:creationId xmlns:p14="http://schemas.microsoft.com/office/powerpoint/2010/main" val="39918398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A62E3-AEF8-1EC3-765A-89759E6F60D7}"/>
              </a:ext>
            </a:extLst>
          </p:cNvPr>
          <p:cNvSpPr>
            <a:spLocks noGrp="1"/>
          </p:cNvSpPr>
          <p:nvPr>
            <p:ph type="title"/>
          </p:nvPr>
        </p:nvSpPr>
        <p:spPr/>
        <p:txBody>
          <a:bodyPr/>
          <a:lstStyle/>
          <a:p>
            <a:r>
              <a:rPr lang="en-US" dirty="0"/>
              <a:t>Pointers Type</a:t>
            </a:r>
            <a:endParaRPr lang="en-PK" dirty="0"/>
          </a:p>
        </p:txBody>
      </p:sp>
      <p:sp>
        <p:nvSpPr>
          <p:cNvPr id="3" name="Content Placeholder 2">
            <a:extLst>
              <a:ext uri="{FF2B5EF4-FFF2-40B4-BE49-F238E27FC236}">
                <a16:creationId xmlns:a16="http://schemas.microsoft.com/office/drawing/2014/main" id="{1E706CDD-4879-51DD-AF60-A0D0B15F5F75}"/>
              </a:ext>
            </a:extLst>
          </p:cNvPr>
          <p:cNvSpPr>
            <a:spLocks noGrp="1"/>
          </p:cNvSpPr>
          <p:nvPr>
            <p:ph idx="1"/>
          </p:nvPr>
        </p:nvSpPr>
        <p:spPr/>
        <p:txBody>
          <a:bodyPr>
            <a:normAutofit/>
          </a:bodyPr>
          <a:lstStyle/>
          <a:p>
            <a:r>
              <a:rPr lang="en-US" sz="2000" dirty="0"/>
              <a:t>In a given OS, </a:t>
            </a:r>
            <a:r>
              <a:rPr lang="en-US" sz="2000" dirty="0">
                <a:solidFill>
                  <a:srgbClr val="0070C0"/>
                </a:solidFill>
              </a:rPr>
              <a:t>all memory addresses are of the same length</a:t>
            </a:r>
          </a:p>
          <a:p>
            <a:endParaRPr lang="en-US" sz="2000" dirty="0"/>
          </a:p>
          <a:p>
            <a:r>
              <a:rPr lang="en-US" sz="2000" dirty="0"/>
              <a:t>However, with operations like dereference or increment/decrement the </a:t>
            </a:r>
            <a:r>
              <a:rPr lang="en-US" sz="2000" dirty="0">
                <a:solidFill>
                  <a:srgbClr val="0070C0"/>
                </a:solidFill>
              </a:rPr>
              <a:t>compiler needs to know </a:t>
            </a:r>
            <a:r>
              <a:rPr lang="en-US" sz="2000" dirty="0"/>
              <a:t>the </a:t>
            </a:r>
            <a:r>
              <a:rPr lang="en-US" sz="2000" dirty="0">
                <a:solidFill>
                  <a:srgbClr val="0070C0"/>
                </a:solidFill>
              </a:rPr>
              <a:t>data type</a:t>
            </a:r>
            <a:r>
              <a:rPr lang="en-US" sz="2000" b="1" dirty="0"/>
              <a:t> </a:t>
            </a:r>
            <a:r>
              <a:rPr lang="en-US" sz="2000" dirty="0"/>
              <a:t>of the </a:t>
            </a:r>
            <a:r>
              <a:rPr lang="en-US" sz="2000" dirty="0">
                <a:solidFill>
                  <a:srgbClr val="0070C0"/>
                </a:solidFill>
              </a:rPr>
              <a:t>pointer variable </a:t>
            </a:r>
            <a:r>
              <a:rPr lang="en-US" sz="2000" dirty="0"/>
              <a:t>(</a:t>
            </a:r>
            <a:r>
              <a:rPr lang="en-US" sz="2000" b="1" dirty="0"/>
              <a:t>to get data or jump to the next memory location</a:t>
            </a:r>
            <a:r>
              <a:rPr lang="en-US" sz="2000" dirty="0"/>
              <a:t>)</a:t>
            </a:r>
          </a:p>
          <a:p>
            <a:endParaRPr lang="en-US" sz="2000" dirty="0"/>
          </a:p>
          <a:p>
            <a:r>
              <a:rPr lang="en-US" sz="2000" dirty="0"/>
              <a:t>Examples: </a:t>
            </a:r>
          </a:p>
          <a:p>
            <a:pPr lvl="2"/>
            <a:r>
              <a:rPr lang="en-US" dirty="0"/>
              <a:t>If “p” is a </a:t>
            </a:r>
            <a:r>
              <a:rPr lang="en-US" b="1" dirty="0">
                <a:solidFill>
                  <a:srgbClr val="FF0000"/>
                </a:solidFill>
              </a:rPr>
              <a:t>character-pointer </a:t>
            </a:r>
            <a:r>
              <a:rPr lang="en-US" dirty="0"/>
              <a:t>then “p++” will increment “p” by </a:t>
            </a:r>
            <a:r>
              <a:rPr lang="en-US" b="1" dirty="0">
                <a:solidFill>
                  <a:srgbClr val="FF0000"/>
                </a:solidFill>
              </a:rPr>
              <a:t>one byte </a:t>
            </a:r>
            <a:r>
              <a:rPr lang="en-US" b="1" dirty="0"/>
              <a:t>(next location)</a:t>
            </a:r>
          </a:p>
          <a:p>
            <a:pPr lvl="2"/>
            <a:r>
              <a:rPr lang="en-US" dirty="0"/>
              <a:t>if “p” is an </a:t>
            </a:r>
            <a:r>
              <a:rPr lang="en-US" b="1" dirty="0">
                <a:solidFill>
                  <a:srgbClr val="FF0000"/>
                </a:solidFill>
              </a:rPr>
              <a:t>integer-pointer </a:t>
            </a:r>
            <a:r>
              <a:rPr lang="en-US" dirty="0"/>
              <a:t>its value on “p++” would be incremented by </a:t>
            </a:r>
            <a:r>
              <a:rPr lang="en-US" b="1" dirty="0">
                <a:solidFill>
                  <a:srgbClr val="FF0000"/>
                </a:solidFill>
              </a:rPr>
              <a:t>4 bytes </a:t>
            </a:r>
            <a:r>
              <a:rPr lang="en-US" b="1" dirty="0"/>
              <a:t>(next loc.)</a:t>
            </a:r>
          </a:p>
          <a:p>
            <a:endParaRPr lang="en-PK" sz="2400" dirty="0"/>
          </a:p>
        </p:txBody>
      </p:sp>
      <p:sp>
        <p:nvSpPr>
          <p:cNvPr id="4" name="Footer Placeholder 3">
            <a:extLst>
              <a:ext uri="{FF2B5EF4-FFF2-40B4-BE49-F238E27FC236}">
                <a16:creationId xmlns:a16="http://schemas.microsoft.com/office/drawing/2014/main" id="{A434ECC2-671C-2C37-616F-75F505B296B0}"/>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677639D9-D082-10E6-4708-A14F7F12F09F}"/>
              </a:ext>
            </a:extLst>
          </p:cNvPr>
          <p:cNvSpPr>
            <a:spLocks noGrp="1"/>
          </p:cNvSpPr>
          <p:nvPr>
            <p:ph type="sldNum" sz="quarter" idx="12"/>
          </p:nvPr>
        </p:nvSpPr>
        <p:spPr/>
        <p:txBody>
          <a:bodyPr/>
          <a:lstStyle/>
          <a:p>
            <a:fld id="{51845F5A-061D-4825-9AE9-D7794091C6CF}" type="slidenum">
              <a:rPr lang="en-US" smtClean="0"/>
              <a:t>85</a:t>
            </a:fld>
            <a:endParaRPr lang="en-US" dirty="0"/>
          </a:p>
        </p:txBody>
      </p:sp>
    </p:spTree>
    <p:extLst>
      <p:ext uri="{BB962C8B-B14F-4D97-AF65-F5344CB8AC3E}">
        <p14:creationId xmlns:p14="http://schemas.microsoft.com/office/powerpoint/2010/main" val="1379570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89612-B1D2-714A-0C10-6E3156FDD57D}"/>
              </a:ext>
            </a:extLst>
          </p:cNvPr>
          <p:cNvSpPr>
            <a:spLocks noGrp="1"/>
          </p:cNvSpPr>
          <p:nvPr>
            <p:ph type="title"/>
          </p:nvPr>
        </p:nvSpPr>
        <p:spPr/>
        <p:txBody>
          <a:bodyPr/>
          <a:lstStyle/>
          <a:p>
            <a:r>
              <a:rPr lang="en-US" dirty="0"/>
              <a:t>Void Pointer</a:t>
            </a:r>
            <a:endParaRPr lang="en-PK" dirty="0"/>
          </a:p>
        </p:txBody>
      </p:sp>
      <p:sp>
        <p:nvSpPr>
          <p:cNvPr id="3" name="Content Placeholder 2">
            <a:extLst>
              <a:ext uri="{FF2B5EF4-FFF2-40B4-BE49-F238E27FC236}">
                <a16:creationId xmlns:a16="http://schemas.microsoft.com/office/drawing/2014/main" id="{FD924EF6-7E8D-C61D-7FE4-D17FB55E604D}"/>
              </a:ext>
            </a:extLst>
          </p:cNvPr>
          <p:cNvSpPr>
            <a:spLocks noGrp="1"/>
          </p:cNvSpPr>
          <p:nvPr>
            <p:ph idx="1"/>
          </p:nvPr>
        </p:nvSpPr>
        <p:spPr/>
        <p:txBody>
          <a:bodyPr>
            <a:normAutofit fontScale="62500" lnSpcReduction="20000"/>
          </a:bodyPr>
          <a:lstStyle/>
          <a:p>
            <a:r>
              <a:rPr lang="en-US" sz="3000" b="1" dirty="0">
                <a:solidFill>
                  <a:srgbClr val="0070C0"/>
                </a:solidFill>
              </a:rPr>
              <a:t>void*</a:t>
            </a:r>
            <a:r>
              <a:rPr lang="en-US" sz="3000" dirty="0">
                <a:solidFill>
                  <a:srgbClr val="0070C0"/>
                </a:solidFill>
              </a:rPr>
              <a:t> </a:t>
            </a:r>
            <a:r>
              <a:rPr lang="en-US" sz="3000" dirty="0"/>
              <a:t>is a </a:t>
            </a:r>
            <a:r>
              <a:rPr lang="en-US" sz="3000" b="1" dirty="0">
                <a:solidFill>
                  <a:srgbClr val="0070C0"/>
                </a:solidFill>
              </a:rPr>
              <a:t>pointer</a:t>
            </a:r>
            <a:r>
              <a:rPr lang="en-US" sz="3000" dirty="0"/>
              <a:t> with </a:t>
            </a:r>
            <a:r>
              <a:rPr lang="en-US" sz="3000" b="1" dirty="0">
                <a:solidFill>
                  <a:srgbClr val="0070C0"/>
                </a:solidFill>
              </a:rPr>
              <a:t>no type</a:t>
            </a:r>
            <a:r>
              <a:rPr lang="en-US" sz="3000" dirty="0"/>
              <a:t>:</a:t>
            </a:r>
          </a:p>
          <a:p>
            <a:r>
              <a:rPr lang="en-US" sz="3000" b="1" i="1" dirty="0"/>
              <a:t>void * can point at </a:t>
            </a:r>
            <a:r>
              <a:rPr lang="en-US" sz="3000" b="1" i="1" dirty="0">
                <a:solidFill>
                  <a:srgbClr val="FF0000"/>
                </a:solidFill>
              </a:rPr>
              <a:t>any type of data</a:t>
            </a:r>
            <a:endParaRPr lang="en-US" sz="2800" b="1" i="1" dirty="0">
              <a:solidFill>
                <a:srgbClr val="FF0000"/>
              </a:solidFill>
            </a:endParaRPr>
          </a:p>
          <a:p>
            <a:pPr lvl="2">
              <a:buNone/>
            </a:pPr>
            <a:endParaRPr lang="en-US" sz="3200" dirty="0"/>
          </a:p>
          <a:p>
            <a:pPr lvl="2">
              <a:buNone/>
            </a:pPr>
            <a:r>
              <a:rPr lang="en-US" sz="2600" b="1" dirty="0">
                <a:solidFill>
                  <a:srgbClr val="0070C0"/>
                </a:solidFill>
                <a:cs typeface="Courier New" pitchFamily="49" charset="0"/>
              </a:rPr>
              <a:t>int</a:t>
            </a:r>
            <a:r>
              <a:rPr lang="en-US" sz="2600" b="1" dirty="0">
                <a:cs typeface="Courier New" pitchFamily="49" charset="0"/>
              </a:rPr>
              <a:t> </a:t>
            </a:r>
            <a:r>
              <a:rPr lang="en-US" sz="2600" b="1" dirty="0" err="1">
                <a:cs typeface="Courier New" pitchFamily="49" charset="0"/>
              </a:rPr>
              <a:t>iVar</a:t>
            </a:r>
            <a:r>
              <a:rPr lang="en-US" sz="2600" b="1" dirty="0">
                <a:cs typeface="Courier New" pitchFamily="49" charset="0"/>
              </a:rPr>
              <a:t>=5;</a:t>
            </a:r>
          </a:p>
          <a:p>
            <a:pPr lvl="2">
              <a:buNone/>
            </a:pPr>
            <a:r>
              <a:rPr lang="en-US" sz="2600" b="1" dirty="0">
                <a:solidFill>
                  <a:srgbClr val="0070C0"/>
                </a:solidFill>
                <a:cs typeface="Courier New" pitchFamily="49" charset="0"/>
              </a:rPr>
              <a:t>float</a:t>
            </a:r>
            <a:r>
              <a:rPr lang="en-US" sz="2600" b="1" dirty="0">
                <a:cs typeface="Courier New" pitchFamily="49" charset="0"/>
              </a:rPr>
              <a:t> </a:t>
            </a:r>
            <a:r>
              <a:rPr lang="en-US" sz="2600" b="1" dirty="0" err="1">
                <a:cs typeface="Courier New" pitchFamily="49" charset="0"/>
              </a:rPr>
              <a:t>fVar</a:t>
            </a:r>
            <a:r>
              <a:rPr lang="en-US" sz="2600" b="1" dirty="0">
                <a:cs typeface="Courier New" pitchFamily="49" charset="0"/>
              </a:rPr>
              <a:t>=4.3;</a:t>
            </a:r>
          </a:p>
          <a:p>
            <a:pPr lvl="2">
              <a:buNone/>
            </a:pPr>
            <a:r>
              <a:rPr lang="en-US" sz="2600" b="1" dirty="0">
                <a:solidFill>
                  <a:srgbClr val="0070C0"/>
                </a:solidFill>
                <a:cs typeface="Courier New" pitchFamily="49" charset="0"/>
              </a:rPr>
              <a:t>char</a:t>
            </a:r>
            <a:r>
              <a:rPr lang="en-US" sz="2600" b="1" dirty="0">
                <a:cs typeface="Courier New" pitchFamily="49" charset="0"/>
              </a:rPr>
              <a:t> </a:t>
            </a:r>
            <a:r>
              <a:rPr lang="en-US" sz="2600" b="1" dirty="0" err="1">
                <a:cs typeface="Courier New" pitchFamily="49" charset="0"/>
              </a:rPr>
              <a:t>cVar</a:t>
            </a:r>
            <a:r>
              <a:rPr lang="en-US" sz="2600" b="1" dirty="0">
                <a:cs typeface="Courier New" pitchFamily="49" charset="0"/>
              </a:rPr>
              <a:t>=‘Z’;</a:t>
            </a:r>
          </a:p>
          <a:p>
            <a:pPr lvl="2">
              <a:buNone/>
            </a:pPr>
            <a:r>
              <a:rPr lang="en-US" sz="2600" b="1" dirty="0">
                <a:solidFill>
                  <a:srgbClr val="FF0000"/>
                </a:solidFill>
                <a:cs typeface="Courier New" pitchFamily="49" charset="0"/>
              </a:rPr>
              <a:t>int* </a:t>
            </a:r>
            <a:r>
              <a:rPr lang="en-US" sz="2600" b="1" dirty="0">
                <a:cs typeface="Courier New" pitchFamily="49" charset="0"/>
              </a:rPr>
              <a:t>p1;</a:t>
            </a:r>
          </a:p>
          <a:p>
            <a:pPr lvl="2">
              <a:buNone/>
            </a:pPr>
            <a:r>
              <a:rPr lang="en-US" sz="2600" b="1" dirty="0">
                <a:solidFill>
                  <a:srgbClr val="FF0000"/>
                </a:solidFill>
                <a:cs typeface="Courier New" pitchFamily="49" charset="0"/>
              </a:rPr>
              <a:t>void* </a:t>
            </a:r>
            <a:r>
              <a:rPr lang="en-US" sz="2600" b="1" dirty="0">
                <a:cs typeface="Courier New" pitchFamily="49" charset="0"/>
              </a:rPr>
              <a:t>vp2;</a:t>
            </a:r>
          </a:p>
          <a:p>
            <a:pPr lvl="2">
              <a:buNone/>
            </a:pPr>
            <a:r>
              <a:rPr lang="en-US" sz="2600" b="1" dirty="0">
                <a:cs typeface="Courier New" pitchFamily="49" charset="0"/>
              </a:rPr>
              <a:t>p1 = &amp;</a:t>
            </a:r>
            <a:r>
              <a:rPr lang="en-US" sz="2600" b="1" dirty="0" err="1">
                <a:cs typeface="Courier New" pitchFamily="49" charset="0"/>
              </a:rPr>
              <a:t>iVar</a:t>
            </a:r>
            <a:r>
              <a:rPr lang="en-US" sz="2600" b="1" dirty="0">
                <a:cs typeface="Courier New" pitchFamily="49" charset="0"/>
              </a:rPr>
              <a:t>; </a:t>
            </a:r>
            <a:r>
              <a:rPr lang="en-US" sz="2600" b="1" dirty="0">
                <a:solidFill>
                  <a:srgbClr val="00B050"/>
                </a:solidFill>
                <a:cs typeface="Courier New" pitchFamily="49" charset="0"/>
              </a:rPr>
              <a:t>// Allowed</a:t>
            </a:r>
          </a:p>
          <a:p>
            <a:pPr lvl="2">
              <a:buNone/>
            </a:pPr>
            <a:r>
              <a:rPr lang="en-US" sz="2600" b="1" dirty="0">
                <a:cs typeface="Courier New" pitchFamily="49" charset="0"/>
              </a:rPr>
              <a:t>p1 = &amp;</a:t>
            </a:r>
            <a:r>
              <a:rPr lang="en-US" sz="2600" b="1" dirty="0" err="1">
                <a:cs typeface="Courier New" pitchFamily="49" charset="0"/>
              </a:rPr>
              <a:t>fvar</a:t>
            </a:r>
            <a:r>
              <a:rPr lang="en-US" sz="2600" b="1" dirty="0">
                <a:cs typeface="Courier New" pitchFamily="49" charset="0"/>
              </a:rPr>
              <a:t>; </a:t>
            </a:r>
            <a:r>
              <a:rPr lang="en-US" sz="2600" b="1" dirty="0">
                <a:solidFill>
                  <a:srgbClr val="FF0000"/>
                </a:solidFill>
                <a:cs typeface="Courier New" pitchFamily="49" charset="0"/>
              </a:rPr>
              <a:t>// Not Allowed</a:t>
            </a:r>
          </a:p>
          <a:p>
            <a:pPr lvl="2">
              <a:buNone/>
            </a:pPr>
            <a:r>
              <a:rPr lang="en-US" sz="2600" b="1" dirty="0">
                <a:cs typeface="Courier New" pitchFamily="49" charset="0"/>
              </a:rPr>
              <a:t>P1 = &amp;</a:t>
            </a:r>
            <a:r>
              <a:rPr lang="en-US" sz="2600" b="1" dirty="0" err="1">
                <a:cs typeface="Courier New" pitchFamily="49" charset="0"/>
              </a:rPr>
              <a:t>cVar</a:t>
            </a:r>
            <a:r>
              <a:rPr lang="en-US" sz="2600" b="1" dirty="0">
                <a:cs typeface="Courier New" pitchFamily="49" charset="0"/>
              </a:rPr>
              <a:t>; </a:t>
            </a:r>
            <a:r>
              <a:rPr lang="en-US" sz="2600" b="1" dirty="0">
                <a:solidFill>
                  <a:srgbClr val="FF0000"/>
                </a:solidFill>
                <a:cs typeface="Courier New" pitchFamily="49" charset="0"/>
              </a:rPr>
              <a:t>// Not Allowed</a:t>
            </a:r>
          </a:p>
          <a:p>
            <a:pPr lvl="2">
              <a:buNone/>
            </a:pPr>
            <a:r>
              <a:rPr lang="en-US" sz="2600" b="1" dirty="0">
                <a:cs typeface="Courier New" pitchFamily="49" charset="0"/>
              </a:rPr>
              <a:t>vp2 = &amp;</a:t>
            </a:r>
            <a:r>
              <a:rPr lang="en-US" sz="2600" b="1" dirty="0" err="1">
                <a:cs typeface="Courier New" pitchFamily="49" charset="0"/>
              </a:rPr>
              <a:t>fvar</a:t>
            </a:r>
            <a:r>
              <a:rPr lang="en-US" sz="2600" b="1" dirty="0">
                <a:cs typeface="Courier New" pitchFamily="49" charset="0"/>
              </a:rPr>
              <a:t>; </a:t>
            </a:r>
            <a:r>
              <a:rPr lang="en-US" sz="2600" b="1" dirty="0">
                <a:solidFill>
                  <a:srgbClr val="00B050"/>
                </a:solidFill>
                <a:cs typeface="Courier New" pitchFamily="49" charset="0"/>
              </a:rPr>
              <a:t>// Allowed</a:t>
            </a:r>
          </a:p>
          <a:p>
            <a:pPr lvl="2">
              <a:buNone/>
            </a:pPr>
            <a:r>
              <a:rPr lang="en-US" sz="2600" b="1" dirty="0">
                <a:cs typeface="Courier New" pitchFamily="49" charset="0"/>
              </a:rPr>
              <a:t>vp2 = &amp;</a:t>
            </a:r>
            <a:r>
              <a:rPr lang="en-US" sz="2600" b="1" dirty="0" err="1">
                <a:cs typeface="Courier New" pitchFamily="49" charset="0"/>
              </a:rPr>
              <a:t>cVar</a:t>
            </a:r>
            <a:r>
              <a:rPr lang="en-US" sz="2600" b="1" dirty="0">
                <a:cs typeface="Courier New" pitchFamily="49" charset="0"/>
              </a:rPr>
              <a:t>; </a:t>
            </a:r>
            <a:r>
              <a:rPr lang="en-US" sz="2600" b="1" dirty="0">
                <a:solidFill>
                  <a:srgbClr val="00B050"/>
                </a:solidFill>
                <a:cs typeface="Courier New" pitchFamily="49" charset="0"/>
              </a:rPr>
              <a:t>// Allowed</a:t>
            </a:r>
          </a:p>
          <a:p>
            <a:pPr lvl="2">
              <a:buNone/>
            </a:pPr>
            <a:r>
              <a:rPr lang="en-US" sz="2600" b="1" dirty="0">
                <a:cs typeface="Courier New" pitchFamily="49" charset="0"/>
              </a:rPr>
              <a:t>vp2 = &amp;</a:t>
            </a:r>
            <a:r>
              <a:rPr lang="en-US" sz="2600" b="1" dirty="0" err="1">
                <a:cs typeface="Courier New" pitchFamily="49" charset="0"/>
              </a:rPr>
              <a:t>iVar</a:t>
            </a:r>
            <a:r>
              <a:rPr lang="en-US" sz="2600" b="1" dirty="0">
                <a:cs typeface="Courier New" pitchFamily="49" charset="0"/>
              </a:rPr>
              <a:t>; </a:t>
            </a:r>
            <a:r>
              <a:rPr lang="en-US" sz="2600" b="1" dirty="0">
                <a:solidFill>
                  <a:srgbClr val="00B050"/>
                </a:solidFill>
                <a:cs typeface="Courier New" pitchFamily="49" charset="0"/>
              </a:rPr>
              <a:t>// Allowed</a:t>
            </a:r>
            <a:endParaRPr lang="en-US" sz="2600" dirty="0">
              <a:solidFill>
                <a:srgbClr val="00B050"/>
              </a:solidFill>
              <a:cs typeface="Courier New" pitchFamily="49" charset="0"/>
            </a:endParaRPr>
          </a:p>
          <a:p>
            <a:endParaRPr lang="en-PK" dirty="0"/>
          </a:p>
        </p:txBody>
      </p:sp>
      <p:sp>
        <p:nvSpPr>
          <p:cNvPr id="4" name="Footer Placeholder 3">
            <a:extLst>
              <a:ext uri="{FF2B5EF4-FFF2-40B4-BE49-F238E27FC236}">
                <a16:creationId xmlns:a16="http://schemas.microsoft.com/office/drawing/2014/main" id="{5064D2C6-D5DE-AD5E-8690-F982DC253FD5}"/>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703C6CF9-41C7-24F6-1468-A81A18EDAE3F}"/>
              </a:ext>
            </a:extLst>
          </p:cNvPr>
          <p:cNvSpPr>
            <a:spLocks noGrp="1"/>
          </p:cNvSpPr>
          <p:nvPr>
            <p:ph type="sldNum" sz="quarter" idx="12"/>
          </p:nvPr>
        </p:nvSpPr>
        <p:spPr/>
        <p:txBody>
          <a:bodyPr/>
          <a:lstStyle/>
          <a:p>
            <a:fld id="{51845F5A-061D-4825-9AE9-D7794091C6CF}" type="slidenum">
              <a:rPr lang="en-US" smtClean="0"/>
              <a:t>86</a:t>
            </a:fld>
            <a:endParaRPr lang="en-US" dirty="0"/>
          </a:p>
        </p:txBody>
      </p:sp>
    </p:spTree>
    <p:extLst>
      <p:ext uri="{BB962C8B-B14F-4D97-AF65-F5344CB8AC3E}">
        <p14:creationId xmlns:p14="http://schemas.microsoft.com/office/powerpoint/2010/main" val="9890625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246E-F625-2D46-7BA8-D35C6EAC81F2}"/>
              </a:ext>
            </a:extLst>
          </p:cNvPr>
          <p:cNvSpPr>
            <a:spLocks noGrp="1"/>
          </p:cNvSpPr>
          <p:nvPr>
            <p:ph type="title"/>
          </p:nvPr>
        </p:nvSpPr>
        <p:spPr/>
        <p:txBody>
          <a:bodyPr/>
          <a:lstStyle/>
          <a:p>
            <a:r>
              <a:rPr lang="en-US" dirty="0"/>
              <a:t>Void Pointers</a:t>
            </a:r>
            <a:endParaRPr lang="en-PK" dirty="0"/>
          </a:p>
        </p:txBody>
      </p:sp>
      <p:sp>
        <p:nvSpPr>
          <p:cNvPr id="3" name="Content Placeholder 2">
            <a:extLst>
              <a:ext uri="{FF2B5EF4-FFF2-40B4-BE49-F238E27FC236}">
                <a16:creationId xmlns:a16="http://schemas.microsoft.com/office/drawing/2014/main" id="{273610B9-8523-7F84-60D9-BB1EC4C92649}"/>
              </a:ext>
            </a:extLst>
          </p:cNvPr>
          <p:cNvSpPr>
            <a:spLocks noGrp="1"/>
          </p:cNvSpPr>
          <p:nvPr>
            <p:ph idx="1"/>
          </p:nvPr>
        </p:nvSpPr>
        <p:spPr/>
        <p:txBody>
          <a:bodyPr>
            <a:normAutofit/>
          </a:bodyPr>
          <a:lstStyle/>
          <a:p>
            <a:pPr algn="just"/>
            <a:r>
              <a:rPr lang="en-US" sz="2400" dirty="0"/>
              <a:t>Cannot be dereferenced</a:t>
            </a:r>
          </a:p>
          <a:p>
            <a:pPr algn="just"/>
            <a:endParaRPr lang="en-US" sz="2400" dirty="0"/>
          </a:p>
          <a:p>
            <a:pPr algn="just"/>
            <a:r>
              <a:rPr lang="en-US" sz="2400" dirty="0"/>
              <a:t>Cannot perform any arithmetic operations, not even increment/decrement</a:t>
            </a:r>
          </a:p>
          <a:p>
            <a:endParaRPr lang="en-PK" sz="2400" dirty="0"/>
          </a:p>
        </p:txBody>
      </p:sp>
      <p:sp>
        <p:nvSpPr>
          <p:cNvPr id="4" name="Footer Placeholder 3">
            <a:extLst>
              <a:ext uri="{FF2B5EF4-FFF2-40B4-BE49-F238E27FC236}">
                <a16:creationId xmlns:a16="http://schemas.microsoft.com/office/drawing/2014/main" id="{C2E7DC1D-A3B8-E5A4-FF7F-C0FF87C49F10}"/>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CDCCFE82-18A9-AC53-C0C9-43AE2F3532E0}"/>
              </a:ext>
            </a:extLst>
          </p:cNvPr>
          <p:cNvSpPr>
            <a:spLocks noGrp="1"/>
          </p:cNvSpPr>
          <p:nvPr>
            <p:ph type="sldNum" sz="quarter" idx="12"/>
          </p:nvPr>
        </p:nvSpPr>
        <p:spPr/>
        <p:txBody>
          <a:bodyPr/>
          <a:lstStyle/>
          <a:p>
            <a:fld id="{51845F5A-061D-4825-9AE9-D7794091C6CF}" type="slidenum">
              <a:rPr lang="en-US" smtClean="0"/>
              <a:t>87</a:t>
            </a:fld>
            <a:endParaRPr lang="en-US" dirty="0"/>
          </a:p>
        </p:txBody>
      </p:sp>
    </p:spTree>
    <p:extLst>
      <p:ext uri="{BB962C8B-B14F-4D97-AF65-F5344CB8AC3E}">
        <p14:creationId xmlns:p14="http://schemas.microsoft.com/office/powerpoint/2010/main" val="24371894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660E-F178-8622-2E63-551F3CBD542E}"/>
              </a:ext>
            </a:extLst>
          </p:cNvPr>
          <p:cNvSpPr>
            <a:spLocks noGrp="1"/>
          </p:cNvSpPr>
          <p:nvPr>
            <p:ph type="title"/>
          </p:nvPr>
        </p:nvSpPr>
        <p:spPr/>
        <p:txBody>
          <a:bodyPr/>
          <a:lstStyle/>
          <a:p>
            <a:r>
              <a:rPr lang="en-GB" dirty="0"/>
              <a:t>Pointer Assignments (Aliasing)</a:t>
            </a:r>
            <a:endParaRPr lang="en-PK" dirty="0"/>
          </a:p>
        </p:txBody>
      </p:sp>
      <p:sp>
        <p:nvSpPr>
          <p:cNvPr id="3" name="Content Placeholder 2">
            <a:extLst>
              <a:ext uri="{FF2B5EF4-FFF2-40B4-BE49-F238E27FC236}">
                <a16:creationId xmlns:a16="http://schemas.microsoft.com/office/drawing/2014/main" id="{692ED76A-1C24-59A8-D5FF-43DF61C32FD5}"/>
              </a:ext>
            </a:extLst>
          </p:cNvPr>
          <p:cNvSpPr>
            <a:spLocks noGrp="1"/>
          </p:cNvSpPr>
          <p:nvPr>
            <p:ph idx="1"/>
          </p:nvPr>
        </p:nvSpPr>
        <p:spPr/>
        <p:txBody>
          <a:bodyPr>
            <a:normAutofit/>
          </a:bodyPr>
          <a:lstStyle/>
          <a:p>
            <a:pPr algn="just"/>
            <a:r>
              <a:rPr lang="en-US" sz="2400" dirty="0"/>
              <a:t>Some care is required making assignments to </a:t>
            </a:r>
            <a:br>
              <a:rPr lang="en-US" sz="2400" dirty="0"/>
            </a:br>
            <a:r>
              <a:rPr lang="en-US" sz="2400" dirty="0"/>
              <a:t>pointer variables:</a:t>
            </a:r>
          </a:p>
          <a:p>
            <a:endParaRPr lang="en-US" sz="2400" dirty="0"/>
          </a:p>
          <a:p>
            <a:pPr marL="457200" lvl="1" indent="0">
              <a:buNone/>
            </a:pPr>
            <a:r>
              <a:rPr lang="en-US" sz="2000" b="1" dirty="0">
                <a:solidFill>
                  <a:srgbClr val="C00000"/>
                </a:solidFill>
              </a:rPr>
              <a:t>p1= p2</a:t>
            </a:r>
            <a:r>
              <a:rPr lang="en-US" sz="2000" dirty="0"/>
              <a:t>;  </a:t>
            </a:r>
            <a:r>
              <a:rPr lang="en-US" sz="2000" dirty="0">
                <a:solidFill>
                  <a:srgbClr val="008000"/>
                </a:solidFill>
              </a:rPr>
              <a:t>// changes the location that p1 "points" to</a:t>
            </a:r>
            <a:br>
              <a:rPr lang="en-US" sz="2000" dirty="0"/>
            </a:br>
            <a:endParaRPr lang="en-US" sz="2000" dirty="0"/>
          </a:p>
          <a:p>
            <a:pPr marL="457200" lvl="1" indent="0">
              <a:buNone/>
            </a:pPr>
            <a:r>
              <a:rPr lang="en-US" sz="2000" b="1" dirty="0">
                <a:solidFill>
                  <a:srgbClr val="C00000"/>
                </a:solidFill>
              </a:rPr>
              <a:t>*p1 = *p2</a:t>
            </a:r>
            <a:r>
              <a:rPr lang="en-US" sz="2000" dirty="0"/>
              <a:t>; </a:t>
            </a:r>
            <a:r>
              <a:rPr lang="en-US" sz="2000" dirty="0">
                <a:solidFill>
                  <a:srgbClr val="008000"/>
                </a:solidFill>
              </a:rPr>
              <a:t>// changes the value at location that</a:t>
            </a:r>
            <a:br>
              <a:rPr lang="en-US" sz="2000" dirty="0">
                <a:solidFill>
                  <a:srgbClr val="008000"/>
                </a:solidFill>
              </a:rPr>
            </a:br>
            <a:r>
              <a:rPr lang="en-US" sz="2000" dirty="0">
                <a:solidFill>
                  <a:srgbClr val="008000"/>
                </a:solidFill>
              </a:rPr>
              <a:t>                  // p1 "points" to</a:t>
            </a:r>
          </a:p>
          <a:p>
            <a:endParaRPr lang="en-PK" sz="2400" dirty="0"/>
          </a:p>
        </p:txBody>
      </p:sp>
      <p:sp>
        <p:nvSpPr>
          <p:cNvPr id="4" name="Footer Placeholder 3">
            <a:extLst>
              <a:ext uri="{FF2B5EF4-FFF2-40B4-BE49-F238E27FC236}">
                <a16:creationId xmlns:a16="http://schemas.microsoft.com/office/drawing/2014/main" id="{EC0F69FB-F216-FD64-E832-AF8ABEA7A40B}"/>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348B7103-987E-DDA0-B2FF-F83B87F3AE1C}"/>
              </a:ext>
            </a:extLst>
          </p:cNvPr>
          <p:cNvSpPr>
            <a:spLocks noGrp="1"/>
          </p:cNvSpPr>
          <p:nvPr>
            <p:ph type="sldNum" sz="quarter" idx="12"/>
          </p:nvPr>
        </p:nvSpPr>
        <p:spPr/>
        <p:txBody>
          <a:bodyPr/>
          <a:lstStyle/>
          <a:p>
            <a:fld id="{51845F5A-061D-4825-9AE9-D7794091C6CF}" type="slidenum">
              <a:rPr lang="en-US" smtClean="0"/>
              <a:t>88</a:t>
            </a:fld>
            <a:endParaRPr lang="en-US" dirty="0"/>
          </a:p>
        </p:txBody>
      </p:sp>
    </p:spTree>
    <p:extLst>
      <p:ext uri="{BB962C8B-B14F-4D97-AF65-F5344CB8AC3E}">
        <p14:creationId xmlns:p14="http://schemas.microsoft.com/office/powerpoint/2010/main" val="28536911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2261E-3AD5-8DC0-71C6-A59776580E12}"/>
              </a:ext>
            </a:extLst>
          </p:cNvPr>
          <p:cNvSpPr>
            <a:spLocks noGrp="1"/>
          </p:cNvSpPr>
          <p:nvPr>
            <p:ph type="title"/>
          </p:nvPr>
        </p:nvSpPr>
        <p:spPr/>
        <p:txBody>
          <a:bodyPr/>
          <a:lstStyle/>
          <a:p>
            <a:r>
              <a:rPr lang="en-GB" dirty="0"/>
              <a:t>Another Pointer Example</a:t>
            </a:r>
            <a:endParaRPr lang="en-PK" dirty="0"/>
          </a:p>
        </p:txBody>
      </p:sp>
      <p:sp>
        <p:nvSpPr>
          <p:cNvPr id="4" name="Footer Placeholder 3">
            <a:extLst>
              <a:ext uri="{FF2B5EF4-FFF2-40B4-BE49-F238E27FC236}">
                <a16:creationId xmlns:a16="http://schemas.microsoft.com/office/drawing/2014/main" id="{86B19395-5B79-52D2-9B2B-BE71110A4309}"/>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5FDC17B5-4836-0FE6-6FD7-91F581BEA883}"/>
              </a:ext>
            </a:extLst>
          </p:cNvPr>
          <p:cNvSpPr>
            <a:spLocks noGrp="1"/>
          </p:cNvSpPr>
          <p:nvPr>
            <p:ph type="sldNum" sz="quarter" idx="12"/>
          </p:nvPr>
        </p:nvSpPr>
        <p:spPr/>
        <p:txBody>
          <a:bodyPr/>
          <a:lstStyle/>
          <a:p>
            <a:fld id="{51845F5A-061D-4825-9AE9-D7794091C6CF}" type="slidenum">
              <a:rPr lang="en-US" smtClean="0"/>
              <a:t>89</a:t>
            </a:fld>
            <a:endParaRPr lang="en-US" dirty="0"/>
          </a:p>
        </p:txBody>
      </p:sp>
      <p:sp>
        <p:nvSpPr>
          <p:cNvPr id="6" name="Rectangle 3" descr="Rectangle: Click to edit Master text styles&#10;Second level&#10;Third level&#10;Fourth level&#10;Fifth level">
            <a:extLst>
              <a:ext uri="{FF2B5EF4-FFF2-40B4-BE49-F238E27FC236}">
                <a16:creationId xmlns:a16="http://schemas.microsoft.com/office/drawing/2014/main" id="{80623509-6A9A-A462-4F09-9437D5ED8BFB}"/>
              </a:ext>
            </a:extLst>
          </p:cNvPr>
          <p:cNvSpPr txBox="1">
            <a:spLocks noChangeArrowheads="1"/>
          </p:cNvSpPr>
          <p:nvPr/>
        </p:nvSpPr>
        <p:spPr>
          <a:xfrm>
            <a:off x="1721534" y="1635158"/>
            <a:ext cx="8748932" cy="3555070"/>
          </a:xfrm>
          <a:prstGeom prst="rect">
            <a:avLst/>
          </a:prstGeom>
          <a:solidFill>
            <a:schemeClr val="accent1">
              <a:lumMod val="20000"/>
              <a:lumOff val="80000"/>
            </a:schemeClr>
          </a:solidFill>
          <a:ln/>
        </p:spPr>
        <p:txBody>
          <a:bodyPr vert="horz" lIns="92075" tIns="46038" rIns="92075" bIns="46038" rtlCol="0">
            <a:noAutofit/>
          </a:bodyPr>
          <a:lstStyle>
            <a:lvl1pPr marL="228594" indent="-228594" algn="l" defTabSz="914377"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itchFamily="2" charset="2"/>
              <a:buNone/>
            </a:pPr>
            <a:r>
              <a:rPr lang="en-US" b="1" dirty="0">
                <a:latin typeface="Courier New" pitchFamily="49" charset="0"/>
              </a:rPr>
              <a:t>int </a:t>
            </a:r>
            <a:r>
              <a:rPr lang="en-US" b="1" dirty="0" err="1">
                <a:latin typeface="Courier New" pitchFamily="49" charset="0"/>
              </a:rPr>
              <a:t>i</a:t>
            </a:r>
            <a:r>
              <a:rPr lang="en-US" b="1" dirty="0">
                <a:latin typeface="Courier New" pitchFamily="49" charset="0"/>
              </a:rPr>
              <a:t> = 1;</a:t>
            </a:r>
          </a:p>
          <a:p>
            <a:pPr lvl="1">
              <a:buFont typeface="Wingdings" pitchFamily="2" charset="2"/>
              <a:buNone/>
            </a:pPr>
            <a:r>
              <a:rPr lang="en-US" b="1" dirty="0">
                <a:latin typeface="Courier New" pitchFamily="49" charset="0"/>
              </a:rPr>
              <a:t>int j = 2;</a:t>
            </a:r>
          </a:p>
          <a:p>
            <a:pPr lvl="1">
              <a:buFont typeface="Wingdings" pitchFamily="2" charset="2"/>
              <a:buNone/>
            </a:pPr>
            <a:r>
              <a:rPr lang="en-US" b="1" dirty="0">
                <a:latin typeface="Courier New" pitchFamily="49" charset="0"/>
              </a:rPr>
              <a:t>int* </a:t>
            </a:r>
            <a:r>
              <a:rPr lang="en-US" b="1" dirty="0" err="1">
                <a:latin typeface="Courier New" pitchFamily="49" charset="0"/>
              </a:rPr>
              <a:t>ptr</a:t>
            </a:r>
            <a:r>
              <a:rPr lang="en-US" b="1" dirty="0">
                <a:latin typeface="Courier New" pitchFamily="49" charset="0"/>
              </a:rPr>
              <a:t>;</a:t>
            </a:r>
          </a:p>
          <a:p>
            <a:pPr lvl="1">
              <a:buFont typeface="Wingdings" pitchFamily="2" charset="2"/>
              <a:buNone/>
            </a:pPr>
            <a:r>
              <a:rPr lang="en-US" b="1" dirty="0" err="1">
                <a:latin typeface="Courier New" pitchFamily="49" charset="0"/>
              </a:rPr>
              <a:t>ptr</a:t>
            </a:r>
            <a:r>
              <a:rPr lang="en-US" b="1" dirty="0">
                <a:latin typeface="Courier New" pitchFamily="49" charset="0"/>
              </a:rPr>
              <a:t> = &amp;</a:t>
            </a:r>
            <a:r>
              <a:rPr lang="en-US" b="1" dirty="0" err="1">
                <a:latin typeface="Courier New" pitchFamily="49" charset="0"/>
              </a:rPr>
              <a:t>i</a:t>
            </a:r>
            <a:r>
              <a:rPr lang="en-US" b="1" dirty="0">
                <a:latin typeface="Courier New" pitchFamily="49" charset="0"/>
              </a:rPr>
              <a:t>; </a:t>
            </a:r>
            <a:r>
              <a:rPr lang="en-US" b="1" i="1" dirty="0">
                <a:latin typeface="Courier New" pitchFamily="49" charset="0"/>
              </a:rPr>
              <a:t>// </a:t>
            </a:r>
            <a:r>
              <a:rPr lang="en-US" b="1" i="1" dirty="0" err="1">
                <a:latin typeface="Courier New" pitchFamily="49" charset="0"/>
              </a:rPr>
              <a:t>ptr</a:t>
            </a:r>
            <a:r>
              <a:rPr lang="en-US" b="1" i="1" dirty="0">
                <a:latin typeface="Courier New" pitchFamily="49" charset="0"/>
              </a:rPr>
              <a:t> points to location of </a:t>
            </a:r>
            <a:r>
              <a:rPr lang="en-US" b="1" i="1" dirty="0" err="1">
                <a:latin typeface="Courier New" pitchFamily="49" charset="0"/>
              </a:rPr>
              <a:t>i</a:t>
            </a:r>
            <a:endParaRPr lang="en-US" b="1" dirty="0">
              <a:latin typeface="Courier New" pitchFamily="49" charset="0"/>
            </a:endParaRPr>
          </a:p>
          <a:p>
            <a:pPr lvl="1">
              <a:buFont typeface="Wingdings" pitchFamily="2" charset="2"/>
              <a:buNone/>
            </a:pPr>
            <a:r>
              <a:rPr lang="en-US" b="1" dirty="0">
                <a:latin typeface="Courier New" pitchFamily="49" charset="0"/>
              </a:rPr>
              <a:t>*</a:t>
            </a:r>
            <a:r>
              <a:rPr lang="en-US" b="1" dirty="0" err="1">
                <a:latin typeface="Courier New" pitchFamily="49" charset="0"/>
              </a:rPr>
              <a:t>ptr</a:t>
            </a:r>
            <a:r>
              <a:rPr lang="en-US" b="1" dirty="0">
                <a:latin typeface="Courier New" pitchFamily="49" charset="0"/>
              </a:rPr>
              <a:t> = 3; </a:t>
            </a:r>
            <a:r>
              <a:rPr lang="en-US" b="1" i="1" dirty="0">
                <a:latin typeface="Courier New" pitchFamily="49" charset="0"/>
              </a:rPr>
              <a:t>// contents of </a:t>
            </a:r>
            <a:r>
              <a:rPr lang="en-US" b="1" i="1" dirty="0" err="1">
                <a:latin typeface="Courier New" pitchFamily="49" charset="0"/>
              </a:rPr>
              <a:t>i</a:t>
            </a:r>
            <a:r>
              <a:rPr lang="en-US" b="1" i="1" dirty="0">
                <a:latin typeface="Courier New" pitchFamily="49" charset="0"/>
              </a:rPr>
              <a:t> are updated</a:t>
            </a:r>
            <a:endParaRPr lang="en-US" b="1" dirty="0">
              <a:latin typeface="Courier New" pitchFamily="49" charset="0"/>
            </a:endParaRPr>
          </a:p>
          <a:p>
            <a:pPr lvl="1">
              <a:buFont typeface="Wingdings" pitchFamily="2" charset="2"/>
              <a:buNone/>
            </a:pPr>
            <a:r>
              <a:rPr lang="en-US" b="1" dirty="0" err="1">
                <a:latin typeface="Courier New" pitchFamily="49" charset="0"/>
              </a:rPr>
              <a:t>ptr</a:t>
            </a:r>
            <a:r>
              <a:rPr lang="en-US" b="1" dirty="0">
                <a:latin typeface="Courier New" pitchFamily="49" charset="0"/>
              </a:rPr>
              <a:t> = &amp;j; /</a:t>
            </a:r>
            <a:r>
              <a:rPr lang="en-US" b="1" i="1" dirty="0">
                <a:latin typeface="Courier New" pitchFamily="49" charset="0"/>
              </a:rPr>
              <a:t>/ </a:t>
            </a:r>
            <a:r>
              <a:rPr lang="en-US" b="1" i="1" dirty="0" err="1">
                <a:latin typeface="Courier New" pitchFamily="49" charset="0"/>
              </a:rPr>
              <a:t>ptr</a:t>
            </a:r>
            <a:r>
              <a:rPr lang="en-US" b="1" i="1" dirty="0">
                <a:latin typeface="Courier New" pitchFamily="49" charset="0"/>
              </a:rPr>
              <a:t> points to location of j</a:t>
            </a:r>
          </a:p>
          <a:p>
            <a:pPr lvl="1">
              <a:buFont typeface="Wingdings" pitchFamily="2" charset="2"/>
              <a:buNone/>
            </a:pPr>
            <a:r>
              <a:rPr lang="en-US" b="1" dirty="0">
                <a:latin typeface="Courier New" pitchFamily="49" charset="0"/>
              </a:rPr>
              <a:t>*</a:t>
            </a:r>
            <a:r>
              <a:rPr lang="en-US" b="1" dirty="0" err="1">
                <a:latin typeface="Courier New" pitchFamily="49" charset="0"/>
              </a:rPr>
              <a:t>ptr</a:t>
            </a:r>
            <a:r>
              <a:rPr lang="en-US" b="1" dirty="0">
                <a:latin typeface="Courier New" pitchFamily="49" charset="0"/>
              </a:rPr>
              <a:t> = 4; </a:t>
            </a:r>
            <a:r>
              <a:rPr lang="en-US" b="1" i="1" dirty="0">
                <a:latin typeface="Courier New" pitchFamily="49" charset="0"/>
              </a:rPr>
              <a:t>// contents of j are updated</a:t>
            </a:r>
            <a:endParaRPr lang="en-US" b="1" dirty="0">
              <a:latin typeface="Courier New" pitchFamily="49" charset="0"/>
            </a:endParaRPr>
          </a:p>
          <a:p>
            <a:pPr lvl="1">
              <a:buFont typeface="Wingdings" pitchFamily="2" charset="2"/>
              <a:buNone/>
            </a:pPr>
            <a:r>
              <a:rPr lang="en-US" b="1" dirty="0" err="1">
                <a:latin typeface="Courier New" pitchFamily="49" charset="0"/>
              </a:rPr>
              <a:t>cout</a:t>
            </a:r>
            <a:r>
              <a:rPr lang="en-US" b="1" dirty="0">
                <a:latin typeface="Courier New" pitchFamily="49" charset="0"/>
              </a:rPr>
              <a:t> &lt;&lt; </a:t>
            </a:r>
            <a:r>
              <a:rPr lang="en-US" b="1" dirty="0" err="1">
                <a:latin typeface="Courier New" pitchFamily="49" charset="0"/>
              </a:rPr>
              <a:t>i</a:t>
            </a:r>
            <a:r>
              <a:rPr lang="en-US" b="1" dirty="0">
                <a:latin typeface="Courier New" pitchFamily="49" charset="0"/>
              </a:rPr>
              <a:t> &lt;&lt; " " &lt;&lt; j &lt;&lt; </a:t>
            </a:r>
            <a:r>
              <a:rPr lang="en-US" b="1" dirty="0" err="1">
                <a:latin typeface="Courier New" pitchFamily="49" charset="0"/>
              </a:rPr>
              <a:t>endl</a:t>
            </a:r>
            <a:r>
              <a:rPr lang="en-US" b="1" dirty="0">
                <a:latin typeface="Courier New" pitchFamily="49" charset="0"/>
              </a:rPr>
              <a:t>;</a:t>
            </a:r>
          </a:p>
        </p:txBody>
      </p:sp>
      <p:sp>
        <p:nvSpPr>
          <p:cNvPr id="7" name="Rectangle 3" descr="Rectangle: Click to edit Master text styles&#10;Second level&#10;Third level&#10;Fourth level&#10;Fifth level">
            <a:extLst>
              <a:ext uri="{FF2B5EF4-FFF2-40B4-BE49-F238E27FC236}">
                <a16:creationId xmlns:a16="http://schemas.microsoft.com/office/drawing/2014/main" id="{B2A1C14A-D09B-6B28-DBED-4A7023805E40}"/>
              </a:ext>
            </a:extLst>
          </p:cNvPr>
          <p:cNvSpPr txBox="1">
            <a:spLocks noChangeArrowheads="1"/>
          </p:cNvSpPr>
          <p:nvPr/>
        </p:nvSpPr>
        <p:spPr>
          <a:xfrm>
            <a:off x="1721534" y="5190229"/>
            <a:ext cx="8748932" cy="1166124"/>
          </a:xfrm>
          <a:prstGeom prst="rect">
            <a:avLst/>
          </a:prstGeom>
          <a:solidFill>
            <a:schemeClr val="accent1">
              <a:lumMod val="50000"/>
            </a:schemeClr>
          </a:solidFill>
          <a:ln/>
        </p:spPr>
        <p:txBody>
          <a:bodyPr vert="horz" lIns="92075" tIns="46038" rIns="92075" bIns="46038" rtlCol="0">
            <a:noAutofit/>
          </a:bodyPr>
          <a:lstStyle/>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400" b="1" i="0" u="none" strike="noStrike" kern="1200" cap="none" spc="0" normalizeH="0" baseline="0" noProof="0" dirty="0">
                <a:ln>
                  <a:noFill/>
                </a:ln>
                <a:solidFill>
                  <a:schemeClr val="bg1"/>
                </a:solidFill>
                <a:effectLst/>
                <a:uLnTx/>
                <a:uFillTx/>
                <a:latin typeface="Courier New" pitchFamily="49" charset="0"/>
              </a:rPr>
              <a:t>Output:</a:t>
            </a:r>
            <a:r>
              <a:rPr lang="en-US" sz="2400" b="1" dirty="0">
                <a:solidFill>
                  <a:schemeClr val="bg1"/>
                </a:solidFill>
                <a:latin typeface="Courier New" pitchFamily="49" charset="0"/>
              </a:rPr>
              <a:t>3</a:t>
            </a: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400" b="1" i="0" u="none" strike="noStrike" kern="1200" cap="none" spc="0" normalizeH="0" baseline="0" noProof="0" dirty="0">
                <a:ln>
                  <a:noFill/>
                </a:ln>
                <a:solidFill>
                  <a:schemeClr val="bg1"/>
                </a:solidFill>
                <a:effectLst/>
                <a:uLnTx/>
                <a:uFillTx/>
                <a:latin typeface="Courier New" pitchFamily="49" charset="0"/>
              </a:rPr>
              <a:t>		</a:t>
            </a:r>
            <a:r>
              <a:rPr kumimoji="0" lang="en-US" sz="2400" b="1" i="0" u="none" strike="noStrike" kern="1200" cap="none" spc="0" normalizeH="0" noProof="0" dirty="0">
                <a:ln>
                  <a:noFill/>
                </a:ln>
                <a:solidFill>
                  <a:schemeClr val="bg1"/>
                </a:solidFill>
                <a:effectLst/>
                <a:uLnTx/>
                <a:uFillTx/>
                <a:latin typeface="Courier New" pitchFamily="49" charset="0"/>
              </a:rPr>
              <a:t>     </a:t>
            </a:r>
            <a:r>
              <a:rPr kumimoji="0" lang="en-US" sz="2400" b="1" i="0" u="none" strike="noStrike" kern="1200" cap="none" spc="0" normalizeH="0" baseline="0" noProof="0" dirty="0">
                <a:ln>
                  <a:noFill/>
                </a:ln>
                <a:solidFill>
                  <a:schemeClr val="bg1"/>
                </a:solidFill>
                <a:effectLst/>
                <a:uLnTx/>
                <a:uFillTx/>
                <a:latin typeface="Courier New" pitchFamily="49" charset="0"/>
              </a:rPr>
              <a:t>4</a:t>
            </a:r>
          </a:p>
        </p:txBody>
      </p:sp>
    </p:spTree>
    <p:extLst>
      <p:ext uri="{BB962C8B-B14F-4D97-AF65-F5344CB8AC3E}">
        <p14:creationId xmlns:p14="http://schemas.microsoft.com/office/powerpoint/2010/main" val="20511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6494-D47A-78E9-8528-06557F2E44AE}"/>
              </a:ext>
            </a:extLst>
          </p:cNvPr>
          <p:cNvSpPr>
            <a:spLocks noGrp="1"/>
          </p:cNvSpPr>
          <p:nvPr>
            <p:ph type="title"/>
          </p:nvPr>
        </p:nvSpPr>
        <p:spPr/>
        <p:txBody>
          <a:bodyPr/>
          <a:lstStyle/>
          <a:p>
            <a:r>
              <a:rPr lang="en-US" altLang="en-PK" dirty="0"/>
              <a:t>Pointer Variables</a:t>
            </a:r>
            <a:endParaRPr lang="en-PK" dirty="0"/>
          </a:p>
        </p:txBody>
      </p:sp>
      <p:sp>
        <p:nvSpPr>
          <p:cNvPr id="3" name="Content Placeholder 2">
            <a:extLst>
              <a:ext uri="{FF2B5EF4-FFF2-40B4-BE49-F238E27FC236}">
                <a16:creationId xmlns:a16="http://schemas.microsoft.com/office/drawing/2014/main" id="{6721F142-01A8-4198-EB7E-291C53389A7D}"/>
              </a:ext>
            </a:extLst>
          </p:cNvPr>
          <p:cNvSpPr>
            <a:spLocks noGrp="1"/>
          </p:cNvSpPr>
          <p:nvPr>
            <p:ph idx="1"/>
          </p:nvPr>
        </p:nvSpPr>
        <p:spPr/>
        <p:txBody>
          <a:bodyPr>
            <a:normAutofit/>
          </a:bodyPr>
          <a:lstStyle/>
          <a:p>
            <a:pPr eaLnBrk="1" hangingPunct="1"/>
            <a:r>
              <a:rPr lang="en-US" altLang="en-PK" sz="2400" dirty="0"/>
              <a:t>Definition:</a:t>
            </a:r>
          </a:p>
          <a:p>
            <a:pPr lvl="1" eaLnBrk="1" hangingPunct="1">
              <a:buClr>
                <a:srgbClr val="3333CC"/>
              </a:buClr>
              <a:buFontTx/>
              <a:buNone/>
            </a:pPr>
            <a:r>
              <a:rPr lang="en-US" altLang="en-PK" sz="2000" dirty="0"/>
              <a:t>	</a:t>
            </a:r>
            <a:r>
              <a:rPr lang="en-US" altLang="en-PK" sz="2000" dirty="0">
                <a:latin typeface="Courier New" panose="02070309020205020404" pitchFamily="49" charset="0"/>
              </a:rPr>
              <a:t>int  *</a:t>
            </a:r>
            <a:r>
              <a:rPr lang="en-US" altLang="en-PK" sz="2000" dirty="0" err="1">
                <a:latin typeface="Courier New" panose="02070309020205020404" pitchFamily="49" charset="0"/>
              </a:rPr>
              <a:t>intptr</a:t>
            </a:r>
            <a:r>
              <a:rPr lang="en-US" altLang="en-PK" sz="2000" dirty="0">
                <a:latin typeface="Courier New" panose="02070309020205020404" pitchFamily="49" charset="0"/>
              </a:rPr>
              <a:t>;</a:t>
            </a:r>
          </a:p>
          <a:p>
            <a:pPr eaLnBrk="1" hangingPunct="1"/>
            <a:r>
              <a:rPr lang="en-US" altLang="en-PK" sz="2400" dirty="0"/>
              <a:t>Read as:</a:t>
            </a:r>
          </a:p>
          <a:p>
            <a:pPr eaLnBrk="1" hangingPunct="1">
              <a:buFont typeface="Times" panose="02020603050405020304" pitchFamily="18" charset="0"/>
              <a:buNone/>
            </a:pPr>
            <a:r>
              <a:rPr lang="en-US" altLang="en-PK" sz="2400" dirty="0"/>
              <a:t>	“</a:t>
            </a:r>
            <a:r>
              <a:rPr lang="en-US" altLang="en-PK" sz="2400" dirty="0" err="1">
                <a:latin typeface="Courier New" panose="02070309020205020404" pitchFamily="49" charset="0"/>
              </a:rPr>
              <a:t>intptr</a:t>
            </a:r>
            <a:r>
              <a:rPr lang="en-US" altLang="en-PK" sz="2400" dirty="0"/>
              <a:t> can hold the address of an int”</a:t>
            </a:r>
          </a:p>
          <a:p>
            <a:pPr eaLnBrk="1" hangingPunct="1"/>
            <a:r>
              <a:rPr lang="en-US" altLang="en-PK" sz="2400" dirty="0"/>
              <a:t>Spacing in definition does not matter:</a:t>
            </a:r>
          </a:p>
          <a:p>
            <a:pPr lvl="1" eaLnBrk="1" hangingPunct="1">
              <a:buClr>
                <a:srgbClr val="3333CC"/>
              </a:buClr>
              <a:buFontTx/>
              <a:buNone/>
            </a:pPr>
            <a:r>
              <a:rPr lang="en-US" altLang="en-PK" sz="2000" dirty="0"/>
              <a:t>	</a:t>
            </a:r>
            <a:r>
              <a:rPr lang="en-US" altLang="en-PK" sz="2000" dirty="0">
                <a:latin typeface="Courier New" panose="02070309020205020404" pitchFamily="49" charset="0"/>
              </a:rPr>
              <a:t>int * </a:t>
            </a:r>
            <a:r>
              <a:rPr lang="en-US" altLang="en-PK" sz="2000" dirty="0" err="1">
                <a:latin typeface="Courier New" panose="02070309020205020404" pitchFamily="49" charset="0"/>
              </a:rPr>
              <a:t>intptr</a:t>
            </a:r>
            <a:r>
              <a:rPr lang="en-US" altLang="en-PK" sz="2000" dirty="0">
                <a:latin typeface="Courier New" panose="02070309020205020404" pitchFamily="49" charset="0"/>
              </a:rPr>
              <a:t>;  // same as above</a:t>
            </a:r>
          </a:p>
          <a:p>
            <a:pPr lvl="1" eaLnBrk="1" hangingPunct="1">
              <a:buClr>
                <a:srgbClr val="3333CC"/>
              </a:buClr>
              <a:buFontTx/>
              <a:buNone/>
            </a:pPr>
            <a:r>
              <a:rPr lang="en-US" altLang="en-PK" sz="2000" dirty="0">
                <a:latin typeface="Courier New" panose="02070309020205020404" pitchFamily="49" charset="0"/>
              </a:rPr>
              <a:t>	int*  </a:t>
            </a:r>
            <a:r>
              <a:rPr lang="en-US" altLang="en-PK" sz="2000" dirty="0" err="1">
                <a:latin typeface="Courier New" panose="02070309020205020404" pitchFamily="49" charset="0"/>
              </a:rPr>
              <a:t>intptr</a:t>
            </a:r>
            <a:r>
              <a:rPr lang="en-US" altLang="en-PK" sz="2000" dirty="0">
                <a:latin typeface="Courier New" panose="02070309020205020404" pitchFamily="49" charset="0"/>
              </a:rPr>
              <a:t>;  // same as above</a:t>
            </a:r>
            <a:endParaRPr lang="en-US" altLang="en-PK" sz="2000" dirty="0"/>
          </a:p>
          <a:p>
            <a:endParaRPr lang="en-PK" sz="2400" dirty="0"/>
          </a:p>
        </p:txBody>
      </p:sp>
      <p:sp>
        <p:nvSpPr>
          <p:cNvPr id="4" name="Footer Placeholder 3">
            <a:extLst>
              <a:ext uri="{FF2B5EF4-FFF2-40B4-BE49-F238E27FC236}">
                <a16:creationId xmlns:a16="http://schemas.microsoft.com/office/drawing/2014/main" id="{B6B061E9-174F-C46E-1659-1B70A6EDE5AE}"/>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B0D45C47-79C0-A99A-B5DB-6BB8E9AA035B}"/>
              </a:ext>
            </a:extLst>
          </p:cNvPr>
          <p:cNvSpPr>
            <a:spLocks noGrp="1"/>
          </p:cNvSpPr>
          <p:nvPr>
            <p:ph type="sldNum" sz="quarter" idx="12"/>
          </p:nvPr>
        </p:nvSpPr>
        <p:spPr/>
        <p:txBody>
          <a:bodyPr/>
          <a:lstStyle/>
          <a:p>
            <a:fld id="{51845F5A-061D-4825-9AE9-D7794091C6CF}" type="slidenum">
              <a:rPr lang="en-US" smtClean="0"/>
              <a:t>9</a:t>
            </a:fld>
            <a:endParaRPr lang="en-US" dirty="0"/>
          </a:p>
        </p:txBody>
      </p:sp>
    </p:spTree>
    <p:extLst>
      <p:ext uri="{BB962C8B-B14F-4D97-AF65-F5344CB8AC3E}">
        <p14:creationId xmlns:p14="http://schemas.microsoft.com/office/powerpoint/2010/main" val="25173032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46AB-9980-4134-D10D-C9F53BD3834A}"/>
              </a:ext>
            </a:extLst>
          </p:cNvPr>
          <p:cNvSpPr>
            <a:spLocks noGrp="1"/>
          </p:cNvSpPr>
          <p:nvPr>
            <p:ph type="title"/>
          </p:nvPr>
        </p:nvSpPr>
        <p:spPr/>
        <p:txBody>
          <a:bodyPr/>
          <a:lstStyle/>
          <a:p>
            <a:r>
              <a:rPr lang="en-US" dirty="0">
                <a:cs typeface="+mj-cs"/>
              </a:rPr>
              <a:t>Casting pointers</a:t>
            </a:r>
            <a:endParaRPr lang="en-PK" dirty="0"/>
          </a:p>
        </p:txBody>
      </p:sp>
      <p:sp>
        <p:nvSpPr>
          <p:cNvPr id="3" name="Content Placeholder 2">
            <a:extLst>
              <a:ext uri="{FF2B5EF4-FFF2-40B4-BE49-F238E27FC236}">
                <a16:creationId xmlns:a16="http://schemas.microsoft.com/office/drawing/2014/main" id="{E37459C2-F9ED-79CB-5A57-E613F79DE12F}"/>
              </a:ext>
            </a:extLst>
          </p:cNvPr>
          <p:cNvSpPr>
            <a:spLocks noGrp="1"/>
          </p:cNvSpPr>
          <p:nvPr>
            <p:ph idx="1"/>
          </p:nvPr>
        </p:nvSpPr>
        <p:spPr/>
        <p:txBody>
          <a:bodyPr>
            <a:normAutofit/>
          </a:bodyPr>
          <a:lstStyle/>
          <a:p>
            <a:pPr eaLnBrk="1" hangingPunct="1">
              <a:defRPr/>
            </a:pPr>
            <a:r>
              <a:rPr lang="en-US" sz="2400" dirty="0">
                <a:solidFill>
                  <a:srgbClr val="0070C0"/>
                </a:solidFill>
              </a:rPr>
              <a:t>Pointers have types</a:t>
            </a:r>
            <a:r>
              <a:rPr lang="en-US" sz="2400" dirty="0"/>
              <a:t>, so you cannot </a:t>
            </a:r>
            <a:r>
              <a:rPr lang="en-US" altLang="ja-JP" sz="2400" dirty="0"/>
              <a:t>just do this</a:t>
            </a:r>
          </a:p>
          <a:p>
            <a:pPr eaLnBrk="1" hangingPunct="1">
              <a:buClr>
                <a:srgbClr val="FF0000"/>
              </a:buClr>
              <a:buFont typeface="Wingdings" panose="05000000000000000000" pitchFamily="2" charset="2"/>
              <a:buNone/>
            </a:pPr>
            <a:endParaRPr lang="en-US" sz="2400" dirty="0">
              <a:latin typeface="+mj-lt"/>
            </a:endParaRPr>
          </a:p>
          <a:p>
            <a:pPr eaLnBrk="1" hangingPunct="1">
              <a:buClr>
                <a:srgbClr val="FF0000"/>
              </a:buClr>
              <a:buFont typeface="Wingdings" panose="05000000000000000000" pitchFamily="2" charset="2"/>
              <a:buNone/>
            </a:pPr>
            <a:r>
              <a:rPr lang="en-US" sz="2400" dirty="0">
                <a:latin typeface="+mj-lt"/>
              </a:rPr>
              <a:t>	</a:t>
            </a:r>
            <a:r>
              <a:rPr lang="en-US" sz="2400" b="1" dirty="0">
                <a:solidFill>
                  <a:srgbClr val="FF0000"/>
                </a:solidFill>
                <a:latin typeface="Courier New" panose="02070309020205020404" pitchFamily="49" charset="0"/>
                <a:cs typeface="Courier New" panose="02070309020205020404" pitchFamily="49" charset="0"/>
              </a:rPr>
              <a:t>int</a:t>
            </a:r>
            <a:r>
              <a:rPr lang="en-US" sz="2400" b="1" dirty="0">
                <a:solidFill>
                  <a:srgbClr val="B80000"/>
                </a:solidFill>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*pi; 	</a:t>
            </a:r>
          </a:p>
          <a:p>
            <a:pPr eaLnBrk="1" hangingPunct="1">
              <a:buClr>
                <a:srgbClr val="FF0000"/>
              </a:buClr>
              <a:buFont typeface="Wingdings" panose="05000000000000000000" pitchFamily="2" charset="2"/>
              <a:buNone/>
            </a:pPr>
            <a:r>
              <a:rPr lang="en-US" sz="2400" b="1" dirty="0">
                <a:solidFill>
                  <a:srgbClr val="B80000"/>
                </a:solidFill>
                <a:latin typeface="Courier New" panose="02070309020205020404" pitchFamily="49" charset="0"/>
                <a:cs typeface="Courier New" panose="02070309020205020404" pitchFamily="49" charset="0"/>
              </a:rPr>
              <a:t> </a:t>
            </a:r>
            <a:r>
              <a:rPr lang="en-US" sz="2400" b="1" dirty="0">
                <a:solidFill>
                  <a:srgbClr val="FF0000"/>
                </a:solidFill>
                <a:latin typeface="Courier New" panose="02070309020205020404" pitchFamily="49" charset="0"/>
                <a:cs typeface="Courier New" panose="02070309020205020404" pitchFamily="49" charset="0"/>
              </a:rPr>
              <a:t>double</a:t>
            </a:r>
            <a:r>
              <a:rPr lang="en-US" sz="2400" b="1" dirty="0">
                <a:solidFill>
                  <a:srgbClr val="B80000"/>
                </a:solidFill>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*pd;</a:t>
            </a: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pd = pi;</a:t>
            </a:r>
          </a:p>
          <a:p>
            <a:pPr eaLnBrk="1" hangingPunct="1">
              <a:buClr>
                <a:srgbClr val="FF0000"/>
              </a:buClr>
              <a:buFont typeface="Wingdings" panose="05000000000000000000" pitchFamily="2" charset="2"/>
              <a:buNone/>
            </a:pPr>
            <a:endParaRPr lang="en-US" sz="2400" dirty="0">
              <a:latin typeface="+mj-lt"/>
            </a:endParaRPr>
          </a:p>
          <a:p>
            <a:pPr eaLnBrk="1" hangingPunct="1">
              <a:buClr>
                <a:schemeClr val="tx1"/>
              </a:buClr>
              <a:defRPr/>
            </a:pPr>
            <a:r>
              <a:rPr lang="en-US" sz="2400" dirty="0"/>
              <a:t>Even if they are both the </a:t>
            </a:r>
            <a:r>
              <a:rPr lang="en-US" sz="2400" dirty="0">
                <a:solidFill>
                  <a:srgbClr val="0070C0"/>
                </a:solidFill>
              </a:rPr>
              <a:t>same size</a:t>
            </a:r>
            <a:r>
              <a:rPr lang="en-US" sz="2400" dirty="0"/>
              <a:t>, C++ will still give an </a:t>
            </a:r>
            <a:r>
              <a:rPr lang="en-US" sz="2400" dirty="0">
                <a:solidFill>
                  <a:srgbClr val="0070C0"/>
                </a:solidFill>
              </a:rPr>
              <a:t>e</a:t>
            </a:r>
            <a:r>
              <a:rPr lang="en-US" altLang="ja-JP" sz="2400" dirty="0">
                <a:solidFill>
                  <a:srgbClr val="0070C0"/>
                </a:solidFill>
              </a:rPr>
              <a:t>rror on implicit typecasting</a:t>
            </a:r>
          </a:p>
        </p:txBody>
      </p:sp>
      <p:sp>
        <p:nvSpPr>
          <p:cNvPr id="4" name="Footer Placeholder 3">
            <a:extLst>
              <a:ext uri="{FF2B5EF4-FFF2-40B4-BE49-F238E27FC236}">
                <a16:creationId xmlns:a16="http://schemas.microsoft.com/office/drawing/2014/main" id="{27F009CF-78F8-18AB-F398-3806CD2FD651}"/>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31B74EBD-FDB4-89D5-8324-D726FFAA7B57}"/>
              </a:ext>
            </a:extLst>
          </p:cNvPr>
          <p:cNvSpPr>
            <a:spLocks noGrp="1"/>
          </p:cNvSpPr>
          <p:nvPr>
            <p:ph type="sldNum" sz="quarter" idx="12"/>
          </p:nvPr>
        </p:nvSpPr>
        <p:spPr/>
        <p:txBody>
          <a:bodyPr/>
          <a:lstStyle/>
          <a:p>
            <a:fld id="{51845F5A-061D-4825-9AE9-D7794091C6CF}" type="slidenum">
              <a:rPr lang="en-US" smtClean="0"/>
              <a:t>90</a:t>
            </a:fld>
            <a:endParaRPr lang="en-US" dirty="0"/>
          </a:p>
        </p:txBody>
      </p:sp>
    </p:spTree>
    <p:extLst>
      <p:ext uri="{BB962C8B-B14F-4D97-AF65-F5344CB8AC3E}">
        <p14:creationId xmlns:p14="http://schemas.microsoft.com/office/powerpoint/2010/main" val="671473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B6F9-07CC-A722-71AB-C39B7B05311C}"/>
              </a:ext>
            </a:extLst>
          </p:cNvPr>
          <p:cNvSpPr>
            <a:spLocks noGrp="1"/>
          </p:cNvSpPr>
          <p:nvPr>
            <p:ph type="title"/>
          </p:nvPr>
        </p:nvSpPr>
        <p:spPr/>
        <p:txBody>
          <a:bodyPr/>
          <a:lstStyle/>
          <a:p>
            <a:r>
              <a:rPr lang="en-US" dirty="0">
                <a:cs typeface="+mj-cs"/>
              </a:rPr>
              <a:t>Casting pointers</a:t>
            </a:r>
            <a:endParaRPr lang="en-PK" dirty="0"/>
          </a:p>
        </p:txBody>
      </p:sp>
      <p:sp>
        <p:nvSpPr>
          <p:cNvPr id="3" name="Content Placeholder 2">
            <a:extLst>
              <a:ext uri="{FF2B5EF4-FFF2-40B4-BE49-F238E27FC236}">
                <a16:creationId xmlns:a16="http://schemas.microsoft.com/office/drawing/2014/main" id="{51C36A90-F90D-62CD-1326-3405169581B5}"/>
              </a:ext>
            </a:extLst>
          </p:cNvPr>
          <p:cNvSpPr>
            <a:spLocks noGrp="1"/>
          </p:cNvSpPr>
          <p:nvPr>
            <p:ph idx="1"/>
          </p:nvPr>
        </p:nvSpPr>
        <p:spPr/>
        <p:txBody>
          <a:bodyPr>
            <a:normAutofit/>
          </a:bodyPr>
          <a:lstStyle/>
          <a:p>
            <a:pPr eaLnBrk="1" hangingPunct="1">
              <a:buClr>
                <a:schemeClr val="tx1"/>
              </a:buClr>
            </a:pPr>
            <a:r>
              <a:rPr lang="en-US" sz="2400" dirty="0"/>
              <a:t>C++ will let you </a:t>
            </a:r>
            <a:r>
              <a:rPr lang="en-US" sz="2400" dirty="0">
                <a:solidFill>
                  <a:srgbClr val="0070C0"/>
                </a:solidFill>
              </a:rPr>
              <a:t>change the type of a pointer </a:t>
            </a:r>
            <a:r>
              <a:rPr lang="en-US" sz="2400" dirty="0"/>
              <a:t>with an </a:t>
            </a:r>
            <a:r>
              <a:rPr lang="en-US" sz="2400" dirty="0">
                <a:solidFill>
                  <a:srgbClr val="0070C0"/>
                </a:solidFill>
              </a:rPr>
              <a:t>explicit cast</a:t>
            </a:r>
          </a:p>
          <a:p>
            <a:pPr eaLnBrk="1" hangingPunct="1">
              <a:buClr>
                <a:srgbClr val="FF0000"/>
              </a:buClr>
              <a:buFont typeface="Wingdings" panose="05000000000000000000" pitchFamily="2" charset="2"/>
              <a:buChar char="Ø"/>
            </a:pPr>
            <a:endParaRPr lang="en-US" sz="2000" dirty="0">
              <a:latin typeface="Trebuchet MS" panose="020B0603020202020204" pitchFamily="34" charset="0"/>
              <a:cs typeface="Courier New" panose="02070309020205020404" pitchFamily="49" charset="0"/>
            </a:endParaRP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int *pi; char *pd;</a:t>
            </a: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pd = </a:t>
            </a:r>
            <a:r>
              <a:rPr lang="en-US" sz="2400" b="1" dirty="0">
                <a:solidFill>
                  <a:srgbClr val="FF0000"/>
                </a:solidFill>
                <a:latin typeface="Courier New" panose="02070309020205020404" pitchFamily="49" charset="0"/>
                <a:cs typeface="Courier New" panose="02070309020205020404" pitchFamily="49" charset="0"/>
              </a:rPr>
              <a:t>(char*) </a:t>
            </a:r>
            <a:r>
              <a:rPr lang="en-US" sz="2400" b="1" dirty="0">
                <a:latin typeface="Courier New" panose="02070309020205020404" pitchFamily="49" charset="0"/>
                <a:cs typeface="Courier New" panose="02070309020205020404" pitchFamily="49" charset="0"/>
              </a:rPr>
              <a:t>pi;</a:t>
            </a:r>
          </a:p>
          <a:p>
            <a:endParaRPr lang="en-PK" sz="2400" dirty="0"/>
          </a:p>
        </p:txBody>
      </p:sp>
      <p:sp>
        <p:nvSpPr>
          <p:cNvPr id="4" name="Footer Placeholder 3">
            <a:extLst>
              <a:ext uri="{FF2B5EF4-FFF2-40B4-BE49-F238E27FC236}">
                <a16:creationId xmlns:a16="http://schemas.microsoft.com/office/drawing/2014/main" id="{7A59AF69-3CDB-78E9-FA25-8F8B3D098674}"/>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BF3B84BD-182E-B566-5CBF-48E7271CFB2C}"/>
              </a:ext>
            </a:extLst>
          </p:cNvPr>
          <p:cNvSpPr>
            <a:spLocks noGrp="1"/>
          </p:cNvSpPr>
          <p:nvPr>
            <p:ph type="sldNum" sz="quarter" idx="12"/>
          </p:nvPr>
        </p:nvSpPr>
        <p:spPr/>
        <p:txBody>
          <a:bodyPr/>
          <a:lstStyle/>
          <a:p>
            <a:fld id="{51845F5A-061D-4825-9AE9-D7794091C6CF}" type="slidenum">
              <a:rPr lang="en-US" smtClean="0"/>
              <a:t>91</a:t>
            </a:fld>
            <a:endParaRPr lang="en-US" dirty="0"/>
          </a:p>
        </p:txBody>
      </p:sp>
    </p:spTree>
    <p:extLst>
      <p:ext uri="{BB962C8B-B14F-4D97-AF65-F5344CB8AC3E}">
        <p14:creationId xmlns:p14="http://schemas.microsoft.com/office/powerpoint/2010/main" val="6447568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3ADD-9DB2-9AC1-B560-54BFCE890533}"/>
              </a:ext>
            </a:extLst>
          </p:cNvPr>
          <p:cNvSpPr>
            <a:spLocks noGrp="1"/>
          </p:cNvSpPr>
          <p:nvPr>
            <p:ph type="title"/>
          </p:nvPr>
        </p:nvSpPr>
        <p:spPr/>
        <p:txBody>
          <a:bodyPr/>
          <a:lstStyle/>
          <a:p>
            <a:r>
              <a:rPr lang="en-US" dirty="0">
                <a:cs typeface="+mj-cs"/>
              </a:rPr>
              <a:t>Casting pointers</a:t>
            </a:r>
            <a:endParaRPr lang="en-PK" dirty="0"/>
          </a:p>
        </p:txBody>
      </p:sp>
      <p:sp>
        <p:nvSpPr>
          <p:cNvPr id="3" name="Content Placeholder 2">
            <a:extLst>
              <a:ext uri="{FF2B5EF4-FFF2-40B4-BE49-F238E27FC236}">
                <a16:creationId xmlns:a16="http://schemas.microsoft.com/office/drawing/2014/main" id="{6348A986-565A-BD9A-3ADC-E0A5D5D44418}"/>
              </a:ext>
            </a:extLst>
          </p:cNvPr>
          <p:cNvSpPr>
            <a:spLocks noGrp="1"/>
          </p:cNvSpPr>
          <p:nvPr>
            <p:ph idx="1"/>
          </p:nvPr>
        </p:nvSpPr>
        <p:spPr/>
        <p:txBody>
          <a:bodyPr>
            <a:normAutofit/>
          </a:bodyPr>
          <a:lstStyle/>
          <a:p>
            <a:r>
              <a:rPr lang="en-US" sz="2400" dirty="0"/>
              <a:t>C++ will let you </a:t>
            </a:r>
            <a:r>
              <a:rPr lang="en-US" sz="2400" dirty="0">
                <a:solidFill>
                  <a:srgbClr val="0070C0"/>
                </a:solidFill>
              </a:rPr>
              <a:t>change the type of a pointer </a:t>
            </a:r>
            <a:r>
              <a:rPr lang="en-US" sz="2400" dirty="0"/>
              <a:t>with an </a:t>
            </a:r>
            <a:r>
              <a:rPr lang="en-US" sz="2400" dirty="0">
                <a:solidFill>
                  <a:srgbClr val="0070C0"/>
                </a:solidFill>
              </a:rPr>
              <a:t>explicit cast</a:t>
            </a: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int *pi = new int; </a:t>
            </a: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*pi = 65;</a:t>
            </a: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char *pd;</a:t>
            </a: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pd = </a:t>
            </a:r>
            <a:r>
              <a:rPr lang="en-US" sz="2400" b="1" dirty="0">
                <a:solidFill>
                  <a:srgbClr val="FF0000"/>
                </a:solidFill>
                <a:latin typeface="Courier New" panose="02070309020205020404" pitchFamily="49" charset="0"/>
                <a:cs typeface="Courier New" panose="02070309020205020404" pitchFamily="49" charset="0"/>
              </a:rPr>
              <a:t>(char*) </a:t>
            </a:r>
            <a:r>
              <a:rPr lang="en-US" sz="2400" b="1" dirty="0">
                <a:latin typeface="Courier New" panose="02070309020205020404" pitchFamily="49" charset="0"/>
                <a:cs typeface="Courier New" panose="02070309020205020404" pitchFamily="49" charset="0"/>
              </a:rPr>
              <a:t>pi;</a:t>
            </a: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cout</a:t>
            </a:r>
            <a:r>
              <a:rPr lang="en-US" sz="2400" b="1" dirty="0">
                <a:latin typeface="Courier New" panose="02070309020205020404" pitchFamily="49" charset="0"/>
                <a:cs typeface="Courier New" panose="02070309020205020404" pitchFamily="49" charset="0"/>
              </a:rPr>
              <a:t>&lt;&lt;*pd; </a:t>
            </a:r>
          </a:p>
          <a:p>
            <a:pPr eaLnBrk="1" hangingPunct="1">
              <a:buClr>
                <a:srgbClr val="FF0000"/>
              </a:buClr>
              <a:buFont typeface="Wingdings" panose="05000000000000000000" pitchFamily="2" charset="2"/>
              <a:buNone/>
            </a:pPr>
            <a:r>
              <a:rPr lang="en-US" sz="2400" b="1" dirty="0">
                <a:solidFill>
                  <a:srgbClr val="00B050"/>
                </a:solidFill>
                <a:latin typeface="Courier New" panose="02070309020205020404" pitchFamily="49" charset="0"/>
                <a:cs typeface="Courier New" panose="02070309020205020404" pitchFamily="49" charset="0"/>
              </a:rPr>
              <a:t>    //prints A (ascii 65)</a:t>
            </a:r>
            <a:endParaRPr lang="en-PK" sz="2400" dirty="0"/>
          </a:p>
        </p:txBody>
      </p:sp>
      <p:sp>
        <p:nvSpPr>
          <p:cNvPr id="4" name="Footer Placeholder 3">
            <a:extLst>
              <a:ext uri="{FF2B5EF4-FFF2-40B4-BE49-F238E27FC236}">
                <a16:creationId xmlns:a16="http://schemas.microsoft.com/office/drawing/2014/main" id="{6875280A-025D-78DF-D5B9-135206A6C812}"/>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40A3BF71-473C-7E15-FFFD-818E4215BEF7}"/>
              </a:ext>
            </a:extLst>
          </p:cNvPr>
          <p:cNvSpPr>
            <a:spLocks noGrp="1"/>
          </p:cNvSpPr>
          <p:nvPr>
            <p:ph type="sldNum" sz="quarter" idx="12"/>
          </p:nvPr>
        </p:nvSpPr>
        <p:spPr/>
        <p:txBody>
          <a:bodyPr/>
          <a:lstStyle/>
          <a:p>
            <a:fld id="{51845F5A-061D-4825-9AE9-D7794091C6CF}" type="slidenum">
              <a:rPr lang="en-US" smtClean="0"/>
              <a:t>92</a:t>
            </a:fld>
            <a:endParaRPr lang="en-US" dirty="0"/>
          </a:p>
        </p:txBody>
      </p:sp>
    </p:spTree>
    <p:extLst>
      <p:ext uri="{BB962C8B-B14F-4D97-AF65-F5344CB8AC3E}">
        <p14:creationId xmlns:p14="http://schemas.microsoft.com/office/powerpoint/2010/main" val="14144159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47A-F848-5EDC-0F19-42C2A9B08AE8}"/>
              </a:ext>
            </a:extLst>
          </p:cNvPr>
          <p:cNvSpPr>
            <a:spLocks noGrp="1"/>
          </p:cNvSpPr>
          <p:nvPr>
            <p:ph type="title"/>
          </p:nvPr>
        </p:nvSpPr>
        <p:spPr/>
        <p:txBody>
          <a:bodyPr/>
          <a:lstStyle/>
          <a:p>
            <a:r>
              <a:rPr lang="en-US" dirty="0">
                <a:cs typeface="+mj-cs"/>
              </a:rPr>
              <a:t>Casting pointers</a:t>
            </a:r>
            <a:endParaRPr lang="en-PK" dirty="0"/>
          </a:p>
        </p:txBody>
      </p:sp>
      <p:sp>
        <p:nvSpPr>
          <p:cNvPr id="3" name="Content Placeholder 2">
            <a:extLst>
              <a:ext uri="{FF2B5EF4-FFF2-40B4-BE49-F238E27FC236}">
                <a16:creationId xmlns:a16="http://schemas.microsoft.com/office/drawing/2014/main" id="{A7882271-302D-3948-6E5F-A0124BF09C66}"/>
              </a:ext>
            </a:extLst>
          </p:cNvPr>
          <p:cNvSpPr>
            <a:spLocks noGrp="1"/>
          </p:cNvSpPr>
          <p:nvPr>
            <p:ph idx="1"/>
          </p:nvPr>
        </p:nvSpPr>
        <p:spPr/>
        <p:txBody>
          <a:bodyPr>
            <a:normAutofit lnSpcReduction="10000"/>
          </a:bodyPr>
          <a:lstStyle/>
          <a:p>
            <a:pPr marL="0" indent="0" eaLnBrk="1" hangingPunct="1">
              <a:buClr>
                <a:schemeClr val="tx1"/>
              </a:buClr>
              <a:buNone/>
            </a:pPr>
            <a:r>
              <a:rPr lang="en-US" sz="2400" b="1" dirty="0">
                <a:latin typeface="Courier New" panose="02070309020205020404" pitchFamily="49" charset="0"/>
                <a:cs typeface="Courier New" panose="02070309020205020404" pitchFamily="49" charset="0"/>
              </a:rPr>
              <a:t>int *pi = new int; </a:t>
            </a:r>
            <a:r>
              <a:rPr lang="en-US" sz="2000" b="1" dirty="0">
                <a:solidFill>
                  <a:srgbClr val="00B050"/>
                </a:solidFill>
                <a:latin typeface="Courier New" panose="02070309020205020404" pitchFamily="49" charset="0"/>
                <a:cs typeface="Courier New" panose="02070309020205020404" pitchFamily="49" charset="0"/>
              </a:rPr>
              <a:t>//size 4 bytes</a:t>
            </a:r>
            <a:r>
              <a:rPr lang="en-US" sz="2400" b="1" dirty="0">
                <a:latin typeface="Courier New" panose="02070309020205020404" pitchFamily="49" charset="0"/>
                <a:cs typeface="Courier New" panose="02070309020205020404" pitchFamily="49" charset="0"/>
              </a:rPr>
              <a:t>        </a:t>
            </a:r>
          </a:p>
          <a:p>
            <a:pPr marL="0" indent="0" eaLnBrk="1" hangingPunct="1">
              <a:buClr>
                <a:schemeClr val="tx1"/>
              </a:buClr>
              <a:buNone/>
            </a:pPr>
            <a:r>
              <a:rPr lang="en-US" sz="2400" b="1" dirty="0">
                <a:latin typeface="Courier New" panose="02070309020205020404" pitchFamily="49" charset="0"/>
                <a:cs typeface="Courier New" panose="02070309020205020404" pitchFamily="49" charset="0"/>
              </a:rPr>
              <a:t>*pi = 131072; </a:t>
            </a:r>
          </a:p>
          <a:p>
            <a:pPr marL="0" indent="0" eaLnBrk="1" hangingPunct="1">
              <a:buClr>
                <a:schemeClr val="tx1"/>
              </a:buClr>
              <a:buNone/>
            </a:pPr>
            <a:endParaRPr lang="en-US" sz="2400" b="1" dirty="0">
              <a:latin typeface="Courier New" panose="02070309020205020404" pitchFamily="49" charset="0"/>
              <a:cs typeface="Courier New" panose="02070309020205020404" pitchFamily="49" charset="0"/>
            </a:endParaRP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00000000  000000</a:t>
            </a:r>
            <a:r>
              <a:rPr lang="en-PK" sz="2000" b="1" dirty="0">
                <a:solidFill>
                  <a:srgbClr val="FF0000"/>
                </a:solidFill>
                <a:latin typeface="Courier New" panose="02070309020205020404" pitchFamily="49" charset="0"/>
                <a:cs typeface="Courier New" panose="02070309020205020404" pitchFamily="49" charset="0"/>
              </a:rPr>
              <a:t>1</a:t>
            </a:r>
            <a:r>
              <a:rPr lang="en-PK" sz="2000" b="1" dirty="0">
                <a:latin typeface="Courier New" panose="02070309020205020404" pitchFamily="49" charset="0"/>
                <a:cs typeface="Courier New" panose="02070309020205020404" pitchFamily="49" charset="0"/>
              </a:rPr>
              <a:t>0</a:t>
            </a:r>
            <a:r>
              <a:rPr lang="en-US" sz="2000" b="1" dirty="0">
                <a:latin typeface="Courier New" panose="02070309020205020404" pitchFamily="49" charset="0"/>
                <a:cs typeface="Courier New" panose="02070309020205020404" pitchFamily="49" charset="0"/>
              </a:rPr>
              <a:t>  </a:t>
            </a:r>
            <a:r>
              <a:rPr lang="en-PK" sz="2000" b="1" dirty="0">
                <a:latin typeface="Courier New" panose="02070309020205020404" pitchFamily="49" charset="0"/>
                <a:cs typeface="Courier New" panose="02070309020205020404" pitchFamily="49" charset="0"/>
              </a:rPr>
              <a:t>00000000</a:t>
            </a:r>
            <a:r>
              <a:rPr lang="en-US" sz="2000" b="1" dirty="0">
                <a:latin typeface="Courier New" panose="02070309020205020404" pitchFamily="49" charset="0"/>
                <a:cs typeface="Courier New" panose="02070309020205020404" pitchFamily="49" charset="0"/>
              </a:rPr>
              <a:t>  </a:t>
            </a:r>
            <a:r>
              <a:rPr lang="en-PK" sz="2000" b="1" dirty="0">
                <a:latin typeface="Courier New" panose="02070309020205020404" pitchFamily="49" charset="0"/>
                <a:cs typeface="Courier New" panose="02070309020205020404" pitchFamily="49" charset="0"/>
              </a:rPr>
              <a:t>00000000</a:t>
            </a:r>
            <a:endParaRPr lang="en-US" sz="2000" b="1" dirty="0">
              <a:latin typeface="Courier New" panose="02070309020205020404" pitchFamily="49" charset="0"/>
              <a:cs typeface="Courier New" panose="02070309020205020404" pitchFamily="49" charset="0"/>
            </a:endParaRPr>
          </a:p>
          <a:p>
            <a:pPr eaLnBrk="1" hangingPunct="1">
              <a:buClr>
                <a:srgbClr val="FF0000"/>
              </a:buClr>
              <a:buFont typeface="Wingdings" panose="05000000000000000000" pitchFamily="2" charset="2"/>
              <a:buNone/>
            </a:pPr>
            <a:r>
              <a:rPr lang="en-US" sz="2000" b="1" dirty="0">
                <a:latin typeface="Courier New" panose="02070309020205020404" pitchFamily="49" charset="0"/>
                <a:cs typeface="Courier New" panose="02070309020205020404" pitchFamily="49" charset="0"/>
              </a:rPr>
              <a:t>	 byte 4    byte 3    byte 2    byte 1		</a:t>
            </a:r>
            <a:endParaRPr lang="en-US" sz="2400" b="1" dirty="0">
              <a:latin typeface="Courier New" panose="02070309020205020404" pitchFamily="49" charset="0"/>
              <a:cs typeface="Courier New" panose="02070309020205020404" pitchFamily="49" charset="0"/>
            </a:endParaRP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short *pd;    </a:t>
            </a: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pd = </a:t>
            </a:r>
            <a:r>
              <a:rPr lang="en-US" sz="2400" b="1" dirty="0">
                <a:solidFill>
                  <a:srgbClr val="FF0000"/>
                </a:solidFill>
                <a:latin typeface="Courier New" panose="02070309020205020404" pitchFamily="49" charset="0"/>
                <a:cs typeface="Courier New" panose="02070309020205020404" pitchFamily="49" charset="0"/>
              </a:rPr>
              <a:t>(short*) </a:t>
            </a:r>
            <a:r>
              <a:rPr lang="en-US" sz="2400" b="1" dirty="0">
                <a:latin typeface="Courier New" panose="02070309020205020404" pitchFamily="49" charset="0"/>
                <a:cs typeface="Courier New" panose="02070309020205020404" pitchFamily="49" charset="0"/>
              </a:rPr>
              <a:t>pi;    </a:t>
            </a:r>
          </a:p>
          <a:p>
            <a:pPr eaLnBrk="1" hangingPunct="1">
              <a:buClr>
                <a:srgbClr val="FF0000"/>
              </a:buClr>
              <a:buFont typeface="Wingdings" panose="05000000000000000000" pitchFamily="2" charset="2"/>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cout</a:t>
            </a:r>
            <a:r>
              <a:rPr lang="en-US" sz="2400" b="1" dirty="0">
                <a:latin typeface="Courier New" panose="02070309020205020404" pitchFamily="49" charset="0"/>
                <a:cs typeface="Courier New" panose="02070309020205020404" pitchFamily="49" charset="0"/>
              </a:rPr>
              <a:t>&lt;&lt;*pd;</a:t>
            </a:r>
            <a:r>
              <a:rPr lang="en-US" sz="2400" b="1" dirty="0">
                <a:solidFill>
                  <a:srgbClr val="00B050"/>
                </a:solidFill>
                <a:latin typeface="Courier New" panose="02070309020205020404" pitchFamily="49" charset="0"/>
                <a:cs typeface="Courier New" panose="02070309020205020404" pitchFamily="49" charset="0"/>
              </a:rPr>
              <a:t> </a:t>
            </a:r>
          </a:p>
          <a:p>
            <a:pPr eaLnBrk="1" hangingPunct="1">
              <a:buClr>
                <a:srgbClr val="FF0000"/>
              </a:buClr>
              <a:buFont typeface="Wingdings" panose="05000000000000000000" pitchFamily="2" charset="2"/>
              <a:buNone/>
            </a:pPr>
            <a:r>
              <a:rPr lang="en-US" sz="2000" b="1" dirty="0">
                <a:solidFill>
                  <a:srgbClr val="00B050"/>
                </a:solidFill>
                <a:latin typeface="Courier New" panose="02070309020205020404" pitchFamily="49" charset="0"/>
                <a:cs typeface="Courier New" panose="02070309020205020404" pitchFamily="49" charset="0"/>
              </a:rPr>
              <a:t>//Prints</a:t>
            </a:r>
            <a:r>
              <a:rPr lang="en-US" sz="2000" b="1" dirty="0">
                <a:solidFill>
                  <a:srgbClr val="FF0000"/>
                </a:solidFill>
                <a:latin typeface="Courier New" panose="02070309020205020404" pitchFamily="49" charset="0"/>
                <a:cs typeface="Courier New" panose="02070309020205020404" pitchFamily="49" charset="0"/>
              </a:rPr>
              <a:t> 0 </a:t>
            </a:r>
            <a:r>
              <a:rPr lang="en-US" sz="2000" b="1" dirty="0">
                <a:solidFill>
                  <a:srgbClr val="00B050"/>
                </a:solidFill>
                <a:latin typeface="Courier New" panose="02070309020205020404" pitchFamily="49" charset="0"/>
                <a:cs typeface="Courier New" panose="02070309020205020404" pitchFamily="49" charset="0"/>
              </a:rPr>
              <a:t>(short size 2 bytes)  </a:t>
            </a:r>
            <a:endParaRPr lang="en-US" sz="2000" b="1" dirty="0">
              <a:latin typeface="Courier New" panose="02070309020205020404" pitchFamily="49" charset="0"/>
              <a:cs typeface="Courier New" panose="02070309020205020404" pitchFamily="49" charset="0"/>
            </a:endParaRPr>
          </a:p>
          <a:p>
            <a:endParaRPr lang="en-PK" sz="2400" dirty="0"/>
          </a:p>
        </p:txBody>
      </p:sp>
      <p:sp>
        <p:nvSpPr>
          <p:cNvPr id="4" name="Footer Placeholder 3">
            <a:extLst>
              <a:ext uri="{FF2B5EF4-FFF2-40B4-BE49-F238E27FC236}">
                <a16:creationId xmlns:a16="http://schemas.microsoft.com/office/drawing/2014/main" id="{FF521F25-8609-CF62-A956-9DEC02A61A85}"/>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24D7A519-9705-AC75-052F-28D5D3971847}"/>
              </a:ext>
            </a:extLst>
          </p:cNvPr>
          <p:cNvSpPr>
            <a:spLocks noGrp="1"/>
          </p:cNvSpPr>
          <p:nvPr>
            <p:ph type="sldNum" sz="quarter" idx="12"/>
          </p:nvPr>
        </p:nvSpPr>
        <p:spPr/>
        <p:txBody>
          <a:bodyPr/>
          <a:lstStyle/>
          <a:p>
            <a:fld id="{51845F5A-061D-4825-9AE9-D7794091C6CF}" type="slidenum">
              <a:rPr lang="en-US" smtClean="0"/>
              <a:t>93</a:t>
            </a:fld>
            <a:endParaRPr lang="en-US" dirty="0"/>
          </a:p>
        </p:txBody>
      </p:sp>
    </p:spTree>
    <p:extLst>
      <p:ext uri="{BB962C8B-B14F-4D97-AF65-F5344CB8AC3E}">
        <p14:creationId xmlns:p14="http://schemas.microsoft.com/office/powerpoint/2010/main" val="37895352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8262-4307-C4B7-8548-7BF846FC7055}"/>
              </a:ext>
            </a:extLst>
          </p:cNvPr>
          <p:cNvSpPr>
            <a:spLocks noGrp="1"/>
          </p:cNvSpPr>
          <p:nvPr>
            <p:ph type="title"/>
          </p:nvPr>
        </p:nvSpPr>
        <p:spPr/>
        <p:txBody>
          <a:bodyPr/>
          <a:lstStyle/>
          <a:p>
            <a:r>
              <a:rPr lang="en-US" altLang="en-PK" dirty="0"/>
              <a:t>Pointer </a:t>
            </a:r>
            <a:r>
              <a:rPr lang="en-US" altLang="en-PK" dirty="0" err="1"/>
              <a:t>Arithmatic</a:t>
            </a:r>
            <a:endParaRPr lang="en-PK" dirty="0"/>
          </a:p>
        </p:txBody>
      </p:sp>
      <p:sp>
        <p:nvSpPr>
          <p:cNvPr id="3" name="Content Placeholder 2">
            <a:extLst>
              <a:ext uri="{FF2B5EF4-FFF2-40B4-BE49-F238E27FC236}">
                <a16:creationId xmlns:a16="http://schemas.microsoft.com/office/drawing/2014/main" id="{D62A197B-E3C5-5F4D-5ED4-963E81A123CF}"/>
              </a:ext>
            </a:extLst>
          </p:cNvPr>
          <p:cNvSpPr>
            <a:spLocks noGrp="1"/>
          </p:cNvSpPr>
          <p:nvPr>
            <p:ph idx="1"/>
          </p:nvPr>
        </p:nvSpPr>
        <p:spPr/>
        <p:txBody>
          <a:bodyPr>
            <a:normAutofit/>
          </a:bodyPr>
          <a:lstStyle/>
          <a:p>
            <a:pPr marL="0" indent="0">
              <a:buFont typeface="Arial" panose="020B0604020202020204" pitchFamily="34" charset="0"/>
              <a:buNone/>
            </a:pPr>
            <a:r>
              <a:rPr lang="en-US" altLang="en-PK" sz="2400" b="1" dirty="0">
                <a:latin typeface="Courier New" panose="02070309020205020404" pitchFamily="49" charset="0"/>
              </a:rPr>
              <a:t>int x = 25;</a:t>
            </a:r>
            <a:br>
              <a:rPr lang="en-US" altLang="en-PK" sz="2400" b="1" dirty="0">
                <a:latin typeface="Courier New" panose="02070309020205020404" pitchFamily="49" charset="0"/>
              </a:rPr>
            </a:br>
            <a:r>
              <a:rPr lang="en-US" altLang="en-PK" sz="2400" b="1" dirty="0">
                <a:latin typeface="Courier New" panose="02070309020205020404" pitchFamily="49" charset="0"/>
              </a:rPr>
              <a:t>int *</a:t>
            </a:r>
            <a:r>
              <a:rPr lang="en-US" altLang="en-PK" sz="2400" b="1" dirty="0" err="1">
                <a:latin typeface="Courier New" panose="02070309020205020404" pitchFamily="49" charset="0"/>
              </a:rPr>
              <a:t>intptr</a:t>
            </a:r>
            <a:r>
              <a:rPr lang="en-US" altLang="en-PK" sz="2400" b="1" dirty="0">
                <a:latin typeface="Courier New" panose="02070309020205020404" pitchFamily="49" charset="0"/>
              </a:rPr>
              <a:t> = &amp;x;</a:t>
            </a:r>
          </a:p>
          <a:p>
            <a:pPr marL="0" indent="0">
              <a:buFont typeface="Arial" panose="020B0604020202020204" pitchFamily="34" charset="0"/>
              <a:buNone/>
            </a:pPr>
            <a:endParaRPr lang="en-US" altLang="en-PK" sz="2400" b="1" dirty="0">
              <a:latin typeface="Courier New" panose="02070309020205020404" pitchFamily="49" charset="0"/>
            </a:endParaRPr>
          </a:p>
          <a:p>
            <a:pPr marL="0" indent="0">
              <a:buFont typeface="Arial" panose="020B0604020202020204" pitchFamily="34" charset="0"/>
              <a:buNone/>
            </a:pPr>
            <a:r>
              <a:rPr lang="en-US" altLang="en-PK" sz="2400" b="1" dirty="0" err="1">
                <a:latin typeface="Courier New" panose="02070309020205020404" pitchFamily="49" charset="0"/>
              </a:rPr>
              <a:t>intptr</a:t>
            </a:r>
            <a:r>
              <a:rPr lang="en-US" altLang="en-PK" sz="2400" b="1" dirty="0">
                <a:solidFill>
                  <a:srgbClr val="FF0000"/>
                </a:solidFill>
                <a:latin typeface="Courier New" panose="02070309020205020404" pitchFamily="49" charset="0"/>
              </a:rPr>
              <a:t>++</a:t>
            </a:r>
            <a:r>
              <a:rPr lang="en-US" altLang="en-PK" sz="2400" b="1" dirty="0">
                <a:latin typeface="Courier New" panose="02070309020205020404" pitchFamily="49" charset="0"/>
              </a:rPr>
              <a:t>; </a:t>
            </a:r>
          </a:p>
          <a:p>
            <a:pPr marL="0" indent="0">
              <a:buFont typeface="Arial" panose="020B0604020202020204" pitchFamily="34" charset="0"/>
              <a:buNone/>
            </a:pPr>
            <a:r>
              <a:rPr lang="en-US" altLang="en-PK" sz="2400" dirty="0"/>
              <a:t>What happens now?</a:t>
            </a:r>
          </a:p>
          <a:p>
            <a:pPr marL="0" indent="0">
              <a:buFont typeface="Arial" panose="020B0604020202020204" pitchFamily="34" charset="0"/>
              <a:buNone/>
            </a:pPr>
            <a:r>
              <a:rPr lang="en-US" altLang="en-PK" sz="2400" dirty="0"/>
              <a:t>Pointer address increases by </a:t>
            </a:r>
            <a:r>
              <a:rPr lang="en-US" altLang="en-PK" sz="2400" dirty="0">
                <a:solidFill>
                  <a:srgbClr val="FF0000"/>
                </a:solidFill>
              </a:rPr>
              <a:t>4 bytes </a:t>
            </a:r>
            <a:r>
              <a:rPr lang="en-US" altLang="en-PK" sz="2400" dirty="0"/>
              <a:t>because the </a:t>
            </a:r>
            <a:r>
              <a:rPr lang="en-US" altLang="en-PK" sz="2400" dirty="0">
                <a:solidFill>
                  <a:srgbClr val="FF0000"/>
                </a:solidFill>
              </a:rPr>
              <a:t>pointer is of type int</a:t>
            </a:r>
          </a:p>
          <a:p>
            <a:pPr marL="0" indent="0">
              <a:buFont typeface="Arial" panose="020B0604020202020204" pitchFamily="34" charset="0"/>
              <a:buNone/>
            </a:pPr>
            <a:endParaRPr lang="en-US" altLang="en-PK" sz="2400" dirty="0"/>
          </a:p>
          <a:p>
            <a:pPr marL="0" indent="0">
              <a:buFont typeface="Arial" panose="020B0604020202020204" pitchFamily="34" charset="0"/>
              <a:buNone/>
            </a:pPr>
            <a:r>
              <a:rPr lang="en-US" altLang="en-PK" sz="2400" dirty="0"/>
              <a:t>Same as  </a:t>
            </a:r>
            <a:r>
              <a:rPr lang="en-US" altLang="en-PK" sz="2400" dirty="0" err="1">
                <a:latin typeface="Consolas" panose="020B0609020204030204" pitchFamily="49" charset="0"/>
              </a:rPr>
              <a:t>intptr</a:t>
            </a:r>
            <a:r>
              <a:rPr lang="en-US" altLang="en-PK" sz="2400" dirty="0">
                <a:latin typeface="Consolas" panose="020B0609020204030204" pitchFamily="49" charset="0"/>
              </a:rPr>
              <a:t> + 1</a:t>
            </a:r>
          </a:p>
          <a:p>
            <a:endParaRPr lang="en-PK" sz="2400" dirty="0"/>
          </a:p>
        </p:txBody>
      </p:sp>
      <p:sp>
        <p:nvSpPr>
          <p:cNvPr id="4" name="Footer Placeholder 3">
            <a:extLst>
              <a:ext uri="{FF2B5EF4-FFF2-40B4-BE49-F238E27FC236}">
                <a16:creationId xmlns:a16="http://schemas.microsoft.com/office/drawing/2014/main" id="{9F175009-F761-407F-BF19-E69697D7F8DD}"/>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AA212852-864A-7232-9C87-CEC197AECF83}"/>
              </a:ext>
            </a:extLst>
          </p:cNvPr>
          <p:cNvSpPr>
            <a:spLocks noGrp="1"/>
          </p:cNvSpPr>
          <p:nvPr>
            <p:ph type="sldNum" sz="quarter" idx="12"/>
          </p:nvPr>
        </p:nvSpPr>
        <p:spPr/>
        <p:txBody>
          <a:bodyPr/>
          <a:lstStyle/>
          <a:p>
            <a:fld id="{51845F5A-061D-4825-9AE9-D7794091C6CF}" type="slidenum">
              <a:rPr lang="en-US" smtClean="0"/>
              <a:t>94</a:t>
            </a:fld>
            <a:endParaRPr lang="en-US" dirty="0"/>
          </a:p>
        </p:txBody>
      </p:sp>
    </p:spTree>
    <p:extLst>
      <p:ext uri="{BB962C8B-B14F-4D97-AF65-F5344CB8AC3E}">
        <p14:creationId xmlns:p14="http://schemas.microsoft.com/office/powerpoint/2010/main" val="19129830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C693-67D4-AA87-3B8A-3714BA64D041}"/>
              </a:ext>
            </a:extLst>
          </p:cNvPr>
          <p:cNvSpPr>
            <a:spLocks noGrp="1"/>
          </p:cNvSpPr>
          <p:nvPr>
            <p:ph type="title"/>
          </p:nvPr>
        </p:nvSpPr>
        <p:spPr/>
        <p:txBody>
          <a:bodyPr/>
          <a:lstStyle/>
          <a:p>
            <a:r>
              <a:rPr lang="en-US" altLang="en-PK" dirty="0"/>
              <a:t>Pointer Arithmetic</a:t>
            </a:r>
            <a:endParaRPr lang="en-PK" dirty="0"/>
          </a:p>
        </p:txBody>
      </p:sp>
      <p:sp>
        <p:nvSpPr>
          <p:cNvPr id="3" name="Content Placeholder 2">
            <a:extLst>
              <a:ext uri="{FF2B5EF4-FFF2-40B4-BE49-F238E27FC236}">
                <a16:creationId xmlns:a16="http://schemas.microsoft.com/office/drawing/2014/main" id="{2BC4C4DF-897C-CD42-0877-E8B96C7A0973}"/>
              </a:ext>
            </a:extLst>
          </p:cNvPr>
          <p:cNvSpPr>
            <a:spLocks noGrp="1"/>
          </p:cNvSpPr>
          <p:nvPr>
            <p:ph idx="1"/>
          </p:nvPr>
        </p:nvSpPr>
        <p:spPr/>
        <p:txBody>
          <a:bodyPr>
            <a:normAutofit/>
          </a:bodyPr>
          <a:lstStyle/>
          <a:p>
            <a:pPr marL="0" indent="0">
              <a:buFont typeface="Arial" panose="020B0604020202020204" pitchFamily="34" charset="0"/>
              <a:buNone/>
            </a:pPr>
            <a:r>
              <a:rPr lang="en-US" altLang="en-PK" sz="2400" b="1" dirty="0">
                <a:latin typeface="Courier New" panose="02070309020205020404" pitchFamily="49" charset="0"/>
              </a:rPr>
              <a:t>int x = 25;</a:t>
            </a:r>
            <a:br>
              <a:rPr lang="en-US" altLang="en-PK" sz="2400" b="1" dirty="0">
                <a:latin typeface="Courier New" panose="02070309020205020404" pitchFamily="49" charset="0"/>
              </a:rPr>
            </a:br>
            <a:r>
              <a:rPr lang="en-US" altLang="en-PK" sz="2400" b="1" dirty="0">
                <a:latin typeface="Courier New" panose="02070309020205020404" pitchFamily="49" charset="0"/>
              </a:rPr>
              <a:t>int *</a:t>
            </a:r>
            <a:r>
              <a:rPr lang="en-US" altLang="en-PK" sz="2400" b="1" dirty="0" err="1">
                <a:latin typeface="Courier New" panose="02070309020205020404" pitchFamily="49" charset="0"/>
              </a:rPr>
              <a:t>intptr</a:t>
            </a:r>
            <a:r>
              <a:rPr lang="en-US" altLang="en-PK" sz="2400" b="1" dirty="0">
                <a:latin typeface="Courier New" panose="02070309020205020404" pitchFamily="49" charset="0"/>
              </a:rPr>
              <a:t> = &amp;x;</a:t>
            </a:r>
          </a:p>
          <a:p>
            <a:pPr marL="0" indent="0">
              <a:buFont typeface="Arial" panose="020B0604020202020204" pitchFamily="34" charset="0"/>
              <a:buNone/>
            </a:pPr>
            <a:endParaRPr lang="en-US" altLang="en-PK" sz="2400" b="1" dirty="0">
              <a:latin typeface="Courier New" panose="02070309020205020404" pitchFamily="49" charset="0"/>
            </a:endParaRPr>
          </a:p>
          <a:p>
            <a:pPr marL="0" indent="0">
              <a:buFont typeface="Arial" panose="020B0604020202020204" pitchFamily="34" charset="0"/>
              <a:buNone/>
            </a:pPr>
            <a:r>
              <a:rPr lang="en-US" altLang="en-PK" sz="2400" b="1" dirty="0" err="1">
                <a:latin typeface="Courier New" panose="02070309020205020404" pitchFamily="49" charset="0"/>
              </a:rPr>
              <a:t>intptr</a:t>
            </a:r>
            <a:r>
              <a:rPr lang="en-US" altLang="en-PK" sz="2400" b="1" dirty="0">
                <a:solidFill>
                  <a:srgbClr val="FF0000"/>
                </a:solidFill>
                <a:latin typeface="Courier New" panose="02070309020205020404" pitchFamily="49" charset="0"/>
              </a:rPr>
              <a:t>++</a:t>
            </a:r>
            <a:r>
              <a:rPr lang="en-US" altLang="en-PK" sz="2400" b="1" dirty="0">
                <a:latin typeface="Courier New" panose="02070309020205020404" pitchFamily="49" charset="0"/>
              </a:rPr>
              <a:t>; </a:t>
            </a:r>
          </a:p>
          <a:p>
            <a:pPr marL="0" indent="0">
              <a:buFont typeface="Arial" panose="020B0604020202020204" pitchFamily="34" charset="0"/>
              <a:buNone/>
            </a:pPr>
            <a:endParaRPr lang="en-US" altLang="en-PK" sz="2400" b="1" dirty="0">
              <a:latin typeface="Courier New" panose="02070309020205020404" pitchFamily="49" charset="0"/>
            </a:endParaRPr>
          </a:p>
          <a:p>
            <a:pPr marL="0" indent="0">
              <a:buFont typeface="Arial" panose="020B0604020202020204" pitchFamily="34" charset="0"/>
              <a:buNone/>
            </a:pPr>
            <a:r>
              <a:rPr lang="en-US" altLang="en-PK" sz="2400" dirty="0"/>
              <a:t>e.g. address of </a:t>
            </a:r>
            <a:r>
              <a:rPr lang="en-US" altLang="en-PK" sz="2400" dirty="0">
                <a:latin typeface="Consolas" panose="020B0609020204030204" pitchFamily="49" charset="0"/>
              </a:rPr>
              <a:t>x</a:t>
            </a:r>
            <a:r>
              <a:rPr lang="en-US" altLang="en-PK" sz="2400" dirty="0"/>
              <a:t> was </a:t>
            </a:r>
            <a:r>
              <a:rPr lang="en-US" altLang="en-PK" sz="2400" dirty="0">
                <a:solidFill>
                  <a:srgbClr val="FF0000"/>
                </a:solidFill>
              </a:rPr>
              <a:t>4000</a:t>
            </a:r>
          </a:p>
          <a:p>
            <a:pPr marL="0" indent="0">
              <a:buFont typeface="Arial" panose="020B0604020202020204" pitchFamily="34" charset="0"/>
              <a:buNone/>
            </a:pPr>
            <a:endParaRPr lang="en-US" altLang="en-PK" sz="2400" dirty="0">
              <a:solidFill>
                <a:srgbClr val="FF0000"/>
              </a:solidFill>
            </a:endParaRPr>
          </a:p>
          <a:p>
            <a:pPr marL="0" indent="0">
              <a:buFont typeface="Arial" panose="020B0604020202020204" pitchFamily="34" charset="0"/>
              <a:buNone/>
            </a:pPr>
            <a:r>
              <a:rPr lang="en-US" altLang="en-PK" sz="2400" dirty="0" err="1">
                <a:latin typeface="Consolas" panose="020B0609020204030204" pitchFamily="49" charset="0"/>
              </a:rPr>
              <a:t>intptr</a:t>
            </a:r>
            <a:r>
              <a:rPr lang="en-US" altLang="en-PK" sz="2400" dirty="0"/>
              <a:t> will now be </a:t>
            </a:r>
            <a:r>
              <a:rPr lang="en-US" altLang="en-PK" sz="2400" dirty="0">
                <a:solidFill>
                  <a:srgbClr val="FF0000"/>
                </a:solidFill>
              </a:rPr>
              <a:t>4004</a:t>
            </a:r>
            <a:endParaRPr lang="en-PK" altLang="en-PK" sz="2400" dirty="0">
              <a:solidFill>
                <a:srgbClr val="FF0000"/>
              </a:solidFill>
            </a:endParaRPr>
          </a:p>
          <a:p>
            <a:endParaRPr lang="en-PK" sz="2000" dirty="0"/>
          </a:p>
        </p:txBody>
      </p:sp>
      <p:sp>
        <p:nvSpPr>
          <p:cNvPr id="4" name="Footer Placeholder 3">
            <a:extLst>
              <a:ext uri="{FF2B5EF4-FFF2-40B4-BE49-F238E27FC236}">
                <a16:creationId xmlns:a16="http://schemas.microsoft.com/office/drawing/2014/main" id="{8F2DFB02-57B4-5366-4BE6-BB70FB3F5AD2}"/>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62D93A78-482B-8B65-7883-65C0B73D547E}"/>
              </a:ext>
            </a:extLst>
          </p:cNvPr>
          <p:cNvSpPr>
            <a:spLocks noGrp="1"/>
          </p:cNvSpPr>
          <p:nvPr>
            <p:ph type="sldNum" sz="quarter" idx="12"/>
          </p:nvPr>
        </p:nvSpPr>
        <p:spPr/>
        <p:txBody>
          <a:bodyPr/>
          <a:lstStyle/>
          <a:p>
            <a:fld id="{51845F5A-061D-4825-9AE9-D7794091C6CF}" type="slidenum">
              <a:rPr lang="en-US" smtClean="0"/>
              <a:t>95</a:t>
            </a:fld>
            <a:endParaRPr lang="en-US" dirty="0"/>
          </a:p>
        </p:txBody>
      </p:sp>
    </p:spTree>
    <p:extLst>
      <p:ext uri="{BB962C8B-B14F-4D97-AF65-F5344CB8AC3E}">
        <p14:creationId xmlns:p14="http://schemas.microsoft.com/office/powerpoint/2010/main" val="17412395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1D7D-FDFD-4D99-3607-4A31D42C1C4E}"/>
              </a:ext>
            </a:extLst>
          </p:cNvPr>
          <p:cNvSpPr>
            <a:spLocks noGrp="1"/>
          </p:cNvSpPr>
          <p:nvPr>
            <p:ph type="title"/>
          </p:nvPr>
        </p:nvSpPr>
        <p:spPr/>
        <p:txBody>
          <a:bodyPr/>
          <a:lstStyle/>
          <a:p>
            <a:r>
              <a:rPr lang="en-US" dirty="0"/>
              <a:t>Pointer Arithmetic</a:t>
            </a:r>
            <a:endParaRPr lang="en-PK" dirty="0"/>
          </a:p>
        </p:txBody>
      </p:sp>
      <p:sp>
        <p:nvSpPr>
          <p:cNvPr id="4" name="Footer Placeholder 3">
            <a:extLst>
              <a:ext uri="{FF2B5EF4-FFF2-40B4-BE49-F238E27FC236}">
                <a16:creationId xmlns:a16="http://schemas.microsoft.com/office/drawing/2014/main" id="{297DE51C-5821-0FB5-7C86-7B7E3B587B4F}"/>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A7DDB5CB-B843-0B3D-30AB-E7BB8BED39C5}"/>
              </a:ext>
            </a:extLst>
          </p:cNvPr>
          <p:cNvSpPr>
            <a:spLocks noGrp="1"/>
          </p:cNvSpPr>
          <p:nvPr>
            <p:ph type="sldNum" sz="quarter" idx="12"/>
          </p:nvPr>
        </p:nvSpPr>
        <p:spPr/>
        <p:txBody>
          <a:bodyPr/>
          <a:lstStyle/>
          <a:p>
            <a:fld id="{51845F5A-061D-4825-9AE9-D7794091C6CF}" type="slidenum">
              <a:rPr lang="en-US" smtClean="0"/>
              <a:t>96</a:t>
            </a:fld>
            <a:endParaRPr lang="en-US" dirty="0"/>
          </a:p>
        </p:txBody>
      </p:sp>
      <p:pic>
        <p:nvPicPr>
          <p:cNvPr id="6" name="Picture 5">
            <a:extLst>
              <a:ext uri="{FF2B5EF4-FFF2-40B4-BE49-F238E27FC236}">
                <a16:creationId xmlns:a16="http://schemas.microsoft.com/office/drawing/2014/main" id="{5FCB20B8-2832-F552-64F3-20D0474CA5D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50" y="1690690"/>
            <a:ext cx="7429500" cy="4073330"/>
          </a:xfrm>
          <a:prstGeom prst="rect">
            <a:avLst/>
          </a:prstGeom>
          <a:ln>
            <a:solidFill>
              <a:schemeClr val="accent1">
                <a:lumMod val="20000"/>
                <a:lumOff val="80000"/>
              </a:schemeClr>
            </a:solidFill>
          </a:ln>
        </p:spPr>
      </p:pic>
    </p:spTree>
    <p:extLst>
      <p:ext uri="{BB962C8B-B14F-4D97-AF65-F5344CB8AC3E}">
        <p14:creationId xmlns:p14="http://schemas.microsoft.com/office/powerpoint/2010/main" val="12794501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3A2F-9D07-9B6F-1CE0-94C0DB2E848A}"/>
              </a:ext>
            </a:extLst>
          </p:cNvPr>
          <p:cNvSpPr>
            <a:spLocks noGrp="1"/>
          </p:cNvSpPr>
          <p:nvPr>
            <p:ph type="title"/>
          </p:nvPr>
        </p:nvSpPr>
        <p:spPr/>
        <p:txBody>
          <a:bodyPr/>
          <a:lstStyle/>
          <a:p>
            <a:r>
              <a:rPr lang="en-US" altLang="en-PK" dirty="0"/>
              <a:t>Pointer Arithmetic</a:t>
            </a:r>
            <a:endParaRPr lang="en-PK" dirty="0"/>
          </a:p>
        </p:txBody>
      </p:sp>
      <p:sp>
        <p:nvSpPr>
          <p:cNvPr id="3" name="Content Placeholder 2">
            <a:extLst>
              <a:ext uri="{FF2B5EF4-FFF2-40B4-BE49-F238E27FC236}">
                <a16:creationId xmlns:a16="http://schemas.microsoft.com/office/drawing/2014/main" id="{E46C5253-20D2-EFEA-2A81-F1B4D426D9B3}"/>
              </a:ext>
            </a:extLst>
          </p:cNvPr>
          <p:cNvSpPr>
            <a:spLocks noGrp="1"/>
          </p:cNvSpPr>
          <p:nvPr>
            <p:ph idx="1"/>
          </p:nvPr>
        </p:nvSpPr>
        <p:spPr/>
        <p:txBody>
          <a:bodyPr>
            <a:normAutofit/>
          </a:bodyPr>
          <a:lstStyle/>
          <a:p>
            <a:pPr marL="0" indent="0">
              <a:buFont typeface="Arial" panose="020B0604020202020204" pitchFamily="34" charset="0"/>
              <a:buNone/>
              <a:defRPr/>
            </a:pPr>
            <a:r>
              <a:rPr lang="en-US" altLang="en-PK" sz="2400" b="1" dirty="0">
                <a:latin typeface="Courier New" panose="02070309020205020404" pitchFamily="49" charset="0"/>
              </a:rPr>
              <a:t>int x = 25;</a:t>
            </a:r>
            <a:br>
              <a:rPr lang="en-US" altLang="en-PK" sz="2400" b="1" dirty="0">
                <a:latin typeface="Courier New" panose="02070309020205020404" pitchFamily="49" charset="0"/>
              </a:rPr>
            </a:br>
            <a:r>
              <a:rPr lang="en-US" altLang="en-PK" sz="2400" b="1" dirty="0">
                <a:latin typeface="Courier New" panose="02070309020205020404" pitchFamily="49" charset="0"/>
              </a:rPr>
              <a:t>int *</a:t>
            </a:r>
            <a:r>
              <a:rPr lang="en-US" altLang="en-PK" sz="2400" b="1" dirty="0" err="1">
                <a:latin typeface="Courier New" panose="02070309020205020404" pitchFamily="49" charset="0"/>
              </a:rPr>
              <a:t>intptr</a:t>
            </a:r>
            <a:r>
              <a:rPr lang="en-US" altLang="en-PK" sz="2400" b="1" dirty="0">
                <a:latin typeface="Courier New" panose="02070309020205020404" pitchFamily="49" charset="0"/>
              </a:rPr>
              <a:t> = &amp;x;</a:t>
            </a:r>
          </a:p>
          <a:p>
            <a:pPr marL="0" indent="0">
              <a:buFont typeface="Arial" panose="020B0604020202020204" pitchFamily="34" charset="0"/>
              <a:buNone/>
              <a:defRPr/>
            </a:pPr>
            <a:endParaRPr lang="en-US" altLang="en-PK" sz="2400" b="1" dirty="0">
              <a:latin typeface="Courier New" panose="02070309020205020404" pitchFamily="49" charset="0"/>
            </a:endParaRPr>
          </a:p>
          <a:p>
            <a:pPr marL="0" indent="0">
              <a:buFont typeface="Arial" panose="020B0604020202020204" pitchFamily="34" charset="0"/>
              <a:buNone/>
              <a:defRPr/>
            </a:pPr>
            <a:r>
              <a:rPr lang="en-US" altLang="en-PK" sz="2400" dirty="0"/>
              <a:t>Can we increment the value of x using the pointer?</a:t>
            </a:r>
            <a:endParaRPr lang="en-US" altLang="en-PK" sz="2400" b="1" dirty="0">
              <a:latin typeface="Courier New" panose="02070309020205020404" pitchFamily="49" charset="0"/>
            </a:endParaRPr>
          </a:p>
          <a:p>
            <a:pPr marL="0" indent="0">
              <a:buFont typeface="Arial" panose="020B0604020202020204" pitchFamily="34" charset="0"/>
              <a:buNone/>
              <a:defRPr/>
            </a:pPr>
            <a:r>
              <a:rPr lang="en-US" altLang="en-PK" sz="2400" b="1" dirty="0">
                <a:latin typeface="Courier New" panose="02070309020205020404" pitchFamily="49" charset="0"/>
              </a:rPr>
              <a:t>(*</a:t>
            </a:r>
            <a:r>
              <a:rPr lang="en-US" altLang="en-PK" sz="2400" b="1" dirty="0" err="1">
                <a:latin typeface="Courier New" panose="02070309020205020404" pitchFamily="49" charset="0"/>
              </a:rPr>
              <a:t>intptr</a:t>
            </a:r>
            <a:r>
              <a:rPr lang="en-US" altLang="en-PK" sz="2400" b="1" dirty="0">
                <a:latin typeface="Courier New" panose="02070309020205020404" pitchFamily="49" charset="0"/>
              </a:rPr>
              <a:t>)</a:t>
            </a:r>
            <a:r>
              <a:rPr lang="en-US" altLang="en-PK" sz="2400" b="1" dirty="0">
                <a:solidFill>
                  <a:srgbClr val="FF0000"/>
                </a:solidFill>
                <a:latin typeface="Courier New" panose="02070309020205020404" pitchFamily="49" charset="0"/>
              </a:rPr>
              <a:t>++</a:t>
            </a:r>
            <a:r>
              <a:rPr lang="en-US" altLang="en-PK" sz="2400" b="1" dirty="0">
                <a:latin typeface="Courier New" panose="02070309020205020404" pitchFamily="49" charset="0"/>
              </a:rPr>
              <a:t>; </a:t>
            </a:r>
          </a:p>
          <a:p>
            <a:pPr>
              <a:defRPr/>
            </a:pPr>
            <a:r>
              <a:rPr lang="en-US" altLang="en-PK" sz="2400" dirty="0"/>
              <a:t> </a:t>
            </a:r>
            <a:r>
              <a:rPr lang="en-US" altLang="en-PK" sz="2400" dirty="0">
                <a:solidFill>
                  <a:srgbClr val="0070C0"/>
                </a:solidFill>
              </a:rPr>
              <a:t>*</a:t>
            </a:r>
            <a:r>
              <a:rPr lang="en-US" altLang="en-PK" sz="2400" dirty="0"/>
              <a:t> Gets the value the pointer points at.</a:t>
            </a:r>
          </a:p>
          <a:p>
            <a:pPr>
              <a:defRPr/>
            </a:pPr>
            <a:r>
              <a:rPr lang="en-US" altLang="en-PK" sz="2400" dirty="0"/>
              <a:t>Value of </a:t>
            </a:r>
            <a:r>
              <a:rPr lang="en-US" altLang="en-PK" sz="2400" b="1" dirty="0">
                <a:solidFill>
                  <a:srgbClr val="FF0000"/>
                </a:solidFill>
                <a:latin typeface="Courier New" panose="02070309020205020404" pitchFamily="49" charset="0"/>
              </a:rPr>
              <a:t>x</a:t>
            </a:r>
            <a:r>
              <a:rPr lang="en-US" altLang="en-PK" sz="2400" dirty="0">
                <a:solidFill>
                  <a:srgbClr val="FF0000"/>
                </a:solidFill>
              </a:rPr>
              <a:t> </a:t>
            </a:r>
            <a:r>
              <a:rPr lang="en-US" altLang="en-PK" sz="2400" dirty="0"/>
              <a:t>becomes </a:t>
            </a:r>
            <a:r>
              <a:rPr lang="en-US" altLang="en-PK" sz="2400" b="1" dirty="0">
                <a:solidFill>
                  <a:srgbClr val="FF0000"/>
                </a:solidFill>
                <a:latin typeface="Courier New" panose="02070309020205020404" pitchFamily="49" charset="0"/>
              </a:rPr>
              <a:t>26</a:t>
            </a:r>
          </a:p>
          <a:p>
            <a:pPr>
              <a:defRPr/>
            </a:pPr>
            <a:r>
              <a:rPr lang="en-US" altLang="en-PK" sz="2400" dirty="0"/>
              <a:t>Brackets needed because * has </a:t>
            </a:r>
            <a:r>
              <a:rPr lang="en-US" altLang="en-PK" sz="2400" dirty="0">
                <a:solidFill>
                  <a:srgbClr val="0070C0"/>
                </a:solidFill>
              </a:rPr>
              <a:t>lower precedence</a:t>
            </a:r>
          </a:p>
          <a:p>
            <a:endParaRPr lang="en-PK" sz="2400" dirty="0"/>
          </a:p>
        </p:txBody>
      </p:sp>
      <p:sp>
        <p:nvSpPr>
          <p:cNvPr id="4" name="Footer Placeholder 3">
            <a:extLst>
              <a:ext uri="{FF2B5EF4-FFF2-40B4-BE49-F238E27FC236}">
                <a16:creationId xmlns:a16="http://schemas.microsoft.com/office/drawing/2014/main" id="{3EF18972-48AD-08EE-D3E8-21FCBD8BF84A}"/>
              </a:ext>
            </a:extLst>
          </p:cNvPr>
          <p:cNvSpPr>
            <a:spLocks noGrp="1"/>
          </p:cNvSpPr>
          <p:nvPr>
            <p:ph type="ftr" sz="quarter" idx="11"/>
          </p:nvPr>
        </p:nvSpPr>
        <p:spPr/>
        <p:txBody>
          <a:bodyPr/>
          <a:lstStyle/>
          <a:p>
            <a:r>
              <a:rPr lang="en-US"/>
              <a:t>Object Oriented Programming-Spring 23</a:t>
            </a:r>
            <a:endParaRPr lang="en-US" dirty="0"/>
          </a:p>
        </p:txBody>
      </p:sp>
      <p:sp>
        <p:nvSpPr>
          <p:cNvPr id="5" name="Slide Number Placeholder 4">
            <a:extLst>
              <a:ext uri="{FF2B5EF4-FFF2-40B4-BE49-F238E27FC236}">
                <a16:creationId xmlns:a16="http://schemas.microsoft.com/office/drawing/2014/main" id="{A3BE6F15-D0E4-06DE-0BE7-87AED2BA8919}"/>
              </a:ext>
            </a:extLst>
          </p:cNvPr>
          <p:cNvSpPr>
            <a:spLocks noGrp="1"/>
          </p:cNvSpPr>
          <p:nvPr>
            <p:ph type="sldNum" sz="quarter" idx="12"/>
          </p:nvPr>
        </p:nvSpPr>
        <p:spPr/>
        <p:txBody>
          <a:bodyPr/>
          <a:lstStyle/>
          <a:p>
            <a:fld id="{51845F5A-061D-4825-9AE9-D7794091C6CF}" type="slidenum">
              <a:rPr lang="en-US" smtClean="0"/>
              <a:t>97</a:t>
            </a:fld>
            <a:endParaRPr lang="en-US" dirty="0"/>
          </a:p>
        </p:txBody>
      </p:sp>
    </p:spTree>
    <p:extLst>
      <p:ext uri="{BB962C8B-B14F-4D97-AF65-F5344CB8AC3E}">
        <p14:creationId xmlns:p14="http://schemas.microsoft.com/office/powerpoint/2010/main" val="3814712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619CB1-5C06-C40A-5862-63CEFD3C8BB8}"/>
              </a:ext>
            </a:extLst>
          </p:cNvPr>
          <p:cNvSpPr>
            <a:spLocks noGrp="1"/>
          </p:cNvSpPr>
          <p:nvPr>
            <p:ph type="title"/>
          </p:nvPr>
        </p:nvSpPr>
        <p:spPr>
          <a:xfrm>
            <a:off x="838201" y="643467"/>
            <a:ext cx="3888526" cy="1800526"/>
          </a:xfrm>
        </p:spPr>
        <p:txBody>
          <a:bodyPr>
            <a:normAutofit/>
          </a:bodyPr>
          <a:lstStyle/>
          <a:p>
            <a:r>
              <a:rPr lang="en-US" dirty="0"/>
              <a:t>Pointer Arithmetic</a:t>
            </a:r>
            <a:endParaRPr lang="en-PK" dirty="0"/>
          </a:p>
        </p:txBody>
      </p:sp>
      <p:sp>
        <p:nvSpPr>
          <p:cNvPr id="3" name="Content Placeholder 2">
            <a:extLst>
              <a:ext uri="{FF2B5EF4-FFF2-40B4-BE49-F238E27FC236}">
                <a16:creationId xmlns:a16="http://schemas.microsoft.com/office/drawing/2014/main" id="{92B3E4DF-1C87-57DD-D2DB-A9B3E905E886}"/>
              </a:ext>
            </a:extLst>
          </p:cNvPr>
          <p:cNvSpPr>
            <a:spLocks noGrp="1"/>
          </p:cNvSpPr>
          <p:nvPr>
            <p:ph idx="1"/>
          </p:nvPr>
        </p:nvSpPr>
        <p:spPr>
          <a:xfrm>
            <a:off x="838201" y="2623381"/>
            <a:ext cx="3888528" cy="3553581"/>
          </a:xfrm>
        </p:spPr>
        <p:txBody>
          <a:bodyPr>
            <a:normAutofit/>
          </a:bodyPr>
          <a:lstStyle/>
          <a:p>
            <a:pPr marL="0" indent="0">
              <a:buNone/>
            </a:pPr>
            <a:r>
              <a:rPr lang="en-US" sz="2000"/>
              <a:t>Only two types of arithmetic operations allowed:</a:t>
            </a:r>
          </a:p>
          <a:p>
            <a:pPr marL="514350" indent="-514350">
              <a:buAutoNum type="arabicParenR"/>
            </a:pPr>
            <a:r>
              <a:rPr lang="en-US" sz="2000" b="1" u="sng"/>
              <a:t>Addition </a:t>
            </a:r>
            <a:r>
              <a:rPr lang="en-US" sz="2000"/>
              <a:t>: only integers can be added</a:t>
            </a:r>
          </a:p>
          <a:p>
            <a:pPr marL="514350" indent="-514350">
              <a:buFont typeface="Arial" pitchFamily="34" charset="0"/>
              <a:buAutoNum type="arabicParenR"/>
            </a:pPr>
            <a:r>
              <a:rPr lang="en-US" sz="2000" b="1" u="sng"/>
              <a:t>Subtraction</a:t>
            </a:r>
            <a:r>
              <a:rPr lang="en-US" sz="2000" u="sng"/>
              <a:t>: </a:t>
            </a:r>
            <a:r>
              <a:rPr lang="en-US" sz="2000"/>
              <a:t>only integers be subtracted</a:t>
            </a:r>
          </a:p>
          <a:p>
            <a:endParaRPr lang="en-PK" sz="2000"/>
          </a:p>
        </p:txBody>
      </p:sp>
      <p:pic>
        <p:nvPicPr>
          <p:cNvPr id="6" name="Picture 5">
            <a:extLst>
              <a:ext uri="{FF2B5EF4-FFF2-40B4-BE49-F238E27FC236}">
                <a16:creationId xmlns:a16="http://schemas.microsoft.com/office/drawing/2014/main" id="{5E59DFDF-E06B-A0C9-9753-CEAFB67CD242}"/>
              </a:ext>
            </a:extLst>
          </p:cNvPr>
          <p:cNvPicPr>
            <a:picLocks noChangeAspect="1"/>
          </p:cNvPicPr>
          <p:nvPr/>
        </p:nvPicPr>
        <p:blipFill rotWithShape="1">
          <a:blip r:embed="rId2"/>
          <a:srcRect t="9401"/>
          <a:stretch/>
        </p:blipFill>
        <p:spPr>
          <a:xfrm>
            <a:off x="6800986" y="2058093"/>
            <a:ext cx="4747547" cy="2770157"/>
          </a:xfrm>
          <a:prstGeom prst="rect">
            <a:avLst/>
          </a:prstGeom>
        </p:spPr>
      </p:pic>
      <p:sp>
        <p:nvSpPr>
          <p:cNvPr id="4" name="Footer Placeholder 3">
            <a:extLst>
              <a:ext uri="{FF2B5EF4-FFF2-40B4-BE49-F238E27FC236}">
                <a16:creationId xmlns:a16="http://schemas.microsoft.com/office/drawing/2014/main" id="{E65818AB-DF5E-86BB-2E39-4FA92F57DCA4}"/>
              </a:ext>
            </a:extLst>
          </p:cNvPr>
          <p:cNvSpPr>
            <a:spLocks noGrp="1"/>
          </p:cNvSpPr>
          <p:nvPr>
            <p:ph type="ftr" sz="quarter" idx="11"/>
          </p:nvPr>
        </p:nvSpPr>
        <p:spPr>
          <a:xfrm>
            <a:off x="838200" y="6356350"/>
            <a:ext cx="4114800" cy="365125"/>
          </a:xfrm>
        </p:spPr>
        <p:txBody>
          <a:bodyPr>
            <a:normAutofit/>
          </a:bodyPr>
          <a:lstStyle/>
          <a:p>
            <a:pPr algn="l">
              <a:spcAft>
                <a:spcPts val="600"/>
              </a:spcAft>
            </a:pPr>
            <a:r>
              <a:rPr lang="en-US"/>
              <a:t>Object Oriented Programming-Spring 23</a:t>
            </a:r>
          </a:p>
        </p:txBody>
      </p:sp>
      <p:sp>
        <p:nvSpPr>
          <p:cNvPr id="5" name="Slide Number Placeholder 4">
            <a:extLst>
              <a:ext uri="{FF2B5EF4-FFF2-40B4-BE49-F238E27FC236}">
                <a16:creationId xmlns:a16="http://schemas.microsoft.com/office/drawing/2014/main" id="{32E7DD63-E5B9-850C-FEFA-A13D6C88B7ED}"/>
              </a:ext>
            </a:extLst>
          </p:cNvPr>
          <p:cNvSpPr>
            <a:spLocks noGrp="1"/>
          </p:cNvSpPr>
          <p:nvPr>
            <p:ph type="sldNum" sz="quarter" idx="12"/>
          </p:nvPr>
        </p:nvSpPr>
        <p:spPr>
          <a:xfrm>
            <a:off x="10506456" y="6356350"/>
            <a:ext cx="850392" cy="365125"/>
          </a:xfrm>
        </p:spPr>
        <p:txBody>
          <a:bodyPr>
            <a:normAutofit/>
          </a:bodyPr>
          <a:lstStyle/>
          <a:p>
            <a:pPr>
              <a:spcAft>
                <a:spcPts val="600"/>
              </a:spcAft>
            </a:pPr>
            <a:fld id="{51845F5A-061D-4825-9AE9-D7794091C6CF}" type="slidenum">
              <a:rPr lang="en-US">
                <a:solidFill>
                  <a:schemeClr val="tx1">
                    <a:lumMod val="65000"/>
                    <a:lumOff val="35000"/>
                  </a:schemeClr>
                </a:solidFill>
              </a:rPr>
              <a:pPr>
                <a:spcAft>
                  <a:spcPts val="600"/>
                </a:spcAft>
              </a:pPr>
              <a:t>98</a:t>
            </a:fld>
            <a:endParaRPr lang="en-US">
              <a:solidFill>
                <a:schemeClr val="tx1">
                  <a:lumMod val="65000"/>
                  <a:lumOff val="35000"/>
                </a:schemeClr>
              </a:solidFill>
            </a:endParaRPr>
          </a:p>
        </p:txBody>
      </p:sp>
      <p:sp>
        <p:nvSpPr>
          <p:cNvPr id="7" name="Freeform 3">
            <a:extLst>
              <a:ext uri="{FF2B5EF4-FFF2-40B4-BE49-F238E27FC236}">
                <a16:creationId xmlns:a16="http://schemas.microsoft.com/office/drawing/2014/main" id="{30DC3E2D-D550-A093-D637-EAD923141D23}"/>
              </a:ext>
            </a:extLst>
          </p:cNvPr>
          <p:cNvSpPr/>
          <p:nvPr/>
        </p:nvSpPr>
        <p:spPr>
          <a:xfrm>
            <a:off x="9928508" y="2058093"/>
            <a:ext cx="325925" cy="152400"/>
          </a:xfrm>
          <a:custGeom>
            <a:avLst/>
            <a:gdLst>
              <a:gd name="connsiteX0" fmla="*/ 0 w 325925"/>
              <a:gd name="connsiteY0" fmla="*/ 108642 h 185157"/>
              <a:gd name="connsiteX1" fmla="*/ 81481 w 325925"/>
              <a:gd name="connsiteY1" fmla="*/ 181069 h 185157"/>
              <a:gd name="connsiteX2" fmla="*/ 325925 w 325925"/>
              <a:gd name="connsiteY2" fmla="*/ 0 h 185157"/>
            </a:gdLst>
            <a:ahLst/>
            <a:cxnLst>
              <a:cxn ang="0">
                <a:pos x="connsiteX0" y="connsiteY0"/>
              </a:cxn>
              <a:cxn ang="0">
                <a:pos x="connsiteX1" y="connsiteY1"/>
              </a:cxn>
              <a:cxn ang="0">
                <a:pos x="connsiteX2" y="connsiteY2"/>
              </a:cxn>
            </a:cxnLst>
            <a:rect l="l" t="t" r="r" b="b"/>
            <a:pathLst>
              <a:path w="325925" h="185157">
                <a:moveTo>
                  <a:pt x="0" y="108642"/>
                </a:moveTo>
                <a:cubicBezTo>
                  <a:pt x="13580" y="153909"/>
                  <a:pt x="27160" y="199176"/>
                  <a:pt x="81481" y="181069"/>
                </a:cubicBezTo>
                <a:cubicBezTo>
                  <a:pt x="135802" y="162962"/>
                  <a:pt x="230863" y="81481"/>
                  <a:pt x="325925" y="0"/>
                </a:cubicBezTo>
              </a:path>
            </a:pathLst>
          </a:cu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AE7CC91-755B-B801-FE2A-0FDFAD000355}"/>
              </a:ext>
            </a:extLst>
          </p:cNvPr>
          <p:cNvGrpSpPr/>
          <p:nvPr/>
        </p:nvGrpSpPr>
        <p:grpSpPr>
          <a:xfrm>
            <a:off x="10140133" y="2615059"/>
            <a:ext cx="228600" cy="245198"/>
            <a:chOff x="7188451" y="4137434"/>
            <a:chExt cx="355349" cy="298764"/>
          </a:xfrm>
        </p:grpSpPr>
        <p:sp>
          <p:nvSpPr>
            <p:cNvPr id="9" name="Freeform 4">
              <a:extLst>
                <a:ext uri="{FF2B5EF4-FFF2-40B4-BE49-F238E27FC236}">
                  <a16:creationId xmlns:a16="http://schemas.microsoft.com/office/drawing/2014/main" id="{D1D83E93-7916-A7F0-3483-FA769736DBEE}"/>
                </a:ext>
              </a:extLst>
            </p:cNvPr>
            <p:cNvSpPr/>
            <p:nvPr/>
          </p:nvSpPr>
          <p:spPr>
            <a:xfrm>
              <a:off x="7188451" y="4182701"/>
              <a:ext cx="355349" cy="236899"/>
            </a:xfrm>
            <a:custGeom>
              <a:avLst/>
              <a:gdLst>
                <a:gd name="connsiteX0" fmla="*/ 0 w 597529"/>
                <a:gd name="connsiteY0" fmla="*/ 0 h 334978"/>
                <a:gd name="connsiteX1" fmla="*/ 597529 w 597529"/>
                <a:gd name="connsiteY1" fmla="*/ 334978 h 334978"/>
              </a:gdLst>
              <a:ahLst/>
              <a:cxnLst>
                <a:cxn ang="0">
                  <a:pos x="connsiteX0" y="connsiteY0"/>
                </a:cxn>
                <a:cxn ang="0">
                  <a:pos x="connsiteX1" y="connsiteY1"/>
                </a:cxn>
              </a:cxnLst>
              <a:rect l="l" t="t" r="r" b="b"/>
              <a:pathLst>
                <a:path w="597529" h="334978">
                  <a:moveTo>
                    <a:pt x="0" y="0"/>
                  </a:moveTo>
                  <a:lnTo>
                    <a:pt x="597529" y="334978"/>
                  </a:lnTo>
                </a:path>
              </a:pathLst>
            </a:custGeom>
            <a:noFill/>
            <a:ln>
              <a:solidFill>
                <a:srgbClr val="B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C3CD2F79-EF9D-940C-B9A7-910F8A19DA54}"/>
                </a:ext>
              </a:extLst>
            </p:cNvPr>
            <p:cNvSpPr/>
            <p:nvPr/>
          </p:nvSpPr>
          <p:spPr>
            <a:xfrm>
              <a:off x="7306147" y="4137434"/>
              <a:ext cx="172015" cy="298764"/>
            </a:xfrm>
            <a:custGeom>
              <a:avLst/>
              <a:gdLst>
                <a:gd name="connsiteX0" fmla="*/ 172015 w 172015"/>
                <a:gd name="connsiteY0" fmla="*/ 0 h 298764"/>
                <a:gd name="connsiteX1" fmla="*/ 0 w 172015"/>
                <a:gd name="connsiteY1" fmla="*/ 298764 h 298764"/>
              </a:gdLst>
              <a:ahLst/>
              <a:cxnLst>
                <a:cxn ang="0">
                  <a:pos x="connsiteX0" y="connsiteY0"/>
                </a:cxn>
                <a:cxn ang="0">
                  <a:pos x="connsiteX1" y="connsiteY1"/>
                </a:cxn>
              </a:cxnLst>
              <a:rect l="l" t="t" r="r" b="b"/>
              <a:pathLst>
                <a:path w="172015" h="298764">
                  <a:moveTo>
                    <a:pt x="172015" y="0"/>
                  </a:moveTo>
                  <a:cubicBezTo>
                    <a:pt x="101851" y="119958"/>
                    <a:pt x="31687" y="239917"/>
                    <a:pt x="0" y="298764"/>
                  </a:cubicBezTo>
                </a:path>
              </a:pathLst>
            </a:custGeom>
            <a:noFill/>
            <a:ln>
              <a:solidFill>
                <a:srgbClr val="B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6538609-2F33-2E82-9D7A-E84150CD80F6}"/>
              </a:ext>
            </a:extLst>
          </p:cNvPr>
          <p:cNvGrpSpPr/>
          <p:nvPr/>
        </p:nvGrpSpPr>
        <p:grpSpPr>
          <a:xfrm>
            <a:off x="9977170" y="3135358"/>
            <a:ext cx="228600" cy="245198"/>
            <a:chOff x="7188451" y="4137434"/>
            <a:chExt cx="355349" cy="298764"/>
          </a:xfrm>
        </p:grpSpPr>
        <p:sp>
          <p:nvSpPr>
            <p:cNvPr id="14" name="Freeform 11">
              <a:extLst>
                <a:ext uri="{FF2B5EF4-FFF2-40B4-BE49-F238E27FC236}">
                  <a16:creationId xmlns:a16="http://schemas.microsoft.com/office/drawing/2014/main" id="{CEEDB51F-F3D1-BAA0-FC8D-A38A4ABC674E}"/>
                </a:ext>
              </a:extLst>
            </p:cNvPr>
            <p:cNvSpPr/>
            <p:nvPr/>
          </p:nvSpPr>
          <p:spPr>
            <a:xfrm>
              <a:off x="7188451" y="4182701"/>
              <a:ext cx="355349" cy="236899"/>
            </a:xfrm>
            <a:custGeom>
              <a:avLst/>
              <a:gdLst>
                <a:gd name="connsiteX0" fmla="*/ 0 w 597529"/>
                <a:gd name="connsiteY0" fmla="*/ 0 h 334978"/>
                <a:gd name="connsiteX1" fmla="*/ 597529 w 597529"/>
                <a:gd name="connsiteY1" fmla="*/ 334978 h 334978"/>
              </a:gdLst>
              <a:ahLst/>
              <a:cxnLst>
                <a:cxn ang="0">
                  <a:pos x="connsiteX0" y="connsiteY0"/>
                </a:cxn>
                <a:cxn ang="0">
                  <a:pos x="connsiteX1" y="connsiteY1"/>
                </a:cxn>
              </a:cxnLst>
              <a:rect l="l" t="t" r="r" b="b"/>
              <a:pathLst>
                <a:path w="597529" h="334978">
                  <a:moveTo>
                    <a:pt x="0" y="0"/>
                  </a:moveTo>
                  <a:lnTo>
                    <a:pt x="597529" y="334978"/>
                  </a:lnTo>
                </a:path>
              </a:pathLst>
            </a:custGeom>
            <a:noFill/>
            <a:ln>
              <a:solidFill>
                <a:srgbClr val="B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2">
              <a:extLst>
                <a:ext uri="{FF2B5EF4-FFF2-40B4-BE49-F238E27FC236}">
                  <a16:creationId xmlns:a16="http://schemas.microsoft.com/office/drawing/2014/main" id="{5A9D33DE-36E6-4FC9-7FEF-509E7DE520AF}"/>
                </a:ext>
              </a:extLst>
            </p:cNvPr>
            <p:cNvSpPr/>
            <p:nvPr/>
          </p:nvSpPr>
          <p:spPr>
            <a:xfrm>
              <a:off x="7306147" y="4137434"/>
              <a:ext cx="172015" cy="298764"/>
            </a:xfrm>
            <a:custGeom>
              <a:avLst/>
              <a:gdLst>
                <a:gd name="connsiteX0" fmla="*/ 172015 w 172015"/>
                <a:gd name="connsiteY0" fmla="*/ 0 h 298764"/>
                <a:gd name="connsiteX1" fmla="*/ 0 w 172015"/>
                <a:gd name="connsiteY1" fmla="*/ 298764 h 298764"/>
              </a:gdLst>
              <a:ahLst/>
              <a:cxnLst>
                <a:cxn ang="0">
                  <a:pos x="connsiteX0" y="connsiteY0"/>
                </a:cxn>
                <a:cxn ang="0">
                  <a:pos x="connsiteX1" y="connsiteY1"/>
                </a:cxn>
              </a:cxnLst>
              <a:rect l="l" t="t" r="r" b="b"/>
              <a:pathLst>
                <a:path w="172015" h="298764">
                  <a:moveTo>
                    <a:pt x="172015" y="0"/>
                  </a:moveTo>
                  <a:cubicBezTo>
                    <a:pt x="101851" y="119958"/>
                    <a:pt x="31687" y="239917"/>
                    <a:pt x="0" y="298764"/>
                  </a:cubicBezTo>
                </a:path>
              </a:pathLst>
            </a:custGeom>
            <a:noFill/>
            <a:ln>
              <a:solidFill>
                <a:srgbClr val="B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8B0E1B1-BE7F-4B7F-EA2F-4944F34D3D09}"/>
              </a:ext>
            </a:extLst>
          </p:cNvPr>
          <p:cNvGrpSpPr/>
          <p:nvPr/>
        </p:nvGrpSpPr>
        <p:grpSpPr>
          <a:xfrm>
            <a:off x="11094112" y="3974884"/>
            <a:ext cx="228600" cy="245198"/>
            <a:chOff x="7188451" y="4137434"/>
            <a:chExt cx="355349" cy="298764"/>
          </a:xfrm>
        </p:grpSpPr>
        <p:sp>
          <p:nvSpPr>
            <p:cNvPr id="17" name="Freeform 17">
              <a:extLst>
                <a:ext uri="{FF2B5EF4-FFF2-40B4-BE49-F238E27FC236}">
                  <a16:creationId xmlns:a16="http://schemas.microsoft.com/office/drawing/2014/main" id="{F4A58C51-CB08-F013-FC9C-102605D125DC}"/>
                </a:ext>
              </a:extLst>
            </p:cNvPr>
            <p:cNvSpPr/>
            <p:nvPr/>
          </p:nvSpPr>
          <p:spPr>
            <a:xfrm>
              <a:off x="7188451" y="4182701"/>
              <a:ext cx="355349" cy="236899"/>
            </a:xfrm>
            <a:custGeom>
              <a:avLst/>
              <a:gdLst>
                <a:gd name="connsiteX0" fmla="*/ 0 w 597529"/>
                <a:gd name="connsiteY0" fmla="*/ 0 h 334978"/>
                <a:gd name="connsiteX1" fmla="*/ 597529 w 597529"/>
                <a:gd name="connsiteY1" fmla="*/ 334978 h 334978"/>
              </a:gdLst>
              <a:ahLst/>
              <a:cxnLst>
                <a:cxn ang="0">
                  <a:pos x="connsiteX0" y="connsiteY0"/>
                </a:cxn>
                <a:cxn ang="0">
                  <a:pos x="connsiteX1" y="connsiteY1"/>
                </a:cxn>
              </a:cxnLst>
              <a:rect l="l" t="t" r="r" b="b"/>
              <a:pathLst>
                <a:path w="597529" h="334978">
                  <a:moveTo>
                    <a:pt x="0" y="0"/>
                  </a:moveTo>
                  <a:lnTo>
                    <a:pt x="597529" y="334978"/>
                  </a:lnTo>
                </a:path>
              </a:pathLst>
            </a:custGeom>
            <a:noFill/>
            <a:ln>
              <a:solidFill>
                <a:srgbClr val="B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8">
              <a:extLst>
                <a:ext uri="{FF2B5EF4-FFF2-40B4-BE49-F238E27FC236}">
                  <a16:creationId xmlns:a16="http://schemas.microsoft.com/office/drawing/2014/main" id="{269DCCF4-7CBE-F8AA-50EE-EC7E3D188039}"/>
                </a:ext>
              </a:extLst>
            </p:cNvPr>
            <p:cNvSpPr/>
            <p:nvPr/>
          </p:nvSpPr>
          <p:spPr>
            <a:xfrm>
              <a:off x="7306147" y="4137434"/>
              <a:ext cx="172015" cy="298764"/>
            </a:xfrm>
            <a:custGeom>
              <a:avLst/>
              <a:gdLst>
                <a:gd name="connsiteX0" fmla="*/ 172015 w 172015"/>
                <a:gd name="connsiteY0" fmla="*/ 0 h 298764"/>
                <a:gd name="connsiteX1" fmla="*/ 0 w 172015"/>
                <a:gd name="connsiteY1" fmla="*/ 298764 h 298764"/>
              </a:gdLst>
              <a:ahLst/>
              <a:cxnLst>
                <a:cxn ang="0">
                  <a:pos x="connsiteX0" y="connsiteY0"/>
                </a:cxn>
                <a:cxn ang="0">
                  <a:pos x="connsiteX1" y="connsiteY1"/>
                </a:cxn>
              </a:cxnLst>
              <a:rect l="l" t="t" r="r" b="b"/>
              <a:pathLst>
                <a:path w="172015" h="298764">
                  <a:moveTo>
                    <a:pt x="172015" y="0"/>
                  </a:moveTo>
                  <a:cubicBezTo>
                    <a:pt x="101851" y="119958"/>
                    <a:pt x="31687" y="239917"/>
                    <a:pt x="0" y="298764"/>
                  </a:cubicBezTo>
                </a:path>
              </a:pathLst>
            </a:custGeom>
            <a:noFill/>
            <a:ln>
              <a:solidFill>
                <a:srgbClr val="B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Freeform 34">
            <a:extLst>
              <a:ext uri="{FF2B5EF4-FFF2-40B4-BE49-F238E27FC236}">
                <a16:creationId xmlns:a16="http://schemas.microsoft.com/office/drawing/2014/main" id="{FFAD5D0E-341A-6C23-F4E3-934D8039A2FE}"/>
              </a:ext>
            </a:extLst>
          </p:cNvPr>
          <p:cNvSpPr/>
          <p:nvPr/>
        </p:nvSpPr>
        <p:spPr>
          <a:xfrm>
            <a:off x="9917985" y="2367793"/>
            <a:ext cx="325925" cy="152400"/>
          </a:xfrm>
          <a:custGeom>
            <a:avLst/>
            <a:gdLst>
              <a:gd name="connsiteX0" fmla="*/ 0 w 325925"/>
              <a:gd name="connsiteY0" fmla="*/ 108642 h 185157"/>
              <a:gd name="connsiteX1" fmla="*/ 81481 w 325925"/>
              <a:gd name="connsiteY1" fmla="*/ 181069 h 185157"/>
              <a:gd name="connsiteX2" fmla="*/ 325925 w 325925"/>
              <a:gd name="connsiteY2" fmla="*/ 0 h 185157"/>
            </a:gdLst>
            <a:ahLst/>
            <a:cxnLst>
              <a:cxn ang="0">
                <a:pos x="connsiteX0" y="connsiteY0"/>
              </a:cxn>
              <a:cxn ang="0">
                <a:pos x="connsiteX1" y="connsiteY1"/>
              </a:cxn>
              <a:cxn ang="0">
                <a:pos x="connsiteX2" y="connsiteY2"/>
              </a:cxn>
            </a:cxnLst>
            <a:rect l="l" t="t" r="r" b="b"/>
            <a:pathLst>
              <a:path w="325925" h="185157">
                <a:moveTo>
                  <a:pt x="0" y="108642"/>
                </a:moveTo>
                <a:cubicBezTo>
                  <a:pt x="13580" y="153909"/>
                  <a:pt x="27160" y="199176"/>
                  <a:pt x="81481" y="181069"/>
                </a:cubicBezTo>
                <a:cubicBezTo>
                  <a:pt x="135802" y="162962"/>
                  <a:pt x="230863" y="81481"/>
                  <a:pt x="325925" y="0"/>
                </a:cubicBezTo>
              </a:path>
            </a:pathLst>
          </a:cu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35">
            <a:extLst>
              <a:ext uri="{FF2B5EF4-FFF2-40B4-BE49-F238E27FC236}">
                <a16:creationId xmlns:a16="http://schemas.microsoft.com/office/drawing/2014/main" id="{D817B2FB-535A-5C55-9DB7-BF35BF6C0AE4}"/>
              </a:ext>
            </a:extLst>
          </p:cNvPr>
          <p:cNvSpPr/>
          <p:nvPr/>
        </p:nvSpPr>
        <p:spPr>
          <a:xfrm>
            <a:off x="10042808" y="2955123"/>
            <a:ext cx="325925" cy="152400"/>
          </a:xfrm>
          <a:custGeom>
            <a:avLst/>
            <a:gdLst>
              <a:gd name="connsiteX0" fmla="*/ 0 w 325925"/>
              <a:gd name="connsiteY0" fmla="*/ 108642 h 185157"/>
              <a:gd name="connsiteX1" fmla="*/ 81481 w 325925"/>
              <a:gd name="connsiteY1" fmla="*/ 181069 h 185157"/>
              <a:gd name="connsiteX2" fmla="*/ 325925 w 325925"/>
              <a:gd name="connsiteY2" fmla="*/ 0 h 185157"/>
            </a:gdLst>
            <a:ahLst/>
            <a:cxnLst>
              <a:cxn ang="0">
                <a:pos x="connsiteX0" y="connsiteY0"/>
              </a:cxn>
              <a:cxn ang="0">
                <a:pos x="connsiteX1" y="connsiteY1"/>
              </a:cxn>
              <a:cxn ang="0">
                <a:pos x="connsiteX2" y="connsiteY2"/>
              </a:cxn>
            </a:cxnLst>
            <a:rect l="l" t="t" r="r" b="b"/>
            <a:pathLst>
              <a:path w="325925" h="185157">
                <a:moveTo>
                  <a:pt x="0" y="108642"/>
                </a:moveTo>
                <a:cubicBezTo>
                  <a:pt x="13580" y="153909"/>
                  <a:pt x="27160" y="199176"/>
                  <a:pt x="81481" y="181069"/>
                </a:cubicBezTo>
                <a:cubicBezTo>
                  <a:pt x="135802" y="162962"/>
                  <a:pt x="230863" y="81481"/>
                  <a:pt x="325925" y="0"/>
                </a:cubicBezTo>
              </a:path>
            </a:pathLst>
          </a:cu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56429550-E1B2-CB66-C8B1-BE32F7348F9F}"/>
              </a:ext>
            </a:extLst>
          </p:cNvPr>
          <p:cNvSpPr/>
          <p:nvPr/>
        </p:nvSpPr>
        <p:spPr>
          <a:xfrm>
            <a:off x="11330559" y="3719228"/>
            <a:ext cx="325925" cy="152400"/>
          </a:xfrm>
          <a:custGeom>
            <a:avLst/>
            <a:gdLst>
              <a:gd name="connsiteX0" fmla="*/ 0 w 325925"/>
              <a:gd name="connsiteY0" fmla="*/ 108642 h 185157"/>
              <a:gd name="connsiteX1" fmla="*/ 81481 w 325925"/>
              <a:gd name="connsiteY1" fmla="*/ 181069 h 185157"/>
              <a:gd name="connsiteX2" fmla="*/ 325925 w 325925"/>
              <a:gd name="connsiteY2" fmla="*/ 0 h 185157"/>
            </a:gdLst>
            <a:ahLst/>
            <a:cxnLst>
              <a:cxn ang="0">
                <a:pos x="connsiteX0" y="connsiteY0"/>
              </a:cxn>
              <a:cxn ang="0">
                <a:pos x="connsiteX1" y="connsiteY1"/>
              </a:cxn>
              <a:cxn ang="0">
                <a:pos x="connsiteX2" y="connsiteY2"/>
              </a:cxn>
            </a:cxnLst>
            <a:rect l="l" t="t" r="r" b="b"/>
            <a:pathLst>
              <a:path w="325925" h="185157">
                <a:moveTo>
                  <a:pt x="0" y="108642"/>
                </a:moveTo>
                <a:cubicBezTo>
                  <a:pt x="13580" y="153909"/>
                  <a:pt x="27160" y="199176"/>
                  <a:pt x="81481" y="181069"/>
                </a:cubicBezTo>
                <a:cubicBezTo>
                  <a:pt x="135802" y="162962"/>
                  <a:pt x="230863" y="81481"/>
                  <a:pt x="325925" y="0"/>
                </a:cubicBezTo>
              </a:path>
            </a:pathLst>
          </a:cu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38">
            <a:extLst>
              <a:ext uri="{FF2B5EF4-FFF2-40B4-BE49-F238E27FC236}">
                <a16:creationId xmlns:a16="http://schemas.microsoft.com/office/drawing/2014/main" id="{A4F7FFFB-D168-58D5-9B9B-C0AA8EB24E4A}"/>
              </a:ext>
            </a:extLst>
          </p:cNvPr>
          <p:cNvSpPr/>
          <p:nvPr/>
        </p:nvSpPr>
        <p:spPr>
          <a:xfrm>
            <a:off x="10632863" y="4247771"/>
            <a:ext cx="325925" cy="152400"/>
          </a:xfrm>
          <a:custGeom>
            <a:avLst/>
            <a:gdLst>
              <a:gd name="connsiteX0" fmla="*/ 0 w 325925"/>
              <a:gd name="connsiteY0" fmla="*/ 108642 h 185157"/>
              <a:gd name="connsiteX1" fmla="*/ 81481 w 325925"/>
              <a:gd name="connsiteY1" fmla="*/ 181069 h 185157"/>
              <a:gd name="connsiteX2" fmla="*/ 325925 w 325925"/>
              <a:gd name="connsiteY2" fmla="*/ 0 h 185157"/>
            </a:gdLst>
            <a:ahLst/>
            <a:cxnLst>
              <a:cxn ang="0">
                <a:pos x="connsiteX0" y="connsiteY0"/>
              </a:cxn>
              <a:cxn ang="0">
                <a:pos x="connsiteX1" y="connsiteY1"/>
              </a:cxn>
              <a:cxn ang="0">
                <a:pos x="connsiteX2" y="connsiteY2"/>
              </a:cxn>
            </a:cxnLst>
            <a:rect l="l" t="t" r="r" b="b"/>
            <a:pathLst>
              <a:path w="325925" h="185157">
                <a:moveTo>
                  <a:pt x="0" y="108642"/>
                </a:moveTo>
                <a:cubicBezTo>
                  <a:pt x="13580" y="153909"/>
                  <a:pt x="27160" y="199176"/>
                  <a:pt x="81481" y="181069"/>
                </a:cubicBezTo>
                <a:cubicBezTo>
                  <a:pt x="135802" y="162962"/>
                  <a:pt x="230863" y="81481"/>
                  <a:pt x="325925" y="0"/>
                </a:cubicBezTo>
              </a:path>
            </a:pathLst>
          </a:cu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9">
            <a:extLst>
              <a:ext uri="{FF2B5EF4-FFF2-40B4-BE49-F238E27FC236}">
                <a16:creationId xmlns:a16="http://schemas.microsoft.com/office/drawing/2014/main" id="{B8801842-B3B3-1EDC-007F-3D3296D55B2D}"/>
              </a:ext>
            </a:extLst>
          </p:cNvPr>
          <p:cNvSpPr/>
          <p:nvPr/>
        </p:nvSpPr>
        <p:spPr>
          <a:xfrm>
            <a:off x="11455340" y="4483278"/>
            <a:ext cx="325925" cy="152400"/>
          </a:xfrm>
          <a:custGeom>
            <a:avLst/>
            <a:gdLst>
              <a:gd name="connsiteX0" fmla="*/ 0 w 325925"/>
              <a:gd name="connsiteY0" fmla="*/ 108642 h 185157"/>
              <a:gd name="connsiteX1" fmla="*/ 81481 w 325925"/>
              <a:gd name="connsiteY1" fmla="*/ 181069 h 185157"/>
              <a:gd name="connsiteX2" fmla="*/ 325925 w 325925"/>
              <a:gd name="connsiteY2" fmla="*/ 0 h 185157"/>
            </a:gdLst>
            <a:ahLst/>
            <a:cxnLst>
              <a:cxn ang="0">
                <a:pos x="connsiteX0" y="connsiteY0"/>
              </a:cxn>
              <a:cxn ang="0">
                <a:pos x="connsiteX1" y="connsiteY1"/>
              </a:cxn>
              <a:cxn ang="0">
                <a:pos x="connsiteX2" y="connsiteY2"/>
              </a:cxn>
            </a:cxnLst>
            <a:rect l="l" t="t" r="r" b="b"/>
            <a:pathLst>
              <a:path w="325925" h="185157">
                <a:moveTo>
                  <a:pt x="0" y="108642"/>
                </a:moveTo>
                <a:cubicBezTo>
                  <a:pt x="13580" y="153909"/>
                  <a:pt x="27160" y="199176"/>
                  <a:pt x="81481" y="181069"/>
                </a:cubicBezTo>
                <a:cubicBezTo>
                  <a:pt x="135802" y="162962"/>
                  <a:pt x="230863" y="81481"/>
                  <a:pt x="325925" y="0"/>
                </a:cubicBezTo>
              </a:path>
            </a:pathLst>
          </a:cu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
            <a:extLst>
              <a:ext uri="{FF2B5EF4-FFF2-40B4-BE49-F238E27FC236}">
                <a16:creationId xmlns:a16="http://schemas.microsoft.com/office/drawing/2014/main" id="{3FEA2F59-111B-E576-07D4-8DD1A7A33620}"/>
              </a:ext>
            </a:extLst>
          </p:cNvPr>
          <p:cNvSpPr/>
          <p:nvPr/>
        </p:nvSpPr>
        <p:spPr>
          <a:xfrm>
            <a:off x="10139648" y="3482010"/>
            <a:ext cx="152400" cy="154634"/>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20" grpId="0" animBg="1"/>
      <p:bldP spid="21" grpId="0" animBg="1"/>
      <p:bldP spid="22" grpId="0" animBg="1"/>
      <p:bldP spid="23" grpId="0" animBg="1"/>
      <p:bldP spid="2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a:bodyPr>
          <a:lstStyle/>
          <a:p>
            <a:pPr eaLnBrk="1" hangingPunct="1">
              <a:defRPr/>
            </a:pPr>
            <a:r>
              <a:rPr lang="en-US" sz="3600" dirty="0"/>
              <a:t>Relationship Between Pointers and Arrays</a:t>
            </a:r>
          </a:p>
        </p:txBody>
      </p:sp>
      <p:sp>
        <p:nvSpPr>
          <p:cNvPr id="100355" name="Rectangle 3"/>
          <p:cNvSpPr>
            <a:spLocks noGrp="1" noChangeArrowheads="1"/>
          </p:cNvSpPr>
          <p:nvPr>
            <p:ph idx="1"/>
          </p:nvPr>
        </p:nvSpPr>
        <p:spPr/>
        <p:txBody>
          <a:bodyPr>
            <a:normAutofit/>
          </a:bodyPr>
          <a:lstStyle/>
          <a:p>
            <a:pPr eaLnBrk="1" hangingPunct="1">
              <a:defRPr/>
            </a:pPr>
            <a:r>
              <a:rPr lang="en-US" sz="2400" dirty="0"/>
              <a:t>Arrays and pointers are closely related</a:t>
            </a:r>
          </a:p>
          <a:p>
            <a:pPr eaLnBrk="1" hangingPunct="1">
              <a:defRPr/>
            </a:pPr>
            <a:endParaRPr lang="en-US" sz="2400" dirty="0"/>
          </a:p>
          <a:p>
            <a:pPr eaLnBrk="1" hangingPunct="1">
              <a:defRPr/>
            </a:pPr>
            <a:r>
              <a:rPr lang="en-US" sz="2400" dirty="0"/>
              <a:t>Array name is a </a:t>
            </a:r>
            <a:r>
              <a:rPr lang="en-US" sz="2400" u="sng" dirty="0">
                <a:solidFill>
                  <a:srgbClr val="FF0000"/>
                </a:solidFill>
              </a:rPr>
              <a:t>constant pointer</a:t>
            </a:r>
            <a:r>
              <a:rPr lang="en-US" sz="2400" dirty="0"/>
              <a:t> that </a:t>
            </a:r>
            <a:r>
              <a:rPr lang="en-US" sz="2400" dirty="0">
                <a:solidFill>
                  <a:srgbClr val="0070C0"/>
                </a:solidFill>
              </a:rPr>
              <a:t>stores the starting address </a:t>
            </a:r>
            <a:r>
              <a:rPr lang="en-US" sz="2400" dirty="0"/>
              <a:t>of an array</a:t>
            </a:r>
          </a:p>
          <a:p>
            <a:pPr eaLnBrk="1" hangingPunct="1">
              <a:defRPr/>
            </a:pPr>
            <a:endParaRPr lang="en-US" sz="2400" u="sng" dirty="0"/>
          </a:p>
          <a:p>
            <a:pPr eaLnBrk="1" hangingPunct="1">
              <a:defRPr/>
            </a:pPr>
            <a:r>
              <a:rPr lang="en-US" sz="2400" dirty="0"/>
              <a:t>All arrays elements are placed in the </a:t>
            </a:r>
            <a:r>
              <a:rPr lang="en-US" sz="2400" dirty="0">
                <a:solidFill>
                  <a:srgbClr val="0070C0"/>
                </a:solidFill>
              </a:rPr>
              <a:t>consecutive locations</a:t>
            </a:r>
            <a:endParaRPr lang="en-US" sz="2400" dirty="0"/>
          </a:p>
        </p:txBody>
      </p:sp>
    </p:spTree>
    <p:extLst>
      <p:ext uri="{BB962C8B-B14F-4D97-AF65-F5344CB8AC3E}">
        <p14:creationId xmlns:p14="http://schemas.microsoft.com/office/powerpoint/2010/main" val="22679540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Brush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1128</TotalTime>
  <Words>11232</Words>
  <Application>Microsoft Office PowerPoint</Application>
  <PresentationFormat>Widescreen</PresentationFormat>
  <Paragraphs>2303</Paragraphs>
  <Slides>188</Slides>
  <Notes>149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188</vt:i4>
      </vt:variant>
    </vt:vector>
  </HeadingPairs>
  <TitlesOfParts>
    <vt:vector size="199" baseType="lpstr">
      <vt:lpstr>Arial</vt:lpstr>
      <vt:lpstr>Calibri</vt:lpstr>
      <vt:lpstr>Century Gothic</vt:lpstr>
      <vt:lpstr>Consolas</vt:lpstr>
      <vt:lpstr>Courier New</vt:lpstr>
      <vt:lpstr>Elephant</vt:lpstr>
      <vt:lpstr>Times</vt:lpstr>
      <vt:lpstr>Times New Roman</vt:lpstr>
      <vt:lpstr>Trebuchet MS</vt:lpstr>
      <vt:lpstr>Wingdings</vt:lpstr>
      <vt:lpstr>BrushVTI</vt:lpstr>
      <vt:lpstr>Object Oriented Programming</vt:lpstr>
      <vt:lpstr>Getting the Address of a Variable</vt:lpstr>
      <vt:lpstr>Pointer Variables</vt:lpstr>
      <vt:lpstr>Something Like Pointers: Arrays</vt:lpstr>
      <vt:lpstr>Something Like Pointers : Arrays</vt:lpstr>
      <vt:lpstr>Something Like Pointers:                  Reference Variables</vt:lpstr>
      <vt:lpstr>Something Like Pointers:                  Reference Variables</vt:lpstr>
      <vt:lpstr>Pointer Variables</vt:lpstr>
      <vt:lpstr>Pointer Variables</vt:lpstr>
      <vt:lpstr>Pointer Variables</vt:lpstr>
      <vt:lpstr>Example</vt:lpstr>
      <vt:lpstr>The Indirection Operator</vt:lpstr>
      <vt:lpstr>Example</vt:lpstr>
      <vt:lpstr>Example</vt:lpstr>
      <vt:lpstr>The Relationship Between Arrays and Pointers</vt:lpstr>
      <vt:lpstr>The Relationship Between Arrays and Pointers</vt:lpstr>
      <vt:lpstr>Example</vt:lpstr>
      <vt:lpstr>Pointers in Expressions</vt:lpstr>
      <vt:lpstr>Array Access</vt:lpstr>
      <vt:lpstr>Array Access</vt:lpstr>
      <vt:lpstr>Example</vt:lpstr>
      <vt:lpstr>Pointer Arithmetic</vt:lpstr>
      <vt:lpstr>Example</vt:lpstr>
      <vt:lpstr>Initializing Pointers</vt:lpstr>
      <vt:lpstr>Comparing Pointers</vt:lpstr>
      <vt:lpstr>Pointers as Function Parameters</vt:lpstr>
      <vt:lpstr>Example</vt:lpstr>
      <vt:lpstr>Example</vt:lpstr>
      <vt:lpstr>Example </vt:lpstr>
      <vt:lpstr>Pointers to Constants</vt:lpstr>
      <vt:lpstr>Pointers to Constants</vt:lpstr>
      <vt:lpstr>Declaration of a Pointer to Constant</vt:lpstr>
      <vt:lpstr>Constant Pointers</vt:lpstr>
      <vt:lpstr>Constant Pointers</vt:lpstr>
      <vt:lpstr>Constant Pointers to Constants</vt:lpstr>
      <vt:lpstr>Constant Pointers to Constants</vt:lpstr>
      <vt:lpstr>Returning Pointers from Functions</vt:lpstr>
      <vt:lpstr>Example</vt:lpstr>
      <vt:lpstr>Memory Layout and Pointers</vt:lpstr>
      <vt:lpstr>From C++ Code to Process</vt:lpstr>
      <vt:lpstr>PowerPoint Presentation</vt:lpstr>
      <vt:lpstr>From C++ Code to Process</vt:lpstr>
      <vt:lpstr>C++ Memory Models</vt:lpstr>
      <vt:lpstr>C++ Memory Models</vt:lpstr>
      <vt:lpstr>Main Memory</vt:lpstr>
      <vt:lpstr>Virtual Memory  (How a CPU see’s a Process?)</vt:lpstr>
      <vt:lpstr>Revision: Global vs Local Variables</vt:lpstr>
      <vt:lpstr>Revision: Global vs Local Variables</vt:lpstr>
      <vt:lpstr>Organization of Virtual Memory: .text</vt:lpstr>
      <vt:lpstr>Organization of Virtual Memory: Data &amp; BSS</vt:lpstr>
      <vt:lpstr>Organization of Virtual Memory: Heap</vt:lpstr>
      <vt:lpstr>Organization of Virtual Memory: Stack</vt:lpstr>
      <vt:lpstr>Summary: Process Address Space</vt:lpstr>
      <vt:lpstr>Example</vt:lpstr>
      <vt:lpstr>Example</vt:lpstr>
      <vt:lpstr>Variable Lifetime</vt:lpstr>
      <vt:lpstr>Dynamic Memory Allocation</vt:lpstr>
      <vt:lpstr>Dynamic Memory Allocation</vt:lpstr>
      <vt:lpstr>Dynamic Memory Allocation</vt:lpstr>
      <vt:lpstr>Releasing Dynamic Memory</vt:lpstr>
      <vt:lpstr>Example</vt:lpstr>
      <vt:lpstr>Example</vt:lpstr>
      <vt:lpstr>Example</vt:lpstr>
      <vt:lpstr>Example</vt:lpstr>
      <vt:lpstr>Differences between Static and Dynamic Memory Allocation</vt:lpstr>
      <vt:lpstr>Dynamic Memory Allocation</vt:lpstr>
      <vt:lpstr>Example</vt:lpstr>
      <vt:lpstr>Example</vt:lpstr>
      <vt:lpstr>Aliasing</vt:lpstr>
      <vt:lpstr>Aliasing</vt:lpstr>
      <vt:lpstr>Dangling Pointers</vt:lpstr>
      <vt:lpstr>Dangling Pointers</vt:lpstr>
      <vt:lpstr>Dangling Pointers</vt:lpstr>
      <vt:lpstr>Errors due to Dangling Pointers</vt:lpstr>
      <vt:lpstr>Avoiding a Dangling Pointer</vt:lpstr>
      <vt:lpstr>Returning Memory to the Heap</vt:lpstr>
      <vt:lpstr>Returning Memory to the Heap</vt:lpstr>
      <vt:lpstr>Memory Leaking</vt:lpstr>
      <vt:lpstr>Memory Leaking</vt:lpstr>
      <vt:lpstr>Memory Leaks</vt:lpstr>
      <vt:lpstr>Memory Leaking and Dangling Pointers</vt:lpstr>
      <vt:lpstr>Null Address</vt:lpstr>
      <vt:lpstr>Null Address</vt:lpstr>
      <vt:lpstr>Pointers Data-Type</vt:lpstr>
      <vt:lpstr>Pointers Type</vt:lpstr>
      <vt:lpstr>Void Pointer</vt:lpstr>
      <vt:lpstr>Void Pointers</vt:lpstr>
      <vt:lpstr>Pointer Assignments (Aliasing)</vt:lpstr>
      <vt:lpstr>Another Pointer Example</vt:lpstr>
      <vt:lpstr>Casting pointers</vt:lpstr>
      <vt:lpstr>Casting pointers</vt:lpstr>
      <vt:lpstr>Casting pointers</vt:lpstr>
      <vt:lpstr>Casting pointers</vt:lpstr>
      <vt:lpstr>Pointer Arithmatic</vt:lpstr>
      <vt:lpstr>Pointer Arithmetic</vt:lpstr>
      <vt:lpstr>Pointer Arithmetic</vt:lpstr>
      <vt:lpstr>Pointer Arithmetic</vt:lpstr>
      <vt:lpstr>Pointer Arithmetic</vt:lpstr>
      <vt:lpstr>Relationship Between Pointers and Arrays</vt:lpstr>
      <vt:lpstr>Arrays and Pointers</vt:lpstr>
      <vt:lpstr>Arrays Decay to Pointers</vt:lpstr>
      <vt:lpstr>Arrays Decay to Pointers</vt:lpstr>
      <vt:lpstr>Arrays Decay to Pointers</vt:lpstr>
      <vt:lpstr>Accessing 1-Dimensional Array Using Pointers</vt:lpstr>
      <vt:lpstr>Accessing 1-Dimensional Array</vt:lpstr>
      <vt:lpstr>Accessing 1-Dimensional Array</vt:lpstr>
      <vt:lpstr>Dynamic Memory Allocation</vt:lpstr>
      <vt:lpstr>PowerPoint Presentation</vt:lpstr>
      <vt:lpstr>PowerPoint Presentation</vt:lpstr>
      <vt:lpstr>Accessing 2-Dimensional Array</vt:lpstr>
      <vt:lpstr>Accessing 2-Dimensional Array</vt:lpstr>
      <vt:lpstr>Creating Dynamic 2D Arrays</vt:lpstr>
      <vt:lpstr>Dynamic two-dimensional arrays</vt:lpstr>
      <vt:lpstr>Accessing 2-Dimensional Array</vt:lpstr>
      <vt:lpstr>Accessing 2-Dimensional Array</vt:lpstr>
      <vt:lpstr>Dynamic 2D Arrays</vt:lpstr>
      <vt:lpstr>Dynamic 2D Array – Double Pointer</vt:lpstr>
      <vt:lpstr>Dynamic 2D Array – Double Pointer</vt:lpstr>
      <vt:lpstr>Dynamic 2D Array (Varying Row Size)</vt:lpstr>
      <vt:lpstr>Access Dynamic 2D Array Elements </vt:lpstr>
      <vt:lpstr>Access Dynamic 2D Array Elements </vt:lpstr>
      <vt:lpstr>Access Dynamic 2D Array Elements </vt:lpstr>
      <vt:lpstr>Dynamic 3D Array</vt:lpstr>
      <vt:lpstr>3D Array Using a single pointer</vt:lpstr>
      <vt:lpstr>3D Array Using a triple pointer</vt:lpstr>
      <vt:lpstr>Access Dynamic 3D Array Elements </vt:lpstr>
      <vt:lpstr>Access Dynamic 3D Array Elements </vt:lpstr>
      <vt:lpstr>Access Dynamic 3D Array Elements </vt:lpstr>
      <vt:lpstr>C - Strings  </vt:lpstr>
      <vt:lpstr>C - Strings  </vt:lpstr>
      <vt:lpstr>Character Arrays </vt:lpstr>
      <vt:lpstr>Character Arrays </vt:lpstr>
      <vt:lpstr>Character Arrays </vt:lpstr>
      <vt:lpstr>Character Arrays </vt:lpstr>
      <vt:lpstr>Character Arrays </vt:lpstr>
      <vt:lpstr>Character Arrays </vt:lpstr>
      <vt:lpstr>Character Arrays </vt:lpstr>
      <vt:lpstr>Character Arrays </vt:lpstr>
      <vt:lpstr>Character Arrays </vt:lpstr>
      <vt:lpstr>Character Arrays </vt:lpstr>
      <vt:lpstr>Character Arrays and Char Pointer</vt:lpstr>
      <vt:lpstr>Character Arrays and Char Pointer</vt:lpstr>
      <vt:lpstr>Character Arrays and Char Pointer</vt:lpstr>
      <vt:lpstr>Character Arrays and Char Pointer</vt:lpstr>
      <vt:lpstr>Character Arrays and Char Pointer</vt:lpstr>
      <vt:lpstr>Character Arrays and Char Pointer</vt:lpstr>
      <vt:lpstr>Character Arrays and Char Pointer</vt:lpstr>
      <vt:lpstr>Cin vs Getline</vt:lpstr>
      <vt:lpstr>Cin vs Getline</vt:lpstr>
      <vt:lpstr>Cin vs Getline</vt:lpstr>
      <vt:lpstr>Cin vs Getline</vt:lpstr>
      <vt:lpstr>Cin vs Getline</vt:lpstr>
      <vt:lpstr>Cin vs Getline</vt:lpstr>
      <vt:lpstr>char* and const</vt:lpstr>
      <vt:lpstr>C-String and Char Pointer</vt:lpstr>
      <vt:lpstr>char [] VS. char *</vt:lpstr>
      <vt:lpstr>C-String and Char Pointer</vt:lpstr>
      <vt:lpstr>C-String and Char Pointer</vt:lpstr>
      <vt:lpstr>Pointers as Function Parameters</vt:lpstr>
      <vt:lpstr>Pointers as Function Parameters</vt:lpstr>
      <vt:lpstr>Pointers as Function Parameters</vt:lpstr>
      <vt:lpstr>Pointers as Function Parameters</vt:lpstr>
      <vt:lpstr>Pointers as Function Parameters</vt:lpstr>
      <vt:lpstr>Pointers as Function Parameters</vt:lpstr>
      <vt:lpstr>Pointers as Function Parameters</vt:lpstr>
      <vt:lpstr>Pointers as Function Parameters</vt:lpstr>
      <vt:lpstr>Case 1 Example</vt:lpstr>
      <vt:lpstr>Case 2 Example</vt:lpstr>
      <vt:lpstr>Pointers as Function Parameters</vt:lpstr>
      <vt:lpstr>Pointer to Pointer Function Parameter</vt:lpstr>
      <vt:lpstr>Pointer to Pointer Function Parameter</vt:lpstr>
      <vt:lpstr>Pointer to Pointer Function Parameter</vt:lpstr>
      <vt:lpstr>Pointer to Pointer Function Parameter</vt:lpstr>
      <vt:lpstr>Pointer to Pointer Function Parameter</vt:lpstr>
      <vt:lpstr>Reference to Pointer Function Parameter</vt:lpstr>
      <vt:lpstr>Reference to Pointer Function Parameter</vt:lpstr>
      <vt:lpstr>Reference to Pointer Function Parameter</vt:lpstr>
      <vt:lpstr>Reference to Pointer Function Parameter</vt:lpstr>
      <vt:lpstr>Reference to Pointer Function Parameter</vt:lpstr>
      <vt:lpstr>Reference to Pointer Function Parameter</vt:lpstr>
      <vt:lpstr>Pointer to Pointer(**) vs Reference to Pointer(*&amp;)</vt:lpstr>
      <vt:lpstr>Practice Questions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MARIUM HIDA</dc:creator>
  <cp:lastModifiedBy>MARIUM HIDA</cp:lastModifiedBy>
  <cp:revision>240</cp:revision>
  <cp:lastPrinted>2023-01-23T10:34:20Z</cp:lastPrinted>
  <dcterms:created xsi:type="dcterms:W3CDTF">2023-01-20T09:57:02Z</dcterms:created>
  <dcterms:modified xsi:type="dcterms:W3CDTF">2023-02-02T10:21:26Z</dcterms:modified>
</cp:coreProperties>
</file>